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1" name="Shape 101"/>
          <p:cNvSpPr/>
          <p:nvPr>
            <p:ph type="sldImg"/>
          </p:nvPr>
        </p:nvSpPr>
        <p:spPr>
          <a:xfrm>
            <a:off x="1143000" y="685800"/>
            <a:ext cx="4572000" cy="3429000"/>
          </a:xfrm>
          <a:prstGeom prst="rect">
            <a:avLst/>
          </a:prstGeom>
        </p:spPr>
        <p:txBody>
          <a:bodyPr/>
          <a:lstStyle/>
          <a:p>
            <a:pPr/>
          </a:p>
        </p:txBody>
      </p:sp>
      <p:sp>
        <p:nvSpPr>
          <p:cNvPr id="102" name="Shape 10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9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94" name="Google Shape;43;p21"/>
          <p:cNvSpPr txBox="1"/>
          <p:nvPr>
            <p:ph type="body" sz="quarter" idx="21"/>
          </p:nvPr>
        </p:nvSpPr>
        <p:spPr>
          <a:xfrm>
            <a:off x="535363" y="3017516"/>
            <a:ext cx="2506804" cy="5590341"/>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19" name="Google Shape;13;p14"/>
          <p:cNvSpPr/>
          <p:nvPr>
            <p:ph type="pic" sz="half" idx="21"/>
          </p:nvPr>
        </p:nvSpPr>
        <p:spPr>
          <a:xfrm>
            <a:off x="3304282" y="1448226"/>
            <a:ext cx="3934779" cy="7147984"/>
          </a:xfrm>
          <a:prstGeom prst="rect">
            <a:avLst/>
          </a:prstGeom>
        </p:spPr>
        <p:txBody>
          <a:bodyPr lIns="91439" tIns="45719" rIns="91439" bIns="45719">
            <a:noAutofit/>
          </a:bodyPr>
          <a:lstStyle/>
          <a:p>
            <a:pPr/>
          </a:p>
        </p:txBody>
      </p:sp>
      <p:sp>
        <p:nvSpPr>
          <p:cNvPr id="20" name="Body Level One…"/>
          <p:cNvSpPr txBox="1"/>
          <p:nvPr>
            <p:ph type="body" sz="quarter" idx="1"/>
          </p:nvPr>
        </p:nvSpPr>
        <p:spPr>
          <a:xfrm>
            <a:off x="535363" y="3017520"/>
            <a:ext cx="2506804" cy="5590331"/>
          </a:xfrm>
          <a:prstGeom prst="rect">
            <a:avLst/>
          </a:prstGeom>
        </p:spPr>
        <p:txBody>
          <a:bodyPr/>
          <a:lstStyle>
            <a:lvl1pPr marL="0" indent="228600">
              <a:buClrTx/>
              <a:buSzTx/>
              <a:buFontTx/>
              <a:buNone/>
              <a:defRPr sz="1300"/>
            </a:lvl1pPr>
            <a:lvl2pPr marL="0" indent="228600">
              <a:buClrTx/>
              <a:buSzTx/>
              <a:buFontTx/>
              <a:buNone/>
              <a:defRPr sz="1300"/>
            </a:lvl2pPr>
            <a:lvl3pPr marL="0" indent="228600">
              <a:buClrTx/>
              <a:buSzTx/>
              <a:buFontTx/>
              <a:buNone/>
              <a:defRPr sz="1300"/>
            </a:lvl3pPr>
            <a:lvl4pPr marL="0" indent="228600">
              <a:buClrTx/>
              <a:buSzTx/>
              <a:buFontTx/>
              <a:buNone/>
              <a:defRPr sz="1300"/>
            </a:lvl4pPr>
            <a:lvl5pPr marL="0" indent="228600">
              <a:buClrTx/>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8" name="Title Text"/>
          <p:cNvSpPr txBox="1"/>
          <p:nvPr>
            <p:ph type="title"/>
          </p:nvPr>
        </p:nvSpPr>
        <p:spPr>
          <a:xfrm>
            <a:off x="582930" y="1646133"/>
            <a:ext cx="6606541" cy="3501815"/>
          </a:xfrm>
          <a:prstGeom prst="rect">
            <a:avLst/>
          </a:prstGeom>
        </p:spPr>
        <p:txBody>
          <a:bodyPr anchor="b"/>
          <a:lstStyle>
            <a:lvl1pPr algn="ctr">
              <a:defRPr sz="5100"/>
            </a:lvl1pPr>
          </a:lstStyle>
          <a:p>
            <a:pPr/>
            <a:r>
              <a:t>Title Text</a:t>
            </a:r>
          </a:p>
        </p:txBody>
      </p:sp>
      <p:sp>
        <p:nvSpPr>
          <p:cNvPr id="29" name="Body Level One…"/>
          <p:cNvSpPr txBox="1"/>
          <p:nvPr>
            <p:ph type="body" sz="quarter" idx="1"/>
          </p:nvPr>
        </p:nvSpPr>
        <p:spPr>
          <a:xfrm>
            <a:off x="971550" y="5282989"/>
            <a:ext cx="5829300" cy="2428459"/>
          </a:xfrm>
          <a:prstGeom prst="rect">
            <a:avLst/>
          </a:prstGeom>
        </p:spPr>
        <p:txBody>
          <a:bodyPr/>
          <a:lstStyle>
            <a:lvl1pPr marL="0" indent="228600" algn="ctr">
              <a:buClrTx/>
              <a:buSzTx/>
              <a:buFontTx/>
              <a:buNone/>
              <a:defRPr sz="2000"/>
            </a:lvl1pPr>
            <a:lvl2pPr marL="0" indent="228600" algn="ctr">
              <a:buClrTx/>
              <a:buSzTx/>
              <a:buFontTx/>
              <a:buNone/>
              <a:defRPr sz="2000"/>
            </a:lvl2pPr>
            <a:lvl3pPr marL="0" indent="228600" algn="ctr">
              <a:buClrTx/>
              <a:buSzTx/>
              <a:buFontTx/>
              <a:buNone/>
              <a:defRPr sz="2000"/>
            </a:lvl3pPr>
            <a:lvl4pPr marL="0" indent="228600" algn="ctr">
              <a:buClrTx/>
              <a:buSzTx/>
              <a:buFontTx/>
              <a:buNone/>
              <a:defRPr sz="2000"/>
            </a:lvl4pPr>
            <a:lvl5pPr marL="0" indent="228600" algn="ct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6" name="Title Text"/>
          <p:cNvSpPr txBox="1"/>
          <p:nvPr>
            <p:ph type="title"/>
          </p:nvPr>
        </p:nvSpPr>
        <p:spPr>
          <a:xfrm>
            <a:off x="530304" y="2507618"/>
            <a:ext cx="6703698" cy="4184016"/>
          </a:xfrm>
          <a:prstGeom prst="rect">
            <a:avLst/>
          </a:prstGeom>
        </p:spPr>
        <p:txBody>
          <a:bodyPr anchor="b"/>
          <a:lstStyle>
            <a:lvl1pPr>
              <a:defRPr sz="5100"/>
            </a:lvl1pPr>
          </a:lstStyle>
          <a:p>
            <a:pPr/>
            <a:r>
              <a:t>Title Text</a:t>
            </a:r>
          </a:p>
        </p:txBody>
      </p:sp>
      <p:sp>
        <p:nvSpPr>
          <p:cNvPr id="47" name="Body Level One…"/>
          <p:cNvSpPr txBox="1"/>
          <p:nvPr>
            <p:ph type="body" sz="quarter" idx="1"/>
          </p:nvPr>
        </p:nvSpPr>
        <p:spPr>
          <a:xfrm>
            <a:off x="530304" y="6731213"/>
            <a:ext cx="6703698" cy="2200282"/>
          </a:xfrm>
          <a:prstGeom prst="rect">
            <a:avLst/>
          </a:prstGeom>
        </p:spPr>
        <p:txBody>
          <a:bodyPr/>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5" name="Title Text"/>
          <p:cNvSpPr txBox="1"/>
          <p:nvPr>
            <p:ph type="title"/>
          </p:nvPr>
        </p:nvSpPr>
        <p:spPr>
          <a:prstGeom prst="rect">
            <a:avLst/>
          </a:prstGeom>
        </p:spPr>
        <p:txBody>
          <a:bodyPr/>
          <a:lstStyle/>
          <a:p>
            <a:pPr/>
            <a:r>
              <a:t>Title Text</a:t>
            </a:r>
          </a:p>
        </p:txBody>
      </p:sp>
      <p:sp>
        <p:nvSpPr>
          <p:cNvPr id="56" name="Body Level One…"/>
          <p:cNvSpPr txBox="1"/>
          <p:nvPr>
            <p:ph type="body" sz="half" idx="1"/>
          </p:nvPr>
        </p:nvSpPr>
        <p:spPr>
          <a:xfrm>
            <a:off x="534351" y="2677584"/>
            <a:ext cx="3303274" cy="63819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 name="Title Text"/>
          <p:cNvSpPr txBox="1"/>
          <p:nvPr>
            <p:ph type="title"/>
          </p:nvPr>
        </p:nvSpPr>
        <p:spPr>
          <a:xfrm>
            <a:off x="535363" y="535519"/>
            <a:ext cx="6703698" cy="1944161"/>
          </a:xfrm>
          <a:prstGeom prst="rect">
            <a:avLst/>
          </a:prstGeom>
        </p:spPr>
        <p:txBody>
          <a:bodyPr/>
          <a:lstStyle/>
          <a:p>
            <a:pPr/>
            <a:r>
              <a:t>Title Text</a:t>
            </a:r>
          </a:p>
        </p:txBody>
      </p:sp>
      <p:sp>
        <p:nvSpPr>
          <p:cNvPr id="65" name="Body Level One…"/>
          <p:cNvSpPr txBox="1"/>
          <p:nvPr>
            <p:ph type="body" sz="quarter" idx="1"/>
          </p:nvPr>
        </p:nvSpPr>
        <p:spPr>
          <a:xfrm>
            <a:off x="535366" y="2465706"/>
            <a:ext cx="3288089" cy="1208412"/>
          </a:xfrm>
          <a:prstGeom prst="rect">
            <a:avLst/>
          </a:prstGeom>
        </p:spPr>
        <p:txBody>
          <a:bodyPr anchor="b"/>
          <a:lstStyle>
            <a:lvl1pPr marL="0" indent="228600">
              <a:buClrTx/>
              <a:buSzTx/>
              <a:buFontTx/>
              <a:buNone/>
              <a:defRPr sz="2000"/>
            </a:lvl1pPr>
            <a:lvl2pPr marL="0" indent="228600">
              <a:buClrTx/>
              <a:buSzTx/>
              <a:buFontTx/>
              <a:buNone/>
              <a:defRPr sz="2000"/>
            </a:lvl2pPr>
            <a:lvl3pPr marL="0" indent="228600">
              <a:buClrTx/>
              <a:buSzTx/>
              <a:buFontTx/>
              <a:buNone/>
              <a:defRPr sz="2000"/>
            </a:lvl3pPr>
            <a:lvl4pPr marL="0" indent="228600">
              <a:buClrTx/>
              <a:buSzTx/>
              <a:buFontTx/>
              <a:buNone/>
              <a:defRPr sz="2000"/>
            </a:lvl4pPr>
            <a:lvl5pPr marL="0" indent="228600">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66" name="Google Shape;35;p19"/>
          <p:cNvSpPr txBox="1"/>
          <p:nvPr>
            <p:ph type="body" sz="quarter" idx="21"/>
          </p:nvPr>
        </p:nvSpPr>
        <p:spPr>
          <a:xfrm>
            <a:off x="3934778" y="2465706"/>
            <a:ext cx="3304283" cy="1208407"/>
          </a:xfrm>
          <a:prstGeom prst="rect">
            <a:avLst/>
          </a:prstGeom>
        </p:spPr>
        <p:txBody>
          <a:bodyPr anchor="b"/>
          <a:lstStyle/>
          <a:p>
            <a:pP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2" name="Title Text"/>
          <p:cNvSpPr txBox="1"/>
          <p:nvPr>
            <p:ph type="title"/>
          </p:nvPr>
        </p:nvSpPr>
        <p:spPr>
          <a:xfrm>
            <a:off x="535363" y="670559"/>
            <a:ext cx="2506804" cy="2346962"/>
          </a:xfrm>
          <a:prstGeom prst="rect">
            <a:avLst/>
          </a:prstGeom>
        </p:spPr>
        <p:txBody>
          <a:bodyPr anchor="b"/>
          <a:lstStyle>
            <a:lvl1pPr>
              <a:defRPr sz="2700"/>
            </a:lvl1pPr>
          </a:lstStyle>
          <a:p>
            <a:pPr/>
            <a:r>
              <a:t>Title Text</a:t>
            </a:r>
          </a:p>
        </p:txBody>
      </p:sp>
      <p:sp>
        <p:nvSpPr>
          <p:cNvPr id="83" name="Body Level One…"/>
          <p:cNvSpPr txBox="1"/>
          <p:nvPr>
            <p:ph type="body" sz="half" idx="1"/>
          </p:nvPr>
        </p:nvSpPr>
        <p:spPr>
          <a:xfrm>
            <a:off x="3304282" y="1448226"/>
            <a:ext cx="3934779" cy="7147984"/>
          </a:xfrm>
          <a:prstGeom prst="rect">
            <a:avLst/>
          </a:prstGeom>
        </p:spPr>
        <p:txBody>
          <a:bodyPr/>
          <a:lstStyle>
            <a:lvl1pPr indent="-400050">
              <a:buSzPts val="2700"/>
              <a:defRPr sz="2700"/>
            </a:lvl1pPr>
            <a:lvl2pPr indent="-400050">
              <a:buSzPts val="2700"/>
              <a:defRPr sz="2700"/>
            </a:lvl2pPr>
            <a:lvl3pPr indent="-400050">
              <a:buSzPts val="2700"/>
              <a:defRPr sz="2700"/>
            </a:lvl3pPr>
            <a:lvl4pPr indent="-400050">
              <a:buSzPts val="2700"/>
              <a:defRPr sz="2700"/>
            </a:lvl4pPr>
            <a:lvl5pPr indent="-400050">
              <a:buSzPts val="2700"/>
              <a:defRPr sz="2700"/>
            </a:lvl5pPr>
          </a:lstStyle>
          <a:p>
            <a:pPr/>
            <a:r>
              <a:t>Body Level One</a:t>
            </a:r>
          </a:p>
          <a:p>
            <a:pPr lvl="1"/>
            <a:r>
              <a:t>Body Level Two</a:t>
            </a:r>
          </a:p>
          <a:p>
            <a:pPr lvl="2"/>
            <a:r>
              <a:t>Body Level Three</a:t>
            </a:r>
          </a:p>
          <a:p>
            <a:pPr lvl="3"/>
            <a:r>
              <a:t>Body Level Four</a:t>
            </a:r>
          </a:p>
          <a:p>
            <a:pPr lvl="4"/>
            <a:r>
              <a:t>Body Level Five</a:t>
            </a:r>
          </a:p>
        </p:txBody>
      </p:sp>
      <p:sp>
        <p:nvSpPr>
          <p:cNvPr id="84" name="Google Shape;43;p21"/>
          <p:cNvSpPr txBox="1"/>
          <p:nvPr>
            <p:ph type="body" sz="quarter" idx="21"/>
          </p:nvPr>
        </p:nvSpPr>
        <p:spPr>
          <a:xfrm>
            <a:off x="535363" y="3017516"/>
            <a:ext cx="2506804" cy="5590341"/>
          </a:xfrm>
          <a:prstGeom prst="rect">
            <a:avLst/>
          </a:prstGeom>
        </p:spPr>
        <p:txBody>
          <a:bodyPr/>
          <a:lstStyle/>
          <a:p>
            <a:pP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1" y="535519"/>
            <a:ext cx="6703698" cy="194416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normAutofit fontScale="100000" lnSpcReduction="0"/>
          </a:bodyPr>
          <a:lstStyle/>
          <a:p>
            <a:pPr/>
            <a:r>
              <a:t>Title Text</a:t>
            </a:r>
          </a:p>
        </p:txBody>
      </p:sp>
      <p:sp>
        <p:nvSpPr>
          <p:cNvPr id="3" name="Body Level One…"/>
          <p:cNvSpPr txBox="1"/>
          <p:nvPr>
            <p:ph type="body" idx="1"/>
          </p:nvPr>
        </p:nvSpPr>
        <p:spPr>
          <a:xfrm>
            <a:off x="534351" y="2677584"/>
            <a:ext cx="6703698" cy="63819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992777" y="9455831"/>
            <a:ext cx="245275" cy="269151"/>
          </a:xfrm>
          <a:prstGeom prst="rect">
            <a:avLst/>
          </a:prstGeom>
          <a:ln w="12700">
            <a:miter lim="400000"/>
          </a:ln>
        </p:spPr>
        <p:txBody>
          <a:bodyPr wrap="none" lIns="45675" tIns="45675" rIns="45675" bIns="45675" anchor="ctr">
            <a:spAutoFit/>
          </a:bodyPr>
          <a:lstStyle>
            <a:lvl1pPr algn="r">
              <a:defRPr sz="1000">
                <a:solidFill>
                  <a:srgbClr val="888888"/>
                </a:solidFill>
                <a:latin typeface="Avenir Roman"/>
                <a:ea typeface="Avenir Roman"/>
                <a:cs typeface="Avenir Roman"/>
                <a:sym typeface="Avenir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1pPr>
      <a:lvl2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2pPr>
      <a:lvl3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3pPr>
      <a:lvl4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4pPr>
      <a:lvl5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5pPr>
      <a:lvl6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6pPr>
      <a:lvl7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7pPr>
      <a:lvl8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8pPr>
      <a:lvl9pPr marL="0" marR="0" indent="0" algn="l" defTabSz="9144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Avenir Roman"/>
          <a:ea typeface="Avenir Roman"/>
          <a:cs typeface="Avenir Roman"/>
          <a:sym typeface="Avenir Roman"/>
        </a:defRPr>
      </a:lvl9pPr>
    </p:titleStyle>
    <p:bodyStyle>
      <a:lvl1pPr marL="457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1pPr>
      <a:lvl2pPr marL="914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2pPr>
      <a:lvl3pPr marL="1371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3pPr>
      <a:lvl4pPr marL="1828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4pPr>
      <a:lvl5pPr marL="22860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5pPr>
      <a:lvl6pPr marL="27432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6pPr>
      <a:lvl7pPr marL="32004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7pPr>
      <a:lvl8pPr marL="36576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8pPr>
      <a:lvl9pPr marL="4114800" marR="0" indent="-374650" algn="l" defTabSz="914400" rtl="0" latinLnBrk="0">
        <a:lnSpc>
          <a:spcPct val="90000"/>
        </a:lnSpc>
        <a:spcBef>
          <a:spcPts val="800"/>
        </a:spcBef>
        <a:spcAft>
          <a:spcPts val="0"/>
        </a:spcAft>
        <a:buClr>
          <a:srgbClr val="000000"/>
        </a:buClr>
        <a:buSzPts val="2300"/>
        <a:buFont typeface="Arial"/>
        <a:buChar char="•"/>
        <a:tabLst/>
        <a:defRPr b="0" baseline="0" cap="none" i="0" spc="0" strike="noStrike" sz="2300" u="none">
          <a:solidFill>
            <a:srgbClr val="000000"/>
          </a:solidFill>
          <a:uFillTx/>
          <a:latin typeface="Avenir Roman"/>
          <a:ea typeface="Avenir Roman"/>
          <a:cs typeface="Avenir Roman"/>
          <a:sym typeface="Avenir Roman"/>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venir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fisheries.noaa.gov/topic/sustainable-seafood/seafood-profiles" TargetMode="External"/><Relationship Id="rId3" Type="http://schemas.openxmlformats.org/officeDocument/2006/relationships/hyperlink" Target="https://www.seafoodwatch.org/recommendations/download-consumer-guides" TargetMode="External"/><Relationship Id="rId4" Type="http://schemas.openxmlformats.org/officeDocument/2006/relationships/hyperlink" Target="https://www.hsph.harvard.edu/nutritionsource/aquatic-foods/" TargetMode="External"/><Relationship Id="rId5" Type="http://schemas.openxmlformats.org/officeDocument/2006/relationships/hyperlink" Target="https://bluefood.earth/" TargetMode="External"/><Relationship Id="rId6" Type="http://schemas.openxmlformats.org/officeDocument/2006/relationships/hyperlink" Target="https://www.alimentarium.org/en/fact-sheet/history-aquaculture" TargetMode="External"/><Relationship Id="rId7" Type="http://schemas.openxmlformats.org/officeDocument/2006/relationships/hyperlink" Target="https://www.fisheries.noaa.gov/topic/aquaculture" TargetMode="External"/><Relationship Id="rId8" Type="http://schemas.openxmlformats.org/officeDocument/2006/relationships/hyperlink" Target="https://www.fisheries.noaa.gov/national/aquaculture/global-aquaculture" TargetMode="External"/><Relationship Id="rId9" Type="http://schemas.openxmlformats.org/officeDocument/2006/relationships/hyperlink" Target="https://www.fisheries.noaa.gov/national/aquaculture/us-aquaculture" TargetMode="External"/><Relationship Id="rId10" Type="http://schemas.openxmlformats.org/officeDocument/2006/relationships/hyperlink" Target="https://doi.org/10.1038/s41586-021-03917-1" TargetMode="External"/><Relationship Id="rId11" Type="http://schemas.openxmlformats.org/officeDocument/2006/relationships/hyperlink" Target="https://doi.org/10.3389/fsufs.2022.994840" TargetMode="External"/><Relationship Id="rId12" Type="http://schemas.openxmlformats.org/officeDocument/2006/relationships/hyperlink" Target="https://doi.org/10.1038/s41586-023-05737-x"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 Id="rId3" Type="http://schemas.openxmlformats.org/officeDocument/2006/relationships/hyperlink" Target="https://www.cdc.gov/diabetes/data/statistics-report/index.html#:~:text=Diabetes 1 Total: 37.3 million people have diabetes,8.5 million people (23.0% of adults are undiagnosed)" TargetMode="External"/><Relationship Id="rId4" Type="http://schemas.openxmlformats.org/officeDocument/2006/relationships/hyperlink" Target="http://dx.doi.org/10.1038/s41591-023-02287-7"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dx.doi.org/10.1001/jamanetworkopen.2023.6431" TargetMode="External"/><Relationship Id="rId3"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cdc.gov/heartdisease/sodium.htm" TargetMode="External"/><Relationship Id="rId3" Type="http://schemas.openxmlformats.org/officeDocument/2006/relationships/hyperlink" Target="https://www.heart.org/-/media/files/health-topics/answers-by-heart/why-should-i-limit-sodium.pdf" TargetMode="External"/><Relationship Id="rId4" Type="http://schemas.openxmlformats.org/officeDocument/2006/relationships/hyperlink" Target="https://www.wellandgood.com/complete-plant-proteins/" TargetMode="External"/><Relationship Id="rId5" Type="http://schemas.openxmlformats.org/officeDocument/2006/relationships/hyperlink" Target="https://www.heart.org/en/healthy-living/healthy-eating/eat-smart/fats/saturated-fats" TargetMode="External"/><Relationship Id="rId6" Type="http://schemas.openxmlformats.org/officeDocument/2006/relationships/hyperlink" Target="https://www.health.harvard.edu/blog/impossible-and-beyond-how-healthy-are-these-meatless-burgers-2019081517448" TargetMode="External"/><Relationship Id="rId7" Type="http://schemas.openxmlformats.org/officeDocument/2006/relationships/hyperlink" Target="https://hivelife.com/bugmo-foodtech/" TargetMode="External"/><Relationship Id="rId8" Type="http://schemas.openxmlformats.org/officeDocument/2006/relationships/hyperlink" Target="https://www.forbes.com/sites/davidrvetter/2020/10/05/got-beef-heres-what-your-hamburger-is-doing-to-the-climate/?sh=3cb6e15d5206" TargetMode="External"/><Relationship Id="rId9" Type="http://schemas.openxmlformats.org/officeDocument/2006/relationships/hyperlink" Target="https://www.sierraclub.org/sierra/2020-2-march-april/taste-test/which-greenest-burger-land" TargetMode="External"/><Relationship Id="rId10" Type="http://schemas.openxmlformats.org/officeDocument/2006/relationships/hyperlink" Target="https://knowablemagazine.org/article/food-environment/2022/how-sustainable-are-fake-meats%20published%207-20-22" TargetMode="External"/><Relationship Id="rId11" Type="http://schemas.openxmlformats.org/officeDocument/2006/relationships/hyperlink" Target="https://drpraegers.com/our-food/heirloom-bean-veggie-burgers" TargetMode="External"/><Relationship Id="rId12" Type="http://schemas.openxmlformats.org/officeDocument/2006/relationships/hyperlink" Target="https://www.morningstarfarms.com/en_US/products/veggie-burgers/msf-veggie-burgers-meat-lovers-vegan-burger.html" TargetMode="External"/><Relationship Id="rId13" Type="http://schemas.openxmlformats.org/officeDocument/2006/relationships/hyperlink" Target="https://www.amys.com/our-foods/organic-black-bean-veggie-burger" TargetMode="External"/><Relationship Id="rId14" Type="http://schemas.openxmlformats.org/officeDocument/2006/relationships/hyperlink" Target="https://www.bocaburger.com/products/00759283334455"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Straight Connector 8"/>
          <p:cNvSpPr/>
          <p:nvPr/>
        </p:nvSpPr>
        <p:spPr>
          <a:xfrm>
            <a:off x="-1" y="545689"/>
            <a:ext cx="7772404" cy="1"/>
          </a:xfrm>
          <a:prstGeom prst="line">
            <a:avLst/>
          </a:prstGeom>
          <a:ln w="6350">
            <a:solidFill>
              <a:schemeClr val="accent1"/>
            </a:solidFill>
            <a:miter/>
          </a:ln>
        </p:spPr>
        <p:txBody>
          <a:bodyPr lIns="45718" tIns="45718" rIns="45718" bIns="45718"/>
          <a:lstStyle/>
          <a:p>
            <a:pPr/>
          </a:p>
        </p:txBody>
      </p:sp>
      <p:sp>
        <p:nvSpPr>
          <p:cNvPr id="105" name="Straight Connector 10"/>
          <p:cNvSpPr/>
          <p:nvPr/>
        </p:nvSpPr>
        <p:spPr>
          <a:xfrm>
            <a:off x="-2" y="3082999"/>
            <a:ext cx="7772404" cy="1"/>
          </a:xfrm>
          <a:prstGeom prst="line">
            <a:avLst/>
          </a:prstGeom>
          <a:ln w="6350">
            <a:solidFill>
              <a:schemeClr val="accent1"/>
            </a:solidFill>
            <a:miter/>
          </a:ln>
        </p:spPr>
        <p:txBody>
          <a:bodyPr lIns="45718" tIns="45718" rIns="45718" bIns="45718"/>
          <a:lstStyle/>
          <a:p>
            <a:pPr/>
          </a:p>
        </p:txBody>
      </p:sp>
      <p:sp>
        <p:nvSpPr>
          <p:cNvPr id="106" name="TextBox 12"/>
          <p:cNvSpPr txBox="1"/>
          <p:nvPr/>
        </p:nvSpPr>
        <p:spPr>
          <a:xfrm>
            <a:off x="606158" y="188873"/>
            <a:ext cx="1786522"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800">
                <a:solidFill>
                  <a:srgbClr val="009193"/>
                </a:solidFill>
              </a:defRPr>
            </a:lvl1pPr>
          </a:lstStyle>
          <a:p>
            <a:pPr/>
            <a:r>
              <a:t>July 2023</a:t>
            </a:r>
          </a:p>
        </p:txBody>
      </p:sp>
      <p:sp>
        <p:nvSpPr>
          <p:cNvPr id="107" name="Rectangle 23"/>
          <p:cNvSpPr txBox="1"/>
          <p:nvPr/>
        </p:nvSpPr>
        <p:spPr>
          <a:xfrm>
            <a:off x="606157" y="695659"/>
            <a:ext cx="6560085" cy="194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pc="300" sz="6400">
                <a:solidFill>
                  <a:srgbClr val="009193"/>
                </a:solidFill>
                <a:latin typeface="Georgia"/>
                <a:ea typeface="Georgia"/>
                <a:cs typeface="Georgia"/>
                <a:sym typeface="Georgia"/>
              </a:defRPr>
            </a:pPr>
            <a:r>
              <a:t>Nutrition</a:t>
            </a:r>
          </a:p>
          <a:p>
            <a:pPr algn="ctr" defTabSz="457200">
              <a:defRPr spc="300" sz="6400">
                <a:solidFill>
                  <a:srgbClr val="005493"/>
                </a:solidFill>
                <a:latin typeface="Georgia"/>
                <a:ea typeface="Georgia"/>
                <a:cs typeface="Georgia"/>
                <a:sym typeface="Georgia"/>
              </a:defRPr>
            </a:pPr>
            <a:r>
              <a:t>NEWSLETTER</a:t>
            </a:r>
          </a:p>
        </p:txBody>
      </p:sp>
      <p:sp>
        <p:nvSpPr>
          <p:cNvPr id="108" name="Inside:"/>
          <p:cNvSpPr txBox="1"/>
          <p:nvPr/>
        </p:nvSpPr>
        <p:spPr>
          <a:xfrm>
            <a:off x="432225" y="6176033"/>
            <a:ext cx="67712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a:solidFill>
                  <a:schemeClr val="accent1"/>
                </a:solidFill>
                <a:latin typeface="+mn-lt"/>
                <a:ea typeface="+mn-ea"/>
                <a:cs typeface="+mn-cs"/>
                <a:sym typeface="Helvetica"/>
              </a:defRPr>
            </a:lvl1pPr>
          </a:lstStyle>
          <a:p>
            <a:pPr/>
            <a:r>
              <a:t>Inside:</a:t>
            </a:r>
          </a:p>
        </p:txBody>
      </p:sp>
      <p:sp>
        <p:nvSpPr>
          <p:cNvPr id="109" name="TextBox 22"/>
          <p:cNvSpPr txBox="1"/>
          <p:nvPr/>
        </p:nvSpPr>
        <p:spPr>
          <a:xfrm>
            <a:off x="5248004" y="6179149"/>
            <a:ext cx="2084112" cy="301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1500">
                <a:solidFill>
                  <a:schemeClr val="accent1"/>
                </a:solidFill>
              </a:defRPr>
            </a:lvl1pPr>
          </a:lstStyle>
          <a:p>
            <a:pPr/>
            <a:r>
              <a:t>Brought to you by:</a:t>
            </a:r>
          </a:p>
        </p:txBody>
      </p:sp>
      <p:sp>
        <p:nvSpPr>
          <p:cNvPr id="110" name="Straight Connector 8"/>
          <p:cNvSpPr/>
          <p:nvPr/>
        </p:nvSpPr>
        <p:spPr>
          <a:xfrm>
            <a:off x="73738" y="2800604"/>
            <a:ext cx="7772404" cy="1"/>
          </a:xfrm>
          <a:prstGeom prst="line">
            <a:avLst/>
          </a:prstGeom>
          <a:ln w="6350">
            <a:solidFill>
              <a:schemeClr val="accent1"/>
            </a:solidFill>
            <a:miter/>
          </a:ln>
        </p:spPr>
        <p:txBody>
          <a:bodyPr lIns="45718" tIns="45718" rIns="45718" bIns="45718"/>
          <a:lstStyle/>
          <a:p>
            <a:pPr/>
          </a:p>
        </p:txBody>
      </p:sp>
      <p:pic>
        <p:nvPicPr>
          <p:cNvPr id="111" name="lets-cook-logo-2.png" descr="lets-cook-logo-2.png"/>
          <p:cNvPicPr>
            <a:picLocks noChangeAspect="1"/>
          </p:cNvPicPr>
          <p:nvPr/>
        </p:nvPicPr>
        <p:blipFill>
          <a:blip r:embed="rId2">
            <a:extLst/>
          </a:blip>
          <a:stretch>
            <a:fillRect/>
          </a:stretch>
        </p:blipFill>
        <p:spPr>
          <a:xfrm>
            <a:off x="5638458" y="-25743"/>
            <a:ext cx="1829143" cy="1829144"/>
          </a:xfrm>
          <a:prstGeom prst="rect">
            <a:avLst/>
          </a:prstGeom>
          <a:ln w="12700">
            <a:miter lim="400000"/>
          </a:ln>
        </p:spPr>
      </p:pic>
      <p:sp>
        <p:nvSpPr>
          <p:cNvPr id="112" name="Rectangle 14"/>
          <p:cNvSpPr txBox="1"/>
          <p:nvPr/>
        </p:nvSpPr>
        <p:spPr>
          <a:xfrm>
            <a:off x="420643" y="6598469"/>
            <a:ext cx="4357980" cy="3519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Grilled Squash Salad by Judy Doherty, MPS, PC II</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Two Melon Mint Salad, by Judy Doherty, MPS, PC II</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Which Burger Do You Choose for Sodium?, Lynn Grieger, RDN, CDCES, CHWC, CPT</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Which Burger Do You Choose for Protein?, Lynn Grieger, RDN, CDCES, CHWC, CPT</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Which Burger Do You Choose for Fat?, Lynn Grieger, RDN, CDCES, CHWC, CPT</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Which Burger Do You Choose?, Lynn Grieger, RDN, CDCES, CHWC, CPT</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Functional Spotlight: Green Coffee, Lynn Grieger, RDN, CDCES, CHWC, CPT </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Choose More Blue Foods, by Lynn Greiger, RDN CDCES, CHWC</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Choose More Blue Foods, by Lynn Greiger, RDN CDCES, CHWC</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Earlier Meals Mean Better Blood Sugar Control by Lisa Andrews, MEd, RD, LD</a:t>
            </a:r>
          </a:p>
          <a:p>
            <a:pPr lvl="2" marL="228600" indent="-228600">
              <a:lnSpc>
                <a:spcPct val="120000"/>
              </a:lnSpc>
              <a:buClr>
                <a:srgbClr val="000000"/>
              </a:buClr>
              <a:buSzPts val="1000"/>
              <a:buAutoNum type="arabicPeriod" startAt="2"/>
              <a:defRPr sz="1000">
                <a:latin typeface="Helvetica Neue"/>
                <a:ea typeface="Helvetica Neue"/>
                <a:cs typeface="Helvetica Neue"/>
                <a:sym typeface="Helvetica Neue"/>
              </a:defRPr>
            </a:pPr>
            <a:r>
              <a:t>Mediterranean Diet Improves Mental Health, by Lisa Andrews, MEd, RD, LD </a:t>
            </a:r>
          </a:p>
          <a:p>
            <a:pPr lvl="2" marL="207818" indent="-207818">
              <a:lnSpc>
                <a:spcPct val="120000"/>
              </a:lnSpc>
              <a:buClr>
                <a:srgbClr val="000000"/>
              </a:buClr>
              <a:buSzPts val="1000"/>
              <a:buAutoNum type="arabicPeriod" startAt="2"/>
              <a:defRPr sz="1100">
                <a:latin typeface="Helvetica Neue"/>
                <a:ea typeface="Helvetica Neue"/>
                <a:cs typeface="Helvetica Neue"/>
                <a:sym typeface="Helvetica Neue"/>
              </a:defRPr>
            </a:pPr>
            <a:r>
              <a:rPr sz="1000"/>
              <a:t>Handout: Control Blood Pressure, MEd, RD, LD</a:t>
            </a:r>
          </a:p>
        </p:txBody>
      </p:sp>
      <p:pic>
        <p:nvPicPr>
          <p:cNvPr id="113" name="JudyD_cutting_board_with_salmon_trout_shrimp_clams_3d5e7b8b-f43b-41a1-93a4-1a7c431d4e0d.png" descr="JudyD_cutting_board_with_salmon_trout_shrimp_clams_3d5e7b8b-f43b-41a1-93a4-1a7c431d4e0d.png"/>
          <p:cNvPicPr>
            <a:picLocks noChangeAspect="1"/>
          </p:cNvPicPr>
          <p:nvPr/>
        </p:nvPicPr>
        <p:blipFill>
          <a:blip r:embed="rId3">
            <a:extLst/>
          </a:blip>
          <a:srcRect l="0" t="31584" r="0" b="31584"/>
          <a:stretch>
            <a:fillRect/>
          </a:stretch>
        </p:blipFill>
        <p:spPr>
          <a:xfrm>
            <a:off x="-5" y="3058573"/>
            <a:ext cx="7772406" cy="286261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280;g222e0fbff0f_0_270"/>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80" name="Google Shape;281;g222e0fbff0f_0_270"/>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Choose More Blue Foods for Improved Health</a:t>
            </a:r>
          </a:p>
        </p:txBody>
      </p:sp>
      <p:sp>
        <p:nvSpPr>
          <p:cNvPr id="181" name="Google Shape;282;g222e0fbff0f_0_270"/>
          <p:cNvSpPr txBox="1"/>
          <p:nvPr/>
        </p:nvSpPr>
        <p:spPr>
          <a:xfrm>
            <a:off x="287827" y="9664824"/>
            <a:ext cx="4185900" cy="240195"/>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Written By Lynn Grieger, RDN, CDCES, CHWC, CPT</a:t>
            </a:r>
          </a:p>
        </p:txBody>
      </p:sp>
      <p:sp>
        <p:nvSpPr>
          <p:cNvPr id="182" name="Google Shape;283;g222e0fbff0f_0_270"/>
          <p:cNvSpPr txBox="1"/>
          <p:nvPr/>
        </p:nvSpPr>
        <p:spPr>
          <a:xfrm>
            <a:off x="209971" y="1317156"/>
            <a:ext cx="7153501" cy="50550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sz="1100"/>
            </a:pPr>
            <a:r>
              <a:t>Blue foods improve our health in three important ways:</a:t>
            </a:r>
          </a:p>
          <a:p>
            <a:pPr marL="457200" indent="-298450" algn="just">
              <a:buClr>
                <a:srgbClr val="000000"/>
              </a:buClr>
              <a:buSzPts val="1100"/>
              <a:buFont typeface="Arial"/>
              <a:buChar char="●"/>
              <a:defRPr sz="1100"/>
            </a:pPr>
            <a:r>
              <a:t>Provide essential vitamins and minerals that are key for optimum health, including Vitamin A, calcium, and iron</a:t>
            </a:r>
          </a:p>
          <a:p>
            <a:pPr marL="457200" indent="-298450" algn="just">
              <a:buClr>
                <a:srgbClr val="000000"/>
              </a:buClr>
              <a:buSzPts val="1100"/>
              <a:buFont typeface="Arial"/>
              <a:buChar char="●"/>
              <a:defRPr sz="1100"/>
            </a:pPr>
            <a:r>
              <a:t>Contain omega-3 fatty acids that reduce the risk of heart disease and promote brain and eye health</a:t>
            </a:r>
          </a:p>
          <a:p>
            <a:pPr marL="457200" indent="-298450" algn="just">
              <a:buClr>
                <a:srgbClr val="000000"/>
              </a:buClr>
              <a:buSzPts val="1100"/>
              <a:buFont typeface="Arial"/>
              <a:buChar char="●"/>
              <a:defRPr sz="1100"/>
            </a:pPr>
            <a:r>
              <a:t>Do not contain saturated fatty acids found in red and processed meats that increase the risk of hypertension, stroke, heart disease, diabetes, colorectal cancer, and breast cancer.</a:t>
            </a:r>
          </a:p>
          <a:p>
            <a:pPr algn="just">
              <a:defRPr sz="1100"/>
            </a:pPr>
            <a:r>
              <a:t>Sea vegetables are another nutrition powerhouse, excellent sources of vitamins, minerals, fiber, and antioxidants.</a:t>
            </a:r>
          </a:p>
          <a:p>
            <a:pPr algn="just">
              <a:defRPr sz="1100"/>
            </a:pPr>
            <a:r>
              <a:t>Aquaculture generally is better for the environment than land-based proteins, and unfed aquacultures, such as seaweeds and filter-feeding shellfish, can improve water quality through nutrient uptake. Fishing and aquaculture produce fewer greenhouse gas emissions than land-based protein production. Increasing consumption of a diverse range of blue foods can build resilience and offer more nutrient-dense foods in areas that might be most impacted by climate change.</a:t>
            </a:r>
          </a:p>
          <a:p>
            <a:pPr algn="just">
              <a:defRPr sz="1100"/>
            </a:pPr>
            <a:r>
              <a:t>Our tips:</a:t>
            </a:r>
          </a:p>
          <a:p>
            <a:pPr marL="457200" indent="-298450" algn="just">
              <a:buClr>
                <a:srgbClr val="000000"/>
              </a:buClr>
              <a:buSzPts val="1100"/>
              <a:buFont typeface="Arial"/>
              <a:buChar char="●"/>
              <a:defRPr sz="1100"/>
            </a:pPr>
            <a:r>
              <a:t>Swap out land-based animal protein for aquatic protein:</a:t>
            </a:r>
          </a:p>
          <a:p>
            <a:pPr lvl="1" marL="914400" indent="-298450" algn="just">
              <a:buClr>
                <a:srgbClr val="000000"/>
              </a:buClr>
              <a:buSzPts val="1100"/>
              <a:buFont typeface="Arial"/>
              <a:buChar char="○"/>
              <a:defRPr sz="1100"/>
            </a:pPr>
            <a:r>
              <a:t>Enjoy a grilled fish sandwich instead of a burger</a:t>
            </a:r>
          </a:p>
          <a:p>
            <a:pPr lvl="1" marL="914400" indent="-298450" algn="just">
              <a:buClr>
                <a:srgbClr val="000000"/>
              </a:buClr>
              <a:buSzPts val="1100"/>
              <a:buFont typeface="Arial"/>
              <a:buChar char="○"/>
              <a:defRPr sz="1100"/>
            </a:pPr>
            <a:r>
              <a:t>Use tuna or salmon instead of lunchmeat in a sandwich</a:t>
            </a:r>
          </a:p>
          <a:p>
            <a:pPr lvl="1" marL="914400" indent="-298450" algn="just">
              <a:buClr>
                <a:srgbClr val="000000"/>
              </a:buClr>
              <a:buSzPts val="1100"/>
              <a:buFont typeface="Arial"/>
              <a:buChar char="○"/>
              <a:defRPr sz="1100"/>
            </a:pPr>
            <a:r>
              <a:t>Instead of beef stew, make fish stew</a:t>
            </a:r>
          </a:p>
          <a:p>
            <a:pPr marL="457200" indent="-298450" algn="just">
              <a:buClr>
                <a:srgbClr val="000000"/>
              </a:buClr>
              <a:buSzPts val="1100"/>
              <a:buFont typeface="Arial"/>
              <a:buChar char="●"/>
              <a:defRPr sz="1100"/>
            </a:pPr>
            <a:r>
              <a:t>Include sea vegetables like seaweed and watercress into your vegetable line-up:</a:t>
            </a:r>
          </a:p>
          <a:p>
            <a:pPr lvl="1" marL="914400" indent="-298450" algn="just">
              <a:buClr>
                <a:srgbClr val="000000"/>
              </a:buClr>
              <a:buSzPts val="1100"/>
              <a:buFont typeface="Arial"/>
              <a:buChar char="○"/>
              <a:defRPr sz="1100"/>
            </a:pPr>
            <a:r>
              <a:t>Sauté sea greens in olive oil the same way you would sauté spinach</a:t>
            </a:r>
          </a:p>
          <a:p>
            <a:pPr lvl="1" marL="914400" indent="-298450" algn="just">
              <a:buClr>
                <a:srgbClr val="000000"/>
              </a:buClr>
              <a:buSzPts val="1100"/>
              <a:buFont typeface="Arial"/>
              <a:buChar char="○"/>
              <a:defRPr sz="1100"/>
            </a:pPr>
            <a:r>
              <a:t>Use nori sheets instead of tortillas or wraps</a:t>
            </a:r>
          </a:p>
          <a:p>
            <a:pPr lvl="1" marL="914400" indent="-298450" algn="just">
              <a:buClr>
                <a:srgbClr val="000000"/>
              </a:buClr>
              <a:buSzPts val="1100"/>
              <a:buFont typeface="Arial"/>
              <a:buChar char="○"/>
              <a:defRPr sz="1100"/>
            </a:pPr>
            <a:r>
              <a:t>Toss watercress into a salad, use it to make pesto, or add to smoothies instead of spinach.</a:t>
            </a:r>
          </a:p>
          <a:p>
            <a:pPr marL="457200" indent="-298450" algn="just">
              <a:buClr>
                <a:srgbClr val="000000"/>
              </a:buClr>
              <a:buSzPts val="1100"/>
              <a:buFont typeface="Arial"/>
              <a:buChar char="●"/>
              <a:defRPr sz="1100"/>
            </a:pPr>
            <a:r>
              <a:t>Choose sustainable types of seafood that use environmentally responsible practices and prevent overfishing.</a:t>
            </a:r>
          </a:p>
          <a:p>
            <a:pPr lvl="1" marL="914400" indent="-298450" algn="just">
              <a:buClr>
                <a:srgbClr val="000000"/>
              </a:buClr>
              <a:buSzPts val="1100"/>
              <a:buFont typeface="Arial"/>
              <a:buChar char="○"/>
              <a:defRPr sz="1100"/>
            </a:pPr>
            <a:r>
              <a:t>NOAA has an online tool to search for seafood caught or farmed in the US that provides specific information on sustainability and nutrition facts at </a:t>
            </a:r>
            <a:r>
              <a:rPr u="sng">
                <a:solidFill>
                  <a:srgbClr val="0000FF"/>
                </a:solidFill>
                <a:uFill>
                  <a:solidFill>
                    <a:srgbClr val="0000FF"/>
                  </a:solidFill>
                </a:uFill>
                <a:hlinkClick r:id="rId2" invalidUrl="" action="" tgtFrame="" tooltip="" history="1" highlightClick="0" endSnd="0"/>
              </a:rPr>
              <a:t>https://www.fisheries.noaa.gov/topic/sustainable-seafood/seafood-profiles</a:t>
            </a:r>
          </a:p>
          <a:p>
            <a:pPr lvl="1" marL="914400" indent="-298450" algn="just">
              <a:buClr>
                <a:srgbClr val="000000"/>
              </a:buClr>
              <a:buSzPts val="1100"/>
              <a:buFont typeface="Arial"/>
              <a:buChar char="○"/>
              <a:defRPr sz="1100"/>
            </a:pPr>
            <a:r>
              <a:t>The Monterey Bay Aquarium Seafood Watch has pocket guides that assess how specific fisheries or farms perform against our rigorous environmental sustainability standards and then assign ratings based on the outcomes from Best Choices, Good Alternatives, and Avoid.  </a:t>
            </a:r>
            <a:r>
              <a:rPr u="sng">
                <a:solidFill>
                  <a:srgbClr val="0000FF"/>
                </a:solidFill>
                <a:uFill>
                  <a:solidFill>
                    <a:srgbClr val="0000FF"/>
                  </a:solidFill>
                </a:uFill>
                <a:hlinkClick r:id="rId3" invalidUrl="" action="" tgtFrame="" tooltip="" history="1" highlightClick="0" endSnd="0"/>
              </a:rPr>
              <a:t>https://www.seafoodwatch.org/recommendations/download-consumer-guides</a:t>
            </a:r>
          </a:p>
        </p:txBody>
      </p:sp>
      <p:sp>
        <p:nvSpPr>
          <p:cNvPr id="183" name="Google Shape;284;g222e0fbff0f_0_270"/>
          <p:cNvSpPr txBox="1"/>
          <p:nvPr/>
        </p:nvSpPr>
        <p:spPr>
          <a:xfrm>
            <a:off x="224625" y="6507125"/>
            <a:ext cx="7353600" cy="266993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spcBef>
                <a:spcPts val="1200"/>
              </a:spcBef>
              <a:defRPr b="1" sz="1100"/>
            </a:pPr>
            <a:r>
              <a:t>References:</a:t>
            </a:r>
          </a:p>
          <a:p>
            <a:pPr marL="457200" indent="-285750">
              <a:lnSpc>
                <a:spcPct val="115000"/>
              </a:lnSpc>
              <a:spcBef>
                <a:spcPts val="1200"/>
              </a:spcBef>
              <a:buClr>
                <a:srgbClr val="000000"/>
              </a:buClr>
              <a:buSzPts val="900"/>
              <a:buFont typeface="Arial"/>
              <a:buChar char="●"/>
              <a:defRPr sz="900"/>
            </a:pPr>
            <a:r>
              <a:t>Harvard TH Chan School of Public Health. The Nutrition Source. Aquatic Foods.</a:t>
            </a:r>
            <a:r>
              <a:rPr u="sng">
                <a:solidFill>
                  <a:srgbClr val="0000FF"/>
                </a:solidFill>
                <a:uFill>
                  <a:solidFill>
                    <a:srgbClr val="0000FF"/>
                  </a:solidFill>
                </a:uFill>
                <a:hlinkClick r:id="rId4" invalidUrl="" action="" tgtFrame="" tooltip="" history="1" highlightClick="0" endSnd="0"/>
              </a:rPr>
              <a:t> </a:t>
            </a:r>
            <a:r>
              <a:rPr u="sng">
                <a:solidFill>
                  <a:srgbClr val="0000FF"/>
                </a:solidFill>
                <a:uFill>
                  <a:solidFill>
                    <a:srgbClr val="0000FF"/>
                  </a:solidFill>
                </a:uFill>
                <a:hlinkClick r:id="rId4" invalidUrl="" action="" tgtFrame="" tooltip="" history="1" highlightClick="0" endSnd="0"/>
              </a:rPr>
              <a:t>https://www.hsph.harvard.edu/nutritionsource/aquatic-foods/</a:t>
            </a:r>
            <a:r>
              <a:t> last reviewed September 2021; accessed 4.22.23</a:t>
            </a:r>
          </a:p>
          <a:p>
            <a:pPr marL="457200" indent="-285750">
              <a:lnSpc>
                <a:spcPct val="115000"/>
              </a:lnSpc>
              <a:buClr>
                <a:srgbClr val="000000"/>
              </a:buClr>
              <a:buSzPts val="900"/>
              <a:buFont typeface="Arial"/>
              <a:buChar char="●"/>
              <a:defRPr sz="900"/>
            </a:pPr>
            <a:r>
              <a:t>Blue Food Assessment.</a:t>
            </a:r>
            <a:r>
              <a:rPr u="sng">
                <a:solidFill>
                  <a:srgbClr val="0000FF"/>
                </a:solidFill>
                <a:uFill>
                  <a:solidFill>
                    <a:srgbClr val="0000FF"/>
                  </a:solidFill>
                </a:uFill>
                <a:hlinkClick r:id="rId5" invalidUrl="" action="" tgtFrame="" tooltip="" history="1" highlightClick="0" endSnd="0"/>
              </a:rPr>
              <a:t> </a:t>
            </a:r>
            <a:r>
              <a:rPr u="sng">
                <a:solidFill>
                  <a:srgbClr val="0000FF"/>
                </a:solidFill>
                <a:uFill>
                  <a:solidFill>
                    <a:srgbClr val="0000FF"/>
                  </a:solidFill>
                </a:uFill>
                <a:hlinkClick r:id="rId5" invalidUrl="" action="" tgtFrame="" tooltip="" history="1" highlightClick="0" endSnd="0"/>
              </a:rPr>
              <a:t>https://bluefood.earth/</a:t>
            </a:r>
            <a:r>
              <a:t> accessed 4.22.23</a:t>
            </a:r>
          </a:p>
          <a:p>
            <a:pPr marL="457200" indent="-285750">
              <a:lnSpc>
                <a:spcPct val="115000"/>
              </a:lnSpc>
              <a:buClr>
                <a:srgbClr val="000000"/>
              </a:buClr>
              <a:buSzPts val="900"/>
              <a:buFont typeface="Arial"/>
              <a:buChar char="●"/>
              <a:defRPr sz="900"/>
            </a:pPr>
            <a:r>
              <a:t>Alimentarium. The History of Aquaculture.</a:t>
            </a:r>
            <a:r>
              <a:rPr u="sng">
                <a:solidFill>
                  <a:srgbClr val="0000FF"/>
                </a:solidFill>
                <a:uFill>
                  <a:solidFill>
                    <a:srgbClr val="0000FF"/>
                  </a:solidFill>
                </a:uFill>
                <a:hlinkClick r:id="rId6" invalidUrl="" action="" tgtFrame="" tooltip="" history="1" highlightClick="0" endSnd="0"/>
              </a:rPr>
              <a:t> </a:t>
            </a:r>
            <a:r>
              <a:rPr u="sng">
                <a:solidFill>
                  <a:srgbClr val="0000FF"/>
                </a:solidFill>
                <a:uFill>
                  <a:solidFill>
                    <a:srgbClr val="0000FF"/>
                  </a:solidFill>
                </a:uFill>
                <a:hlinkClick r:id="rId6" invalidUrl="" action="" tgtFrame="" tooltip="" history="1" highlightClick="0" endSnd="0"/>
              </a:rPr>
              <a:t>https://www.alimentarium.org/en/fact-sheet/history-aquaculture</a:t>
            </a:r>
            <a:r>
              <a:t>  accessed 4.27.23</a:t>
            </a:r>
          </a:p>
          <a:p>
            <a:pPr marL="457200" indent="-285750">
              <a:lnSpc>
                <a:spcPct val="115000"/>
              </a:lnSpc>
              <a:buClr>
                <a:srgbClr val="000000"/>
              </a:buClr>
              <a:buSzPts val="900"/>
              <a:buFont typeface="Arial"/>
              <a:buChar char="●"/>
              <a:defRPr sz="900"/>
            </a:pPr>
            <a:r>
              <a:t>NOAA Fisheries. Aquaculture.</a:t>
            </a:r>
            <a:r>
              <a:rPr u="sng">
                <a:solidFill>
                  <a:srgbClr val="0000FF"/>
                </a:solidFill>
                <a:uFill>
                  <a:solidFill>
                    <a:srgbClr val="0000FF"/>
                  </a:solidFill>
                </a:uFill>
                <a:hlinkClick r:id="rId7" invalidUrl="" action="" tgtFrame="" tooltip="" history="1" highlightClick="0" endSnd="0"/>
              </a:rPr>
              <a:t> </a:t>
            </a:r>
            <a:r>
              <a:rPr u="sng">
                <a:solidFill>
                  <a:srgbClr val="0000FF"/>
                </a:solidFill>
                <a:uFill>
                  <a:solidFill>
                    <a:srgbClr val="0000FF"/>
                  </a:solidFill>
                </a:uFill>
                <a:hlinkClick r:id="rId7" invalidUrl="" action="" tgtFrame="" tooltip="" history="1" highlightClick="0" endSnd="0"/>
              </a:rPr>
              <a:t>https://www.fisheries.noaa.gov/topic/aquaculture</a:t>
            </a:r>
            <a:r>
              <a:t>  Accessed 4.27.23</a:t>
            </a:r>
          </a:p>
          <a:p>
            <a:pPr marL="457200" indent="-285750">
              <a:lnSpc>
                <a:spcPct val="115000"/>
              </a:lnSpc>
              <a:buClr>
                <a:srgbClr val="000000"/>
              </a:buClr>
              <a:buSzPts val="900"/>
              <a:buFont typeface="Arial"/>
              <a:buChar char="●"/>
              <a:defRPr sz="900"/>
            </a:pPr>
            <a:r>
              <a:t>NOAA Fisheries. Global Aquaculture.</a:t>
            </a:r>
            <a:r>
              <a:rPr u="sng">
                <a:solidFill>
                  <a:srgbClr val="0000FF"/>
                </a:solidFill>
                <a:uFill>
                  <a:solidFill>
                    <a:srgbClr val="0000FF"/>
                  </a:solidFill>
                </a:uFill>
                <a:hlinkClick r:id="rId8" invalidUrl="" action="" tgtFrame="" tooltip="" history="1" highlightClick="0" endSnd="0"/>
              </a:rPr>
              <a:t> </a:t>
            </a:r>
            <a:r>
              <a:rPr u="sng">
                <a:solidFill>
                  <a:srgbClr val="0000FF"/>
                </a:solidFill>
                <a:uFill>
                  <a:solidFill>
                    <a:srgbClr val="0000FF"/>
                  </a:solidFill>
                </a:uFill>
                <a:hlinkClick r:id="rId8" invalidUrl="" action="" tgtFrame="" tooltip="" history="1" highlightClick="0" endSnd="0"/>
              </a:rPr>
              <a:t>https://www.fisheries.noaa.gov/national/aquaculture/global-aquaculture</a:t>
            </a:r>
            <a:r>
              <a:t>  accessed 4.27.23</a:t>
            </a:r>
          </a:p>
          <a:p>
            <a:pPr marL="457200" indent="-285750">
              <a:lnSpc>
                <a:spcPct val="115000"/>
              </a:lnSpc>
              <a:buClr>
                <a:srgbClr val="000000"/>
              </a:buClr>
              <a:buSzPts val="900"/>
              <a:buFont typeface="Arial"/>
              <a:buChar char="●"/>
              <a:defRPr sz="900"/>
            </a:pPr>
            <a:r>
              <a:t>NOAA Fisheries. U.S. Aquaculture.</a:t>
            </a:r>
            <a:r>
              <a:rPr u="sng">
                <a:solidFill>
                  <a:srgbClr val="0000FF"/>
                </a:solidFill>
                <a:uFill>
                  <a:solidFill>
                    <a:srgbClr val="0000FF"/>
                  </a:solidFill>
                </a:uFill>
                <a:hlinkClick r:id="rId9" invalidUrl="" action="" tgtFrame="" tooltip="" history="1" highlightClick="0" endSnd="0"/>
              </a:rPr>
              <a:t> </a:t>
            </a:r>
            <a:r>
              <a:rPr u="sng">
                <a:solidFill>
                  <a:srgbClr val="0000FF"/>
                </a:solidFill>
                <a:uFill>
                  <a:solidFill>
                    <a:srgbClr val="0000FF"/>
                  </a:solidFill>
                </a:uFill>
                <a:hlinkClick r:id="rId9" invalidUrl="" action="" tgtFrame="" tooltip="" history="1" highlightClick="0" endSnd="0"/>
              </a:rPr>
              <a:t>https://www.fisheries.noaa.gov/national/aquaculture/us-aquaculture</a:t>
            </a:r>
            <a:r>
              <a:t>  accessed 4.7.23</a:t>
            </a:r>
          </a:p>
          <a:p>
            <a:pPr marL="457200" indent="-285750">
              <a:lnSpc>
                <a:spcPct val="115000"/>
              </a:lnSpc>
              <a:buClr>
                <a:srgbClr val="000000"/>
              </a:buClr>
              <a:buSzPts val="900"/>
              <a:buFont typeface="Arial"/>
              <a:buChar char="●"/>
              <a:defRPr sz="900"/>
            </a:pPr>
            <a:r>
              <a:t>Golden, C.D., Koehn, J.Z., Shepon, A. </a:t>
            </a:r>
            <a:r>
              <a:rPr i="1"/>
              <a:t>et al.</a:t>
            </a:r>
            <a:r>
              <a:t> Aquatic foods to nourish nations. </a:t>
            </a:r>
            <a:r>
              <a:rPr i="1"/>
              <a:t>Nature</a:t>
            </a:r>
            <a:r>
              <a:t> 598, 315–320 (2021).</a:t>
            </a:r>
            <a:r>
              <a:rPr u="sng">
                <a:solidFill>
                  <a:srgbClr val="0000FF"/>
                </a:solidFill>
                <a:uFill>
                  <a:solidFill>
                    <a:srgbClr val="0000FF"/>
                  </a:solidFill>
                </a:uFill>
                <a:hlinkClick r:id="rId10" invalidUrl="" action="" tgtFrame="" tooltip="" history="1" highlightClick="0" endSnd="0"/>
              </a:rPr>
              <a:t> </a:t>
            </a:r>
            <a:r>
              <a:rPr u="sng">
                <a:solidFill>
                  <a:srgbClr val="0000FF"/>
                </a:solidFill>
                <a:uFill>
                  <a:solidFill>
                    <a:srgbClr val="0000FF"/>
                  </a:solidFill>
                </a:uFill>
                <a:hlinkClick r:id="rId10" invalidUrl="" action="" tgtFrame="" tooltip="" history="1" highlightClick="0" endSnd="0"/>
              </a:rPr>
              <a:t>https://doi.org/10.1038/s41586-021-03917-1</a:t>
            </a:r>
            <a:endParaRPr u="sng">
              <a:solidFill>
                <a:srgbClr val="0000FF"/>
              </a:solidFill>
            </a:endParaRPr>
          </a:p>
          <a:p>
            <a:pPr marL="457200" indent="-285750">
              <a:lnSpc>
                <a:spcPct val="115000"/>
              </a:lnSpc>
              <a:buClr>
                <a:srgbClr val="000000"/>
              </a:buClr>
              <a:buSzPts val="900"/>
              <a:buFont typeface="Arial"/>
              <a:buChar char="●"/>
              <a:defRPr sz="900"/>
            </a:pPr>
            <a:r>
              <a:t>Lomartire S, Marques JC, Gonçalves AMM. An Overview to the Health Benefits of Seaweeds Consumption. Mar Drugs. 2021 Jun 15;19(6):341. doi: 10.3390/md19060341. PMID: 34203804; PMCID: PMC8232781.</a:t>
            </a:r>
          </a:p>
          <a:p>
            <a:pPr marL="457200" indent="-285750">
              <a:lnSpc>
                <a:spcPct val="115000"/>
              </a:lnSpc>
              <a:buClr>
                <a:srgbClr val="000000"/>
              </a:buClr>
              <a:buSzPts val="900"/>
              <a:buFont typeface="Arial"/>
              <a:buChar char="●"/>
              <a:defRPr sz="900"/>
            </a:pPr>
            <a:r>
              <a:t>Atalah, J. and Sanchez-Jerez P. On the wrong track: Sustainable and low-emission blue food diets to mitigate climate change.</a:t>
            </a:r>
            <a:r>
              <a:rPr b="1"/>
              <a:t> </a:t>
            </a:r>
            <a:r>
              <a:t>Front. Sustain. Food Syst., 11 November 2022. Sec. Aquatic Foods. Volume 6 - 2022 | </a:t>
            </a:r>
            <a:r>
              <a:rPr u="sng">
                <a:solidFill>
                  <a:srgbClr val="0000FF"/>
                </a:solidFill>
                <a:uFill>
                  <a:solidFill>
                    <a:srgbClr val="0000FF"/>
                  </a:solidFill>
                </a:uFill>
                <a:hlinkClick r:id="rId11" invalidUrl="" action="" tgtFrame="" tooltip="" history="1" highlightClick="0" endSnd="0"/>
              </a:rPr>
              <a:t>https://doi.org/10.3389/fsufs.2022.994840</a:t>
            </a:r>
            <a:endParaRPr u="sng">
              <a:solidFill>
                <a:srgbClr val="0000FF"/>
              </a:solidFill>
            </a:endParaRPr>
          </a:p>
          <a:p>
            <a:pPr marL="457200" indent="-285750">
              <a:lnSpc>
                <a:spcPct val="115000"/>
              </a:lnSpc>
              <a:buClr>
                <a:srgbClr val="000000"/>
              </a:buClr>
              <a:buSzPts val="900"/>
              <a:buFont typeface="Arial"/>
              <a:buChar char="●"/>
              <a:defRPr sz="900"/>
            </a:pPr>
            <a:r>
              <a:t>Crona, B.I., Wassénius, E., Jonell, M. </a:t>
            </a:r>
            <a:r>
              <a:rPr i="1"/>
              <a:t>et al.</a:t>
            </a:r>
            <a:r>
              <a:t> Four ways blue foods can help achieve food system ambitions across nations. </a:t>
            </a:r>
            <a:r>
              <a:rPr i="1"/>
              <a:t>Nature</a:t>
            </a:r>
            <a:r>
              <a:t> 616, 104–112 (2023).</a:t>
            </a:r>
            <a:r>
              <a:rPr u="sng">
                <a:solidFill>
                  <a:srgbClr val="0000FF"/>
                </a:solidFill>
                <a:uFill>
                  <a:solidFill>
                    <a:srgbClr val="0000FF"/>
                  </a:solidFill>
                </a:uFill>
                <a:hlinkClick r:id="rId12" invalidUrl="" action="" tgtFrame="" tooltip="" history="1" highlightClick="0" endSnd="0"/>
              </a:rPr>
              <a:t> </a:t>
            </a:r>
            <a:r>
              <a:rPr u="sng">
                <a:solidFill>
                  <a:srgbClr val="0000FF"/>
                </a:solidFill>
                <a:uFill>
                  <a:solidFill>
                    <a:srgbClr val="0000FF"/>
                  </a:solidFill>
                </a:uFill>
                <a:hlinkClick r:id="rId12" invalidUrl="" action="" tgtFrame="" tooltip="" history="1" highlightClick="0" endSnd="0"/>
              </a:rPr>
              <a:t>https://doi.org/10.1038/s41586-023-05737-x</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gle Shape;243;g222e0fbff0f_0_227"/>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86" name="Google Shape;244;g222e0fbff0f_0_227"/>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Earlier Meals Mean Better Blood Sugar Control</a:t>
            </a:r>
          </a:p>
        </p:txBody>
      </p:sp>
      <p:sp>
        <p:nvSpPr>
          <p:cNvPr id="187" name="Google Shape;245;g222e0fbff0f_0_227"/>
          <p:cNvSpPr txBox="1"/>
          <p:nvPr/>
        </p:nvSpPr>
        <p:spPr>
          <a:xfrm>
            <a:off x="373900" y="1212250"/>
            <a:ext cx="4357009" cy="168791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defRPr sz="1500">
                <a:solidFill>
                  <a:srgbClr val="941100"/>
                </a:solidFill>
              </a:defRPr>
            </a:lvl1pPr>
          </a:lstStyle>
          <a:p>
            <a:pPr/>
            <a:r>
              <a:t>According to the CDC, over 11% of the US population has diabetes while over 23% are undiagnosed. 1 The complications of diabetes are usually the demise of those that have it. Cardiovascular disease, renal failure, and complications of communicable diseases like Covid are common. Preventing diabetes is key.</a:t>
            </a:r>
          </a:p>
        </p:txBody>
      </p:sp>
      <p:sp>
        <p:nvSpPr>
          <p:cNvPr id="188" name="Google Shape;246;g222e0fbff0f_0_227"/>
          <p:cNvSpPr txBox="1"/>
          <p:nvPr/>
        </p:nvSpPr>
        <p:spPr>
          <a:xfrm>
            <a:off x="287827" y="9664824"/>
            <a:ext cx="4185900" cy="240195"/>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Written By Lisa Andrews, MEd, RD, LD</a:t>
            </a:r>
          </a:p>
        </p:txBody>
      </p:sp>
      <p:sp>
        <p:nvSpPr>
          <p:cNvPr id="189" name="Google Shape;251;g222e0fbff0f_0_227"/>
          <p:cNvSpPr txBox="1"/>
          <p:nvPr/>
        </p:nvSpPr>
        <p:spPr>
          <a:xfrm>
            <a:off x="380749" y="3060540"/>
            <a:ext cx="7024601" cy="60452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sz="1200"/>
            </a:pPr>
            <a:r>
              <a:t>New research out of the University of Adelaide and South Australian Health and Medical Research Institute evaluated two diets: a time-restricted intermittent fasting diet and a lower calorie diet to find which was better for people that are likely to develop type 2 diabetes.</a:t>
            </a:r>
          </a:p>
          <a:p>
            <a:pPr algn="just">
              <a:defRPr sz="1200"/>
            </a:pPr>
          </a:p>
          <a:p>
            <a:pPr algn="just">
              <a:defRPr sz="1200"/>
            </a:pPr>
            <a:r>
              <a:t>Senior author from the University of Adelaide's Professor Leonie Heilbronn, Adelaide Medical School notes, “Following a time-restricted, intermittent fasting diet could help lower the chances of developing type 2 diabetes," </a:t>
            </a:r>
          </a:p>
          <a:p>
            <a:pPr algn="just">
              <a:defRPr sz="1200"/>
            </a:pPr>
          </a:p>
          <a:p>
            <a:pPr algn="just">
              <a:defRPr sz="1200"/>
            </a:pPr>
            <a:r>
              <a:t>In her study, she showed that individuals that fasted and only ate between 8 AM and 12 PM during three days of the week had better glucose tolerance after six months than those that followed a daily calorie-restricted.</a:t>
            </a:r>
          </a:p>
          <a:p>
            <a:pPr algn="just">
              <a:defRPr sz="1200"/>
            </a:pPr>
          </a:p>
          <a:p>
            <a:pPr algn="just">
              <a:defRPr sz="1200"/>
            </a:pPr>
            <a:r>
              <a:t>Individuals using this type of intermittent fasting had better insulin sensitivity and also benefitted from a drop in blood lipids compared to those on a calorie-restricted diet. </a:t>
            </a:r>
          </a:p>
          <a:p>
            <a:pPr algn="just">
              <a:defRPr sz="1200"/>
            </a:pPr>
          </a:p>
          <a:p>
            <a:pPr algn="just">
              <a:defRPr sz="1200"/>
            </a:pPr>
            <a:r>
              <a:t>When the body’s cells no longer respond to insulin effectively and lose the ability to make the hormone, type 2 diabetes develops. </a:t>
            </a:r>
          </a:p>
          <a:p>
            <a:pPr algn="just">
              <a:defRPr sz="1200"/>
            </a:pPr>
          </a:p>
          <a:p>
            <a:pPr algn="just">
              <a:defRPr sz="1200"/>
            </a:pPr>
            <a:r>
              <a:t>Experts estimate that almost 60% of cases of type 2 diabetes could be prevented or delayed with modifications to diet and lifestyle. Nearly 1.3 million Australians have diabetes.</a:t>
            </a:r>
          </a:p>
          <a:p>
            <a:pPr algn="just">
              <a:defRPr sz="1200"/>
            </a:pPr>
          </a:p>
          <a:p>
            <a:pPr algn="just">
              <a:defRPr sz="1200"/>
            </a:pPr>
            <a:r>
              <a:t>The 18-month study was published in Nature Medicine and had over 200 subjects from South Australia. </a:t>
            </a:r>
          </a:p>
          <a:p>
            <a:pPr algn="just">
              <a:defRPr sz="1200"/>
            </a:pPr>
          </a:p>
          <a:p>
            <a:pPr algn="just">
              <a:defRPr sz="1200"/>
            </a:pPr>
            <a:r>
              <a:t>Similar amounts of weight loss were seen in subjects doing either time-restricted or calorie-controlled diets. </a:t>
            </a:r>
          </a:p>
          <a:p>
            <a:pPr algn="just">
              <a:defRPr sz="1200"/>
            </a:pPr>
          </a:p>
          <a:p>
            <a:pPr algn="just">
              <a:defRPr sz="1200"/>
            </a:pPr>
            <a:r>
              <a:t>First author Xiao Tong Teong, a PhD student at the University of Adelaide states, "This is the largest study in the world to date and the first powered to assess how the body processes and uses glucose after eating a meal, which is a better indicator of diabetes risk than a fasting test,".</a:t>
            </a:r>
          </a:p>
          <a:p>
            <a:pPr algn="just">
              <a:defRPr sz="1200"/>
            </a:pPr>
          </a:p>
          <a:p>
            <a:pPr algn="just">
              <a:defRPr sz="1200"/>
            </a:pPr>
            <a:r>
              <a:t>Results of the study add to previous research that suggests that meal timing and fasting are superior to a calorie-restricted diet alone, regardless of weight loss. This may be beneficial in clinical practice.</a:t>
            </a:r>
          </a:p>
        </p:txBody>
      </p:sp>
      <p:pic>
        <p:nvPicPr>
          <p:cNvPr id="190" name="JudyD_analog_alarm_clock_9624123f-14a7-4cd2-8c55-8894a48772c3.png" descr="JudyD_analog_alarm_clock_9624123f-14a7-4cd2-8c55-8894a48772c3.png"/>
          <p:cNvPicPr>
            <a:picLocks noChangeAspect="1"/>
          </p:cNvPicPr>
          <p:nvPr/>
        </p:nvPicPr>
        <p:blipFill>
          <a:blip r:embed="rId2">
            <a:extLst/>
          </a:blip>
          <a:stretch>
            <a:fillRect/>
          </a:stretch>
        </p:blipFill>
        <p:spPr>
          <a:xfrm>
            <a:off x="5129553" y="1190757"/>
            <a:ext cx="1730904" cy="173090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Google Shape;256;g222e0fbff0f_0_242"/>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93" name="Google Shape;257;g222e0fbff0f_0_242"/>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Earlier Meals Mean Better Blood Sugar Control</a:t>
            </a:r>
          </a:p>
        </p:txBody>
      </p:sp>
      <p:sp>
        <p:nvSpPr>
          <p:cNvPr id="194" name="Google Shape;258;g222e0fbff0f_0_242"/>
          <p:cNvSpPr txBox="1"/>
          <p:nvPr/>
        </p:nvSpPr>
        <p:spPr>
          <a:xfrm>
            <a:off x="287827" y="9664824"/>
            <a:ext cx="4185900" cy="240195"/>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Written By Lisa Andrews, MEd, RD, LD</a:t>
            </a:r>
          </a:p>
        </p:txBody>
      </p:sp>
      <p:pic>
        <p:nvPicPr>
          <p:cNvPr id="195" name="JudyD_white_kitchen_with_pot_on_stove_611fd925-cc54-4ebc-bffe-d666985acbab.png" descr="JudyD_white_kitchen_with_pot_on_stove_611fd925-cc54-4ebc-bffe-d666985acbab.png"/>
          <p:cNvPicPr>
            <a:picLocks noChangeAspect="1"/>
          </p:cNvPicPr>
          <p:nvPr/>
        </p:nvPicPr>
        <p:blipFill>
          <a:blip r:embed="rId2">
            <a:extLst/>
          </a:blip>
          <a:srcRect l="0" t="19515" r="3" b="47150"/>
          <a:stretch>
            <a:fillRect/>
          </a:stretch>
        </p:blipFill>
        <p:spPr>
          <a:xfrm>
            <a:off x="792471" y="1116549"/>
            <a:ext cx="6187283" cy="20625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path>
            </a:pathLst>
          </a:custGeom>
          <a:ln>
            <a:solidFill>
              <a:srgbClr val="A7A7A7"/>
            </a:solidFill>
          </a:ln>
        </p:spPr>
      </p:pic>
      <p:sp>
        <p:nvSpPr>
          <p:cNvPr id="196" name="Google Shape;262;g222e0fbff0f_0_242"/>
          <p:cNvSpPr txBox="1"/>
          <p:nvPr/>
        </p:nvSpPr>
        <p:spPr>
          <a:xfrm>
            <a:off x="259174" y="3566612"/>
            <a:ext cx="7324502" cy="408946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sz="1200"/>
            </a:pPr>
            <a:r>
              <a:t>More research is needed to study if similar benefits may be seen with a longer eating window, which in the long term, may make the diet more sustainable.</a:t>
            </a:r>
          </a:p>
          <a:p>
            <a:pPr algn="just"/>
            <a:endParaRPr sz="1200"/>
          </a:p>
          <a:p>
            <a:pPr algn="just">
              <a:defRPr sz="1200"/>
            </a:pPr>
            <a:r>
              <a:t>Here are some tips for individuals considering time-restricted eating:</a:t>
            </a:r>
          </a:p>
          <a:p>
            <a:pPr algn="just"/>
            <a:endParaRPr sz="1200"/>
          </a:p>
          <a:p>
            <a:pPr marL="457200" indent="-304800" algn="just">
              <a:buClr>
                <a:srgbClr val="000000"/>
              </a:buClr>
              <a:buSzPts val="1200"/>
              <a:buFont typeface="Arial"/>
              <a:buChar char="●"/>
              <a:defRPr sz="1200"/>
            </a:pPr>
            <a:r>
              <a:t>Include high-protein food with all meals. Eggs, low-fat cottage cheese, Greek yogurt, or peanut butter at breakfast may promote satiety.</a:t>
            </a:r>
          </a:p>
          <a:p>
            <a:pPr marL="457200" indent="-304800" algn="just">
              <a:spcBef>
                <a:spcPts val="1000"/>
              </a:spcBef>
              <a:buClr>
                <a:srgbClr val="000000"/>
              </a:buClr>
              <a:buSzPts val="1200"/>
              <a:buFont typeface="Arial"/>
              <a:buChar char="●"/>
              <a:defRPr sz="1200"/>
            </a:pPr>
            <a:r>
              <a:t>Add beans, lentils, tuna, hard-boiled eggs, fish, or lean meat to salads.</a:t>
            </a:r>
          </a:p>
          <a:p>
            <a:pPr marL="457200" indent="-304800" algn="just">
              <a:spcBef>
                <a:spcPts val="1000"/>
              </a:spcBef>
              <a:buClr>
                <a:srgbClr val="000000"/>
              </a:buClr>
              <a:buSzPts val="1200"/>
              <a:buFont typeface="Arial"/>
              <a:buChar char="●"/>
              <a:defRPr sz="1200"/>
            </a:pPr>
            <a:r>
              <a:t>Choose whole grains for more fiber- rolled oats, 100% whole wheat bread or pasta, brown rice, bulgur, farro, quinoa, or soba noodles.</a:t>
            </a:r>
          </a:p>
          <a:p>
            <a:pPr marL="457200" indent="-304800" algn="just">
              <a:spcBef>
                <a:spcPts val="1000"/>
              </a:spcBef>
              <a:buClr>
                <a:srgbClr val="000000"/>
              </a:buClr>
              <a:buSzPts val="1200"/>
              <a:buFont typeface="Arial"/>
              <a:buChar char="●"/>
              <a:defRPr sz="1200"/>
            </a:pPr>
            <a:r>
              <a:t>Add more leafy greens to meals to add volume without calories or carbohydrates. Spinach, kale, cabbage, Brussels sprouts, collard, and mustard greens are great.</a:t>
            </a:r>
          </a:p>
          <a:p>
            <a:pPr marL="457200" indent="-304800" algn="just">
              <a:spcBef>
                <a:spcPts val="1000"/>
              </a:spcBef>
              <a:buClr>
                <a:srgbClr val="000000"/>
              </a:buClr>
              <a:buSzPts val="1200"/>
              <a:buFont typeface="Arial"/>
              <a:buChar char="●"/>
              <a:defRPr sz="1200"/>
            </a:pPr>
            <a:r>
              <a:t>Drink plenty of water, especially on fasting days.</a:t>
            </a:r>
          </a:p>
          <a:p>
            <a:pPr marL="457200" indent="-304800" algn="just">
              <a:spcBef>
                <a:spcPts val="1000"/>
              </a:spcBef>
              <a:buClr>
                <a:srgbClr val="000000"/>
              </a:buClr>
              <a:buSzPts val="1200"/>
              <a:buFont typeface="Arial"/>
              <a:buChar char="●"/>
              <a:defRPr sz="1200"/>
            </a:pPr>
            <a:r>
              <a:t>Plan fasting days around heavy bouts of exercise, eating out, or travel.</a:t>
            </a:r>
          </a:p>
          <a:p>
            <a:pPr marL="457200" indent="-304800" algn="just">
              <a:spcBef>
                <a:spcPts val="1000"/>
              </a:spcBef>
              <a:buClr>
                <a:srgbClr val="000000"/>
              </a:buClr>
              <a:buSzPts val="1200"/>
              <a:buFont typeface="Arial"/>
              <a:buChar char="●"/>
              <a:defRPr sz="1200"/>
            </a:pPr>
            <a:r>
              <a:t>Keep small servings of nuts or seeds on hand for quick snacks.</a:t>
            </a:r>
          </a:p>
          <a:p>
            <a:pPr marL="457200" indent="-304800" algn="just">
              <a:spcBef>
                <a:spcPts val="1000"/>
              </a:spcBef>
              <a:buClr>
                <a:srgbClr val="000000"/>
              </a:buClr>
              <a:buSzPts val="1200"/>
              <a:buFont typeface="Arial"/>
              <a:buChar char="●"/>
              <a:defRPr sz="1200"/>
            </a:pPr>
            <a:r>
              <a:t>Skip empty-calorie foods such as sweetened beverages, alcohol, processed pastries, and snack foods.</a:t>
            </a:r>
          </a:p>
        </p:txBody>
      </p:sp>
      <p:sp>
        <p:nvSpPr>
          <p:cNvPr id="197" name="Google Shape;263;g222e0fbff0f_0_242"/>
          <p:cNvSpPr txBox="1"/>
          <p:nvPr/>
        </p:nvSpPr>
        <p:spPr>
          <a:xfrm>
            <a:off x="428699" y="7789125"/>
            <a:ext cx="6915302" cy="174309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spcBef>
                <a:spcPts val="1200"/>
              </a:spcBef>
              <a:defRPr b="1" sz="1200"/>
            </a:pPr>
            <a:r>
              <a:t>References</a:t>
            </a:r>
            <a:r>
              <a:rPr b="0"/>
              <a:t>:</a:t>
            </a:r>
          </a:p>
          <a:p>
            <a:pPr marL="228600">
              <a:lnSpc>
                <a:spcPct val="115000"/>
              </a:lnSpc>
              <a:spcBef>
                <a:spcPts val="1300"/>
              </a:spcBef>
              <a:defRPr sz="1200" u="sng">
                <a:solidFill>
                  <a:srgbClr val="0000FF"/>
                </a:solidFill>
              </a:defRPr>
            </a:pPr>
            <a:r>
              <a:rPr>
                <a:uFill>
                  <a:solidFill>
                    <a:srgbClr val="0000FF"/>
                  </a:solidFill>
                </a:uFill>
                <a:hlinkClick r:id="rId3" invalidUrl="" action="" tgtFrame="" tooltip="" history="1" highlightClick="0" endSnd="0"/>
              </a:rPr>
              <a:t>National Diabetes Statistics Report | Diabetes | CDC</a:t>
            </a:r>
          </a:p>
          <a:p>
            <a:pPr marL="228600">
              <a:lnSpc>
                <a:spcPct val="115000"/>
              </a:lnSpc>
              <a:defRPr sz="1200"/>
            </a:pPr>
            <a:r>
              <a:t>Xiao Tong Teong, Kai Liu, Andrew D. Vincent, Julien Bensalem, Bo Liu, Kathryn J. Hattersley, Lijun Zhao, Christine Feinle-Bisset, Timothy J. Sargeant, Gary A. Wittert, Amy T. Hutchison, Leonie K. Heilbronn. </a:t>
            </a:r>
            <a:r>
              <a:rPr b="1"/>
              <a:t>Intermittent fasting plus early time-restricted eating versus calorie restriction and standard care in adults at risk of type 2 diabetes: a randomized controlled trial</a:t>
            </a:r>
            <a:r>
              <a:t>. </a:t>
            </a:r>
            <a:r>
              <a:rPr i="1"/>
              <a:t>Nature Medicine</a:t>
            </a:r>
            <a:r>
              <a:t>, 2023; DOI: </a:t>
            </a:r>
            <a:r>
              <a:rPr u="sng">
                <a:solidFill>
                  <a:srgbClr val="0000FF"/>
                </a:solidFill>
                <a:uFill>
                  <a:solidFill>
                    <a:srgbClr val="0000FF"/>
                  </a:solidFill>
                </a:uFill>
                <a:hlinkClick r:id="rId4" invalidUrl="" action="" tgtFrame="" tooltip="" history="1" highlightClick="0" endSnd="0"/>
              </a:rPr>
              <a:t>10.1038/s41591-023-02287-7</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ogle Shape;231;g222e0fbff0f_0_211"/>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200" name="Google Shape;232;g222e0fbff0f_0_211"/>
          <p:cNvSpPr txBox="1"/>
          <p:nvPr/>
        </p:nvSpPr>
        <p:spPr>
          <a:xfrm>
            <a:off x="149" y="394750"/>
            <a:ext cx="7772401" cy="88128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Protect Your Brain Now. Hypertension in your 30s means worse brain health later</a:t>
            </a:r>
          </a:p>
        </p:txBody>
      </p:sp>
      <p:sp>
        <p:nvSpPr>
          <p:cNvPr id="201" name="Google Shape;233;g222e0fbff0f_0_211"/>
          <p:cNvSpPr txBox="1"/>
          <p:nvPr/>
        </p:nvSpPr>
        <p:spPr>
          <a:xfrm>
            <a:off x="373899" y="1517050"/>
            <a:ext cx="4506002" cy="65024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b="1"/>
            </a:pPr>
            <a:r>
              <a:t>Ten Tips to Drop Your Blood Pressure</a:t>
            </a:r>
          </a:p>
          <a:p>
            <a:pPr algn="just"/>
            <a:endParaRPr sz="1200"/>
          </a:p>
          <a:p>
            <a:pPr marL="457200" indent="-304800" algn="just">
              <a:buClr>
                <a:srgbClr val="000000"/>
              </a:buClr>
              <a:buSzPts val="1200"/>
              <a:buFont typeface="Arial"/>
              <a:buChar char="●"/>
              <a:defRPr sz="1200"/>
            </a:pPr>
            <a:r>
              <a:t>Follow a heart-healthy, DASH diet. Limit high-sodium, high-fat foods including fast food, fried food, processed meats, ultra-processed snacks, and full-fat dairy products.</a:t>
            </a:r>
          </a:p>
          <a:p>
            <a:pPr marL="457200" indent="-304800" algn="just">
              <a:spcBef>
                <a:spcPts val="1000"/>
              </a:spcBef>
              <a:buClr>
                <a:srgbClr val="000000"/>
              </a:buClr>
              <a:buSzPts val="1200"/>
              <a:buFont typeface="Arial"/>
              <a:buChar char="●"/>
              <a:defRPr sz="1200"/>
            </a:pPr>
            <a:r>
              <a:t>Lose weight if overweight or obese. A reduction of 2.2 pounds can drop blood pressure by 1 millimeter of mercury (mm Hg).</a:t>
            </a:r>
          </a:p>
          <a:p>
            <a:pPr marL="457200" indent="-304800" algn="just">
              <a:spcBef>
                <a:spcPts val="1000"/>
              </a:spcBef>
              <a:buClr>
                <a:srgbClr val="000000"/>
              </a:buClr>
              <a:buSzPts val="1200"/>
              <a:buFont typeface="Arial"/>
              <a:buChar char="●"/>
              <a:defRPr sz="1200"/>
            </a:pPr>
            <a:r>
              <a:t>Eat 4 to 5 servings of high-potassium fruits including apricots, bananas, dates, citrus fruit, peaches, mango, melon, kiwi, and dried fruit. </a:t>
            </a:r>
          </a:p>
          <a:p>
            <a:pPr marL="457200" indent="-304800" algn="just">
              <a:spcBef>
                <a:spcPts val="1000"/>
              </a:spcBef>
              <a:buClr>
                <a:srgbClr val="000000"/>
              </a:buClr>
              <a:buSzPts val="1200"/>
              <a:buFont typeface="Arial"/>
              <a:buChar char="●"/>
              <a:defRPr sz="1200"/>
            </a:pPr>
            <a:r>
              <a:t>Include 4 to 5 servings of dark leafy or other vegetables in your diet daily- broccoli, collard and mustard greens, kale, peas, spinach, and more.</a:t>
            </a:r>
          </a:p>
          <a:p>
            <a:pPr marL="457200" indent="-304800" algn="just">
              <a:spcBef>
                <a:spcPts val="1000"/>
              </a:spcBef>
              <a:buClr>
                <a:srgbClr val="000000"/>
              </a:buClr>
              <a:buSzPts val="1200"/>
              <a:buFont typeface="Arial"/>
              <a:buChar char="●"/>
              <a:defRPr sz="1200"/>
            </a:pPr>
            <a:r>
              <a:t>Add low-fat dairy or non-dairy products containing calcium to your diet. Low-fat yogurt, skim or 1% milk, low-fat cheese, or calcium-fortified soy milk are good choices.</a:t>
            </a:r>
          </a:p>
          <a:p>
            <a:pPr marL="457200" indent="-304800" algn="just">
              <a:spcBef>
                <a:spcPts val="1000"/>
              </a:spcBef>
              <a:buClr>
                <a:srgbClr val="000000"/>
              </a:buClr>
              <a:buSzPts val="1200"/>
              <a:buFont typeface="Arial"/>
              <a:buChar char="●"/>
              <a:defRPr sz="1200"/>
            </a:pPr>
            <a:r>
              <a:t>Snack on unsalted or lightly salted almonds, pistachios, and walnuts.</a:t>
            </a:r>
          </a:p>
          <a:p>
            <a:pPr marL="457200" indent="-304800" algn="just">
              <a:spcBef>
                <a:spcPts val="1000"/>
              </a:spcBef>
              <a:buClr>
                <a:srgbClr val="000000"/>
              </a:buClr>
              <a:buSzPts val="1200"/>
              <a:buFont typeface="Arial"/>
              <a:buChar char="●"/>
              <a:defRPr sz="1200"/>
            </a:pPr>
            <a:r>
              <a:t>Be moderate about alcohol and caffeine intake.</a:t>
            </a:r>
          </a:p>
          <a:p>
            <a:pPr marL="457200" indent="-304800" algn="just">
              <a:spcBef>
                <a:spcPts val="1000"/>
              </a:spcBef>
              <a:buClr>
                <a:srgbClr val="000000"/>
              </a:buClr>
              <a:buSzPts val="1200"/>
              <a:buFont typeface="Arial"/>
              <a:buChar char="●"/>
              <a:defRPr sz="1200"/>
            </a:pPr>
            <a:r>
              <a:t>Walk or do another aerobic exercise for a minimum of 30 minutes most days of the week.</a:t>
            </a:r>
          </a:p>
          <a:p>
            <a:pPr marL="457200" indent="-304800" algn="just">
              <a:spcBef>
                <a:spcPts val="1000"/>
              </a:spcBef>
              <a:buClr>
                <a:srgbClr val="000000"/>
              </a:buClr>
              <a:buSzPts val="1200"/>
              <a:buFont typeface="Arial"/>
              <a:buChar char="●"/>
              <a:defRPr sz="1200"/>
            </a:pPr>
            <a:r>
              <a:t>Reduce stress- meditate, do yoga or see a mental health professional if needed.</a:t>
            </a:r>
          </a:p>
          <a:p>
            <a:pPr marL="457200" indent="-304800" algn="just">
              <a:spcBef>
                <a:spcPts val="1000"/>
              </a:spcBef>
              <a:buClr>
                <a:srgbClr val="000000"/>
              </a:buClr>
              <a:buSzPts val="1200"/>
              <a:buFont typeface="Arial"/>
              <a:buChar char="●"/>
              <a:defRPr sz="1200"/>
            </a:pPr>
            <a:r>
              <a:t>Heed your doctor’s advice. If your blood pressure doesn’t decline with diet and lifestyle, medication may be necessary.</a:t>
            </a:r>
          </a:p>
        </p:txBody>
      </p:sp>
      <p:sp>
        <p:nvSpPr>
          <p:cNvPr id="202" name="Google Shape;234;g222e0fbff0f_0_211"/>
          <p:cNvSpPr txBox="1"/>
          <p:nvPr/>
        </p:nvSpPr>
        <p:spPr>
          <a:xfrm>
            <a:off x="287827" y="9664824"/>
            <a:ext cx="41859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Written By Lisa Andrews, MEd, RD, LD</a:t>
            </a:r>
          </a:p>
        </p:txBody>
      </p:sp>
      <p:sp>
        <p:nvSpPr>
          <p:cNvPr id="203" name="Google Shape;235;g222e0fbff0f_0_211"/>
          <p:cNvSpPr txBox="1"/>
          <p:nvPr/>
        </p:nvSpPr>
        <p:spPr>
          <a:xfrm>
            <a:off x="373899" y="8169799"/>
            <a:ext cx="7119902" cy="13851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1200"/>
              </a:spcBef>
              <a:defRPr b="1" sz="1200"/>
            </a:pPr>
            <a:r>
              <a:t>Reference:</a:t>
            </a:r>
          </a:p>
          <a:p>
            <a:pPr algn="just">
              <a:lnSpc>
                <a:spcPct val="115000"/>
              </a:lnSpc>
              <a:spcBef>
                <a:spcPts val="1200"/>
              </a:spcBef>
              <a:defRPr sz="1100"/>
            </a:pPr>
            <a:r>
              <a:t>1.	Kristen M. George, Pauline Maillard, Paola Gilsanz, Evan Fletcher, Rachel L. Peterson, Joseph Fong, Elizabeth Rose Mayeda, Dan M. Mungas, Lisa L. Barnes, M. Maria Glymour, Charles DeCarli, Rachel A. Whitmer. </a:t>
            </a:r>
            <a:r>
              <a:rPr b="1"/>
              <a:t>Association of Early Adulthood Hypertension and Blood Pressure Change With Late-Life Neuroimaging Biomarkers</a:t>
            </a:r>
            <a:r>
              <a:t>. </a:t>
            </a:r>
            <a:r>
              <a:rPr i="1"/>
              <a:t>JAMA Network Open</a:t>
            </a:r>
            <a:r>
              <a:t>, 2023; 6 (4): e236431 DOI: </a:t>
            </a:r>
            <a:r>
              <a:rPr u="sng">
                <a:solidFill>
                  <a:srgbClr val="0000FF"/>
                </a:solidFill>
                <a:uFill>
                  <a:solidFill>
                    <a:srgbClr val="0000FF"/>
                  </a:solidFill>
                </a:uFill>
                <a:hlinkClick r:id="rId2" invalidUrl="" action="" tgtFrame="" tooltip="" history="1" highlightClick="0" endSnd="0"/>
              </a:rPr>
              <a:t>10.1001/jamanetworkopen.2023.6431</a:t>
            </a:r>
          </a:p>
        </p:txBody>
      </p:sp>
      <p:pic>
        <p:nvPicPr>
          <p:cNvPr id="204" name="kiwi-sliced-2049.jpeg" descr="kiwi-sliced-2049.jpeg"/>
          <p:cNvPicPr>
            <a:picLocks noChangeAspect="1"/>
          </p:cNvPicPr>
          <p:nvPr/>
        </p:nvPicPr>
        <p:blipFill>
          <a:blip r:embed="rId3">
            <a:extLst/>
          </a:blip>
          <a:srcRect l="36371" t="217" r="32996" b="2202"/>
          <a:stretch>
            <a:fillRect/>
          </a:stretch>
        </p:blipFill>
        <p:spPr>
          <a:xfrm>
            <a:off x="5112999" y="1877474"/>
            <a:ext cx="2380855" cy="61777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7" y="0"/>
                </a:moveTo>
                <a:cubicBezTo>
                  <a:pt x="365" y="0"/>
                  <a:pt x="0" y="141"/>
                  <a:pt x="0" y="315"/>
                </a:cubicBezTo>
                <a:lnTo>
                  <a:pt x="0" y="21285"/>
                </a:lnTo>
                <a:cubicBezTo>
                  <a:pt x="0" y="21459"/>
                  <a:pt x="365" y="21600"/>
                  <a:pt x="817" y="21600"/>
                </a:cubicBezTo>
                <a:lnTo>
                  <a:pt x="20783" y="21600"/>
                </a:lnTo>
                <a:cubicBezTo>
                  <a:pt x="21235" y="21600"/>
                  <a:pt x="21600" y="21459"/>
                  <a:pt x="21600" y="21285"/>
                </a:cubicBezTo>
                <a:lnTo>
                  <a:pt x="21600" y="315"/>
                </a:lnTo>
                <a:cubicBezTo>
                  <a:pt x="21600" y="141"/>
                  <a:pt x="21235" y="0"/>
                  <a:pt x="20783" y="0"/>
                </a:cubicBezTo>
                <a:lnTo>
                  <a:pt x="817" y="0"/>
                </a:lnTo>
                <a:close/>
              </a:path>
            </a:pathLst>
          </a:custGeom>
          <a:ln>
            <a:solidFill>
              <a:srgbClr val="A7A7A7"/>
            </a:solidFill>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Google Shape;61;p2"/>
          <p:cNvSpPr txBox="1"/>
          <p:nvPr/>
        </p:nvSpPr>
        <p:spPr>
          <a:xfrm>
            <a:off x="651917" y="427525"/>
            <a:ext cx="6622868" cy="106916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3500">
                <a:solidFill>
                  <a:srgbClr val="262626"/>
                </a:solidFill>
                <a:latin typeface="Rockwell"/>
                <a:ea typeface="Rockwell"/>
                <a:cs typeface="Rockwell"/>
                <a:sym typeface="Rockwell"/>
              </a:defRPr>
            </a:lvl1pPr>
          </a:lstStyle>
          <a:p>
            <a:pPr/>
            <a:r>
              <a:t>Grilled Summer Squash and Peach Salad</a:t>
            </a:r>
          </a:p>
        </p:txBody>
      </p:sp>
      <p:sp>
        <p:nvSpPr>
          <p:cNvPr id="116" name="Google Shape;62;p2"/>
          <p:cNvSpPr txBox="1"/>
          <p:nvPr/>
        </p:nvSpPr>
        <p:spPr>
          <a:xfrm>
            <a:off x="613546" y="3051870"/>
            <a:ext cx="6699609" cy="5802083"/>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sz="1200">
                <a:latin typeface="Helvetica Neue"/>
                <a:ea typeface="Helvetica Neue"/>
                <a:cs typeface="Helvetica Neue"/>
                <a:sym typeface="Helvetica Neue"/>
              </a:defRPr>
            </a:pPr>
            <a:r>
              <a:t>Ingredients:</a:t>
            </a:r>
            <a:endParaRPr sz="1800"/>
          </a:p>
          <a:p>
            <a:pPr>
              <a:defRPr sz="1200">
                <a:latin typeface="Helvetica Neue"/>
                <a:ea typeface="Helvetica Neue"/>
                <a:cs typeface="Helvetica Neue"/>
                <a:sym typeface="Helvetica Neue"/>
              </a:defRPr>
            </a:pPr>
            <a:r>
              <a:t>1/2 cup olive oil</a:t>
            </a:r>
          </a:p>
          <a:p>
            <a:pPr>
              <a:defRPr sz="1200">
                <a:latin typeface="Helvetica Neue"/>
                <a:ea typeface="Helvetica Neue"/>
                <a:cs typeface="Helvetica Neue"/>
                <a:sym typeface="Helvetica Neue"/>
              </a:defRPr>
            </a:pPr>
            <a:r>
              <a:t>2 lemons, zest, and juice</a:t>
            </a:r>
          </a:p>
          <a:p>
            <a:pPr>
              <a:defRPr sz="1200">
                <a:latin typeface="Helvetica Neue"/>
                <a:ea typeface="Helvetica Neue"/>
                <a:cs typeface="Helvetica Neue"/>
                <a:sym typeface="Helvetica Neue"/>
              </a:defRPr>
            </a:pPr>
            <a:r>
              <a:t>1.5 tablespoons red wine vinegar</a:t>
            </a:r>
          </a:p>
          <a:p>
            <a:pPr>
              <a:defRPr sz="1200">
                <a:latin typeface="Helvetica Neue"/>
                <a:ea typeface="Helvetica Neue"/>
                <a:cs typeface="Helvetica Neue"/>
                <a:sym typeface="Helvetica Neue"/>
              </a:defRPr>
            </a:pPr>
            <a:r>
              <a:t>1 tsp honey</a:t>
            </a:r>
          </a:p>
          <a:p>
            <a:pPr>
              <a:defRPr sz="1200">
                <a:latin typeface="Helvetica Neue"/>
                <a:ea typeface="Helvetica Neue"/>
                <a:cs typeface="Helvetica Neue"/>
                <a:sym typeface="Helvetica Neue"/>
              </a:defRPr>
            </a:pPr>
            <a:r>
              <a:t>2 tablespoons diced red onion</a:t>
            </a:r>
          </a:p>
          <a:p>
            <a:pPr>
              <a:defRPr sz="1200">
                <a:latin typeface="Helvetica Neue"/>
                <a:ea typeface="Helvetica Neue"/>
                <a:cs typeface="Helvetica Neue"/>
                <a:sym typeface="Helvetica Neue"/>
              </a:defRPr>
            </a:pPr>
            <a:r>
              <a:t>1 clove of garlic, minced</a:t>
            </a:r>
          </a:p>
          <a:p>
            <a:pPr>
              <a:defRPr sz="1200">
                <a:latin typeface="Helvetica Neue"/>
                <a:ea typeface="Helvetica Neue"/>
                <a:cs typeface="Helvetica Neue"/>
                <a:sym typeface="Helvetica Neue"/>
              </a:defRPr>
            </a:pPr>
            <a:r>
              <a:t>1 tablespoon fresh chopped basil</a:t>
            </a:r>
          </a:p>
          <a:p>
            <a:pPr>
              <a:defRPr sz="1200">
                <a:latin typeface="Helvetica Neue"/>
                <a:ea typeface="Helvetica Neue"/>
                <a:cs typeface="Helvetica Neue"/>
                <a:sym typeface="Helvetica Neue"/>
              </a:defRPr>
            </a:pPr>
            <a:r>
              <a:t>2 zucchini squash, sliced lengthwise in 1/2 inch slices</a:t>
            </a:r>
          </a:p>
          <a:p>
            <a:pPr>
              <a:defRPr sz="1200">
                <a:latin typeface="Helvetica Neue"/>
                <a:ea typeface="Helvetica Neue"/>
                <a:cs typeface="Helvetica Neue"/>
                <a:sym typeface="Helvetica Neue"/>
              </a:defRPr>
            </a:pPr>
            <a:r>
              <a:t>2 yellow summer squash, sliced lengthwise in 1/2 inch slices</a:t>
            </a:r>
          </a:p>
          <a:p>
            <a:pPr>
              <a:defRPr sz="1200">
                <a:latin typeface="Helvetica Neue"/>
                <a:ea typeface="Helvetica Neue"/>
                <a:cs typeface="Helvetica Neue"/>
                <a:sym typeface="Helvetica Neue"/>
              </a:defRPr>
            </a:pPr>
            <a:r>
              <a:t>2 peaches, cut in halves, pits removed</a:t>
            </a:r>
          </a:p>
          <a:p>
            <a:pPr>
              <a:defRPr sz="1200">
                <a:latin typeface="Helvetica Neue"/>
                <a:ea typeface="Helvetica Neue"/>
                <a:cs typeface="Helvetica Neue"/>
                <a:sym typeface="Helvetica Neue"/>
              </a:defRPr>
            </a:pPr>
            <a:r>
              <a:t>2 ears of corn, husked</a:t>
            </a:r>
          </a:p>
          <a:p>
            <a:pPr>
              <a:defRPr sz="1200">
                <a:latin typeface="Helvetica Neue"/>
                <a:ea typeface="Helvetica Neue"/>
                <a:cs typeface="Helvetica Neue"/>
                <a:sym typeface="Helvetica Neue"/>
              </a:defRPr>
            </a:pPr>
            <a:r>
              <a:t>4 cups assorted mixed greens</a:t>
            </a:r>
          </a:p>
          <a:p>
            <a:pPr>
              <a:defRPr sz="1200">
                <a:latin typeface="Helvetica Neue"/>
                <a:ea typeface="Helvetica Neue"/>
                <a:cs typeface="Helvetica Neue"/>
                <a:sym typeface="Helvetica Neue"/>
              </a:defRPr>
            </a:pPr>
            <a:r>
              <a:t>2 small burrata cheese balls, cut in quarters</a:t>
            </a:r>
          </a:p>
          <a:p>
            <a:pPr>
              <a:defRPr sz="1200">
                <a:latin typeface="Helvetica Neue"/>
                <a:ea typeface="Helvetica Neue"/>
                <a:cs typeface="Helvetica Neue"/>
                <a:sym typeface="Helvetica Neue"/>
              </a:defRPr>
            </a:pPr>
            <a:r>
              <a:t>1 cup cherry tomatoes, rinsed and stems removed, cut in half</a:t>
            </a:r>
          </a:p>
          <a:p>
            <a:pPr/>
            <a:endParaRPr sz="1800"/>
          </a:p>
          <a:p>
            <a:pPr/>
            <a:endParaRPr sz="1800"/>
          </a:p>
          <a:p>
            <a:pPr>
              <a:defRPr b="1" sz="1200">
                <a:latin typeface="Helvetica Neue"/>
                <a:ea typeface="Helvetica Neue"/>
                <a:cs typeface="Helvetica Neue"/>
                <a:sym typeface="Helvetica Neue"/>
              </a:defRPr>
            </a:pPr>
            <a:r>
              <a:t>Directions:</a:t>
            </a:r>
          </a:p>
          <a:p>
            <a:pPr marL="228600" indent="-228600">
              <a:buClr>
                <a:srgbClr val="000000"/>
              </a:buClr>
              <a:buSzPts val="1200"/>
              <a:buAutoNum type="arabicPeriod" startAt="1"/>
              <a:defRPr sz="1200">
                <a:latin typeface="Helvetica Neue"/>
                <a:ea typeface="Helvetica Neue"/>
                <a:cs typeface="Helvetica Neue"/>
                <a:sym typeface="Helvetica Neue"/>
              </a:defRPr>
            </a:pPr>
            <a:r>
              <a:t>Heat a grill to medium-high heat or about 400 degrees. You could also grill the items in a grill pan on the stove.</a:t>
            </a:r>
          </a:p>
          <a:p>
            <a:pPr marL="228600" indent="-228600">
              <a:buClr>
                <a:srgbClr val="000000"/>
              </a:buClr>
              <a:buSzPts val="1200"/>
              <a:buAutoNum type="arabicPeriod" startAt="1"/>
              <a:defRPr sz="1200">
                <a:latin typeface="Helvetica Neue"/>
                <a:ea typeface="Helvetica Neue"/>
                <a:cs typeface="Helvetica Neue"/>
                <a:sym typeface="Helvetica Neue"/>
              </a:defRPr>
            </a:pPr>
            <a:r>
              <a:t>Make the dressing in a medium-sized mixing bowl, mixing the olive oil, lemon juice, red wine vinegar, honey, onions, herbs, and seasonings.</a:t>
            </a:r>
          </a:p>
          <a:p>
            <a:pPr marL="228600" indent="-228600">
              <a:buClr>
                <a:srgbClr val="000000"/>
              </a:buClr>
              <a:buSzPts val="1200"/>
              <a:buAutoNum type="arabicPeriod" startAt="1"/>
              <a:defRPr sz="1200">
                <a:latin typeface="Helvetica Neue"/>
                <a:ea typeface="Helvetica Neue"/>
                <a:cs typeface="Helvetica Neue"/>
                <a:sym typeface="Helvetica Neue"/>
              </a:defRPr>
            </a:pPr>
            <a:r>
              <a:t>Place the squash, peaches, and corn in a baking pan. Drizzle them with a little of the dressing.</a:t>
            </a:r>
          </a:p>
          <a:p>
            <a:pPr marL="228600" indent="-228600">
              <a:buClr>
                <a:srgbClr val="000000"/>
              </a:buClr>
              <a:buSzPts val="1200"/>
              <a:buAutoNum type="arabicPeriod" startAt="1"/>
              <a:defRPr sz="1200">
                <a:latin typeface="Helvetica Neue"/>
                <a:ea typeface="Helvetica Neue"/>
                <a:cs typeface="Helvetica Neue"/>
                <a:sym typeface="Helvetica Neue"/>
              </a:defRPr>
            </a:pPr>
            <a:r>
              <a:t>Place foil on the grill and grill everything until the vegetables are tender, about 7-9 minutes. You can turn them over halfway. Remove from the grill. Once the corn is cool, remove the kernels from the cob.</a:t>
            </a:r>
          </a:p>
          <a:p>
            <a:pPr marL="228600" indent="-228600">
              <a:buClr>
                <a:srgbClr val="000000"/>
              </a:buClr>
              <a:buSzPts val="1200"/>
              <a:buAutoNum type="arabicPeriod" startAt="1"/>
              <a:defRPr sz="1200">
                <a:latin typeface="Helvetica Neue"/>
                <a:ea typeface="Helvetica Neue"/>
                <a:cs typeface="Helvetica Neue"/>
                <a:sym typeface="Helvetica Neue"/>
              </a:defRPr>
            </a:pPr>
            <a:r>
              <a:t>Arrange the salad: Toss the lettuce with the rest of the dressing and place it on a platter, followed by the grilled veggies, burrata cheese, and fresh cherry tomatoes. Top with more fresh herbs.</a:t>
            </a:r>
          </a:p>
        </p:txBody>
      </p:sp>
      <p:sp>
        <p:nvSpPr>
          <p:cNvPr id="117" name="Google Shape;63;p2"/>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 name="Google Shape;64;p2"/>
          <p:cNvSpPr txBox="1"/>
          <p:nvPr/>
        </p:nvSpPr>
        <p:spPr>
          <a:xfrm>
            <a:off x="651915" y="1464959"/>
            <a:ext cx="2011914" cy="1508772"/>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i="1">
                <a:solidFill>
                  <a:srgbClr val="404040"/>
                </a:solidFill>
                <a:latin typeface="Helvetica Neue"/>
                <a:ea typeface="Helvetica Neue"/>
                <a:cs typeface="Helvetica Neue"/>
                <a:sym typeface="Helvetica Neue"/>
              </a:defRPr>
            </a:lvl1pPr>
          </a:lstStyle>
          <a:p>
            <a:pPr/>
            <a:r>
              <a:t>Here is a salad made by grilling vegetables and placing on dressed greens with burrata cheese. It is a light meal or a delicious side dish for summer.</a:t>
            </a:r>
          </a:p>
        </p:txBody>
      </p:sp>
      <p:sp>
        <p:nvSpPr>
          <p:cNvPr id="119" name="Google Shape;65;p2"/>
          <p:cNvSpPr txBox="1"/>
          <p:nvPr/>
        </p:nvSpPr>
        <p:spPr>
          <a:xfrm>
            <a:off x="812129" y="9131892"/>
            <a:ext cx="6124170" cy="405295"/>
          </a:xfrm>
          <a:prstGeom prst="rect">
            <a:avLst/>
          </a:prstGeom>
          <a:solidFill>
            <a:srgbClr val="FFFFFF"/>
          </a:solidFill>
          <a:ln w="12700">
            <a:solidFill>
              <a:srgbClr val="009193"/>
            </a:solidFill>
            <a:miter lim="8000"/>
          </a:ln>
          <a:extLst>
            <a:ext uri="{C572A759-6A51-4108-AA02-DFA0A04FC94B}">
              <ma14:wrappingTextBoxFlag xmlns:ma14="http://schemas.microsoft.com/office/mac/drawingml/2011/main" val="1"/>
            </a:ext>
          </a:extLst>
        </p:spPr>
        <p:txBody>
          <a:bodyPr lIns="45675" tIns="45675" rIns="45675" bIns="45675">
            <a:spAutoFit/>
          </a:bodyPr>
          <a:lstStyle/>
          <a:p>
            <a:pPr>
              <a:defRPr sz="1000">
                <a:latin typeface="Helvetica Neue"/>
                <a:ea typeface="Helvetica Neue"/>
                <a:cs typeface="Helvetica Neue"/>
                <a:sym typeface="Helvetica Neue"/>
              </a:defRPr>
            </a:pPr>
            <a:r>
              <a:t>Serves 3-4. Each 1 cup serving: 335 calories, 28 g fat, 4 g saturated fat, 21 mg cholesterol, </a:t>
            </a:r>
            <a:br/>
            <a:r>
              <a:t>33 mg sodium, 21 g carbohydrate, 3 g fiber, 3 g protein. </a:t>
            </a:r>
          </a:p>
        </p:txBody>
      </p:sp>
      <p:pic>
        <p:nvPicPr>
          <p:cNvPr id="120" name="NFpldD0.jpeg" descr="NFpldD0.jpeg"/>
          <p:cNvPicPr>
            <a:picLocks noChangeAspect="1"/>
          </p:cNvPicPr>
          <p:nvPr/>
        </p:nvPicPr>
        <p:blipFill>
          <a:blip r:embed="rId2">
            <a:extLst/>
          </a:blip>
          <a:srcRect l="0" t="1808" r="0" b="1808"/>
          <a:stretch>
            <a:fillRect/>
          </a:stretch>
        </p:blipFill>
        <p:spPr>
          <a:xfrm>
            <a:off x="3235575" y="1482105"/>
            <a:ext cx="4502503" cy="3870178"/>
          </a:xfrm>
          <a:prstGeom prst="rect">
            <a:avLst/>
          </a:prstGeom>
          <a:ln w="12700">
            <a:miter lim="400000"/>
          </a:ln>
        </p:spPr>
      </p:pic>
      <p:sp>
        <p:nvSpPr>
          <p:cNvPr id="121" name="Google Shape;67;p2"/>
          <p:cNvSpPr/>
          <p:nvPr/>
        </p:nvSpPr>
        <p:spPr>
          <a:xfrm>
            <a:off x="-3" y="9976322"/>
            <a:ext cx="7772401" cy="77897"/>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Google Shape;72;p3" descr="Google Shape;72;p3"/>
          <p:cNvPicPr>
            <a:picLocks noChangeAspect="1"/>
          </p:cNvPicPr>
          <p:nvPr/>
        </p:nvPicPr>
        <p:blipFill>
          <a:blip r:embed="rId2">
            <a:extLst/>
          </a:blip>
          <a:stretch>
            <a:fillRect/>
          </a:stretch>
        </p:blipFill>
        <p:spPr>
          <a:xfrm>
            <a:off x="-2158614" y="405051"/>
            <a:ext cx="36008" cy="216000"/>
          </a:xfrm>
          <a:prstGeom prst="rect">
            <a:avLst/>
          </a:prstGeom>
          <a:ln w="12700">
            <a:miter lim="400000"/>
          </a:ln>
        </p:spPr>
      </p:pic>
      <p:sp>
        <p:nvSpPr>
          <p:cNvPr id="124" name="Google Shape;73;p3"/>
          <p:cNvSpPr txBox="1"/>
          <p:nvPr/>
        </p:nvSpPr>
        <p:spPr>
          <a:xfrm>
            <a:off x="340157" y="365758"/>
            <a:ext cx="7025634" cy="6755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ctr">
              <a:defRPr sz="4000">
                <a:latin typeface="Georgia"/>
                <a:ea typeface="Georgia"/>
                <a:cs typeface="Georgia"/>
                <a:sym typeface="Georgia"/>
              </a:defRPr>
            </a:lvl1pPr>
          </a:lstStyle>
          <a:p>
            <a:pPr/>
            <a:r>
              <a:t>Two Melon Mint Salad</a:t>
            </a:r>
          </a:p>
        </p:txBody>
      </p:sp>
      <p:sp>
        <p:nvSpPr>
          <p:cNvPr id="125" name="Google Shape;74;p3"/>
          <p:cNvSpPr txBox="1"/>
          <p:nvPr/>
        </p:nvSpPr>
        <p:spPr>
          <a:xfrm>
            <a:off x="658694" y="1554629"/>
            <a:ext cx="4133788" cy="350130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Ingredients: </a:t>
            </a:r>
            <a:endParaRPr sz="1800"/>
          </a:p>
          <a:p>
            <a:pPr>
              <a:lnSpc>
                <a:spcPct val="90000"/>
              </a:lnSpc>
              <a:spcBef>
                <a:spcPts val="800"/>
              </a:spcBef>
              <a:defRPr sz="1100">
                <a:latin typeface="Avenir Roman"/>
                <a:ea typeface="Avenir Roman"/>
                <a:cs typeface="Avenir Roman"/>
                <a:sym typeface="Avenir Roman"/>
              </a:defRPr>
            </a:pPr>
            <a:r>
              <a:t>2 tablespoons olive oil</a:t>
            </a:r>
          </a:p>
          <a:p>
            <a:pPr>
              <a:lnSpc>
                <a:spcPct val="90000"/>
              </a:lnSpc>
              <a:spcBef>
                <a:spcPts val="800"/>
              </a:spcBef>
              <a:defRPr sz="1100">
                <a:latin typeface="Avenir Roman"/>
                <a:ea typeface="Avenir Roman"/>
                <a:cs typeface="Avenir Roman"/>
                <a:sym typeface="Avenir Roman"/>
              </a:defRPr>
            </a:pPr>
            <a:r>
              <a:t>1 tablespoon rice wine vinegar</a:t>
            </a:r>
          </a:p>
          <a:p>
            <a:pPr>
              <a:lnSpc>
                <a:spcPct val="90000"/>
              </a:lnSpc>
              <a:spcBef>
                <a:spcPts val="800"/>
              </a:spcBef>
              <a:defRPr sz="1100">
                <a:latin typeface="Avenir Roman"/>
                <a:ea typeface="Avenir Roman"/>
                <a:cs typeface="Avenir Roman"/>
                <a:sym typeface="Avenir Roman"/>
              </a:defRPr>
            </a:pPr>
            <a:r>
              <a:t>1 tsp honey</a:t>
            </a:r>
          </a:p>
          <a:p>
            <a:pPr>
              <a:lnSpc>
                <a:spcPct val="90000"/>
              </a:lnSpc>
              <a:spcBef>
                <a:spcPts val="800"/>
              </a:spcBef>
              <a:defRPr sz="1100">
                <a:latin typeface="Avenir Roman"/>
                <a:ea typeface="Avenir Roman"/>
                <a:cs typeface="Avenir Roman"/>
                <a:sym typeface="Avenir Roman"/>
              </a:defRPr>
            </a:pPr>
            <a:r>
              <a:t>Juice and zest of 2 limes</a:t>
            </a:r>
          </a:p>
          <a:p>
            <a:pPr>
              <a:lnSpc>
                <a:spcPct val="90000"/>
              </a:lnSpc>
              <a:spcBef>
                <a:spcPts val="800"/>
              </a:spcBef>
              <a:defRPr sz="1100">
                <a:latin typeface="Avenir Roman"/>
                <a:ea typeface="Avenir Roman"/>
                <a:cs typeface="Avenir Roman"/>
                <a:sym typeface="Avenir Roman"/>
              </a:defRPr>
            </a:pPr>
            <a:r>
              <a:t>Black pepper to taste</a:t>
            </a:r>
          </a:p>
          <a:p>
            <a:pPr>
              <a:lnSpc>
                <a:spcPct val="90000"/>
              </a:lnSpc>
              <a:spcBef>
                <a:spcPts val="800"/>
              </a:spcBef>
              <a:defRPr sz="1100">
                <a:latin typeface="Avenir Roman"/>
                <a:ea typeface="Avenir Roman"/>
                <a:cs typeface="Avenir Roman"/>
                <a:sym typeface="Avenir Roman"/>
              </a:defRPr>
            </a:pPr>
            <a:r>
              <a:t>2 cups cubed fresh cantaloupe</a:t>
            </a:r>
          </a:p>
          <a:p>
            <a:pPr>
              <a:lnSpc>
                <a:spcPct val="90000"/>
              </a:lnSpc>
              <a:spcBef>
                <a:spcPts val="800"/>
              </a:spcBef>
              <a:defRPr sz="1100">
                <a:latin typeface="Avenir Roman"/>
                <a:ea typeface="Avenir Roman"/>
                <a:cs typeface="Avenir Roman"/>
                <a:sym typeface="Avenir Roman"/>
              </a:defRPr>
            </a:pPr>
            <a:r>
              <a:t>2 cups fresh cubed seedless watermelon</a:t>
            </a:r>
          </a:p>
          <a:p>
            <a:pPr>
              <a:lnSpc>
                <a:spcPct val="90000"/>
              </a:lnSpc>
              <a:spcBef>
                <a:spcPts val="800"/>
              </a:spcBef>
              <a:defRPr sz="1100">
                <a:latin typeface="Avenir Roman"/>
                <a:ea typeface="Avenir Roman"/>
                <a:cs typeface="Avenir Roman"/>
                <a:sym typeface="Avenir Roman"/>
              </a:defRPr>
            </a:pPr>
            <a:r>
              <a:t>1 cup diced cucumber</a:t>
            </a:r>
          </a:p>
          <a:p>
            <a:pPr>
              <a:lnSpc>
                <a:spcPct val="90000"/>
              </a:lnSpc>
              <a:spcBef>
                <a:spcPts val="800"/>
              </a:spcBef>
              <a:defRPr sz="1100">
                <a:latin typeface="Avenir Roman"/>
                <a:ea typeface="Avenir Roman"/>
                <a:cs typeface="Avenir Roman"/>
                <a:sym typeface="Avenir Roman"/>
              </a:defRPr>
            </a:pPr>
            <a:r>
              <a:t>1/4 cup crumbled feta cheese</a:t>
            </a:r>
          </a:p>
          <a:p>
            <a:pPr>
              <a:lnSpc>
                <a:spcPct val="90000"/>
              </a:lnSpc>
              <a:spcBef>
                <a:spcPts val="800"/>
              </a:spcBef>
              <a:defRPr sz="1100">
                <a:latin typeface="Avenir Roman"/>
                <a:ea typeface="Avenir Roman"/>
                <a:cs typeface="Avenir Roman"/>
                <a:sym typeface="Avenir Roman"/>
              </a:defRPr>
            </a:pPr>
            <a:r>
              <a:t>2 tablespoons chopped red onions</a:t>
            </a:r>
          </a:p>
          <a:p>
            <a:pPr>
              <a:lnSpc>
                <a:spcPct val="90000"/>
              </a:lnSpc>
              <a:spcBef>
                <a:spcPts val="800"/>
              </a:spcBef>
              <a:defRPr sz="1100">
                <a:latin typeface="Avenir Roman"/>
                <a:ea typeface="Avenir Roman"/>
                <a:cs typeface="Avenir Roman"/>
                <a:sym typeface="Avenir Roman"/>
              </a:defRPr>
            </a:pPr>
            <a:r>
              <a:t>1 bunch fresh mint: chop 1.5 tablespoons and use the rest for garnish</a:t>
            </a:r>
          </a:p>
        </p:txBody>
      </p:sp>
      <p:sp>
        <p:nvSpPr>
          <p:cNvPr id="126" name="Google Shape;75;p3"/>
          <p:cNvSpPr/>
          <p:nvPr/>
        </p:nvSpPr>
        <p:spPr>
          <a:xfrm>
            <a:off x="431799" y="8395610"/>
            <a:ext cx="6934394" cy="1344012"/>
          </a:xfrm>
          <a:prstGeom prst="rect">
            <a:avLst/>
          </a:prstGeom>
          <a:solidFill>
            <a:srgbClr val="262626"/>
          </a:solidFill>
          <a:ln w="12700">
            <a:solidFill>
              <a:srgbClr val="32538F"/>
            </a:solidFill>
            <a:miter lim="8000"/>
          </a:ln>
        </p:spPr>
        <p:txBody>
          <a:bodyPr lIns="0" tIns="0" rIns="0" bIns="0" anchor="ctr"/>
          <a:lstStyle/>
          <a:p>
            <a:pPr>
              <a:defRPr sz="2800">
                <a:solidFill>
                  <a:srgbClr val="FFFFFF"/>
                </a:solidFill>
                <a:latin typeface="Avenir Roman"/>
                <a:ea typeface="Avenir Roman"/>
                <a:cs typeface="Avenir Roman"/>
                <a:sym typeface="Avenir Roman"/>
              </a:defRPr>
            </a:pPr>
          </a:p>
        </p:txBody>
      </p:sp>
      <p:sp>
        <p:nvSpPr>
          <p:cNvPr id="127" name="Google Shape;76;p3"/>
          <p:cNvSpPr txBox="1"/>
          <p:nvPr/>
        </p:nvSpPr>
        <p:spPr>
          <a:xfrm>
            <a:off x="576582" y="8627973"/>
            <a:ext cx="6662209" cy="815251"/>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nchor="ctr">
            <a:spAutoFit/>
          </a:bodyPr>
          <a:lstStyle/>
          <a:p>
            <a:pPr>
              <a:defRPr>
                <a:solidFill>
                  <a:srgbClr val="FFFFFF"/>
                </a:solidFill>
                <a:latin typeface="Avenir Roman"/>
                <a:ea typeface="Avenir Roman"/>
                <a:cs typeface="Avenir Roman"/>
                <a:sym typeface="Avenir Roman"/>
              </a:defRPr>
            </a:pPr>
            <a:r>
              <a:t>Nutrition Facts:</a:t>
            </a:r>
          </a:p>
          <a:p>
            <a:pPr>
              <a:defRPr>
                <a:solidFill>
                  <a:srgbClr val="FFFFFF"/>
                </a:solidFill>
                <a:latin typeface="Avenir Roman"/>
                <a:ea typeface="Avenir Roman"/>
                <a:cs typeface="Avenir Roman"/>
                <a:sym typeface="Avenir Roman"/>
              </a:defRPr>
            </a:pPr>
            <a:r>
              <a:t>Serves 4. Each serving: 102 calories, 6 g fat, 1.5 g saturated fat, 5 mg cholesterol, 88 mg sodium, 11 g carbohydrates, 1 g fiber, 8 g sugar, 1 g protein</a:t>
            </a:r>
          </a:p>
        </p:txBody>
      </p:sp>
      <p:sp>
        <p:nvSpPr>
          <p:cNvPr id="128" name="Google Shape;77;p3"/>
          <p:cNvSpPr txBox="1"/>
          <p:nvPr>
            <p:ph type="sldNum" sz="quarter" idx="4294967295"/>
          </p:nvPr>
        </p:nvSpPr>
        <p:spPr>
          <a:xfrm>
            <a:off x="7063298" y="9455784"/>
            <a:ext cx="174663" cy="2691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Google Shape;78;p3"/>
          <p:cNvSpPr txBox="1"/>
          <p:nvPr/>
        </p:nvSpPr>
        <p:spPr>
          <a:xfrm>
            <a:off x="665483" y="6041535"/>
            <a:ext cx="6441434" cy="166735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p>
            <a:pPr>
              <a:defRPr b="1">
                <a:latin typeface="Helvetica Neue"/>
                <a:ea typeface="Helvetica Neue"/>
                <a:cs typeface="Helvetica Neue"/>
                <a:sym typeface="Helvetica Neue"/>
              </a:defRPr>
            </a:pPr>
            <a:r>
              <a:t>Directions:</a:t>
            </a:r>
            <a:endParaRPr sz="1300"/>
          </a:p>
          <a:p>
            <a:pPr/>
            <a:endParaRPr sz="1300"/>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Mix the olive oil, vinegar, honey, lime juice and zest, and pepper in a large mixing bowl.</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Add the cubed melons, cucumber, red onions, chopped mint, and toss.</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Arrange in a bowl. Top with crumbled feta cheese.</a:t>
            </a:r>
          </a:p>
          <a:p>
            <a:pPr marL="160420" indent="-160420">
              <a:lnSpc>
                <a:spcPct val="120000"/>
              </a:lnSpc>
              <a:buClr>
                <a:srgbClr val="000000"/>
              </a:buClr>
              <a:buSzPts val="1400"/>
              <a:buAutoNum type="arabicPeriod" startAt="1"/>
              <a:defRPr>
                <a:latin typeface="Helvetica Neue"/>
                <a:ea typeface="Helvetica Neue"/>
                <a:cs typeface="Helvetica Neue"/>
                <a:sym typeface="Helvetica Neue"/>
              </a:defRPr>
            </a:pPr>
            <a:r>
              <a:t>Top with whole mint leaves. Chill until ready to serve up to 4 hours.</a:t>
            </a:r>
          </a:p>
        </p:txBody>
      </p:sp>
      <p:pic>
        <p:nvPicPr>
          <p:cNvPr id="130" name="0dY05jo.jpeg" descr="0dY05jo.jpeg"/>
          <p:cNvPicPr>
            <a:picLocks noChangeAspect="1"/>
          </p:cNvPicPr>
          <p:nvPr/>
        </p:nvPicPr>
        <p:blipFill>
          <a:blip r:embed="rId3">
            <a:extLst/>
          </a:blip>
          <a:srcRect l="0" t="10112" r="0" b="10112"/>
          <a:stretch>
            <a:fillRect/>
          </a:stretch>
        </p:blipFill>
        <p:spPr>
          <a:xfrm>
            <a:off x="3875821" y="1441952"/>
            <a:ext cx="3709179" cy="2638911"/>
          </a:xfrm>
          <a:prstGeom prst="rect">
            <a:avLst/>
          </a:prstGeom>
          <a:ln w="12700">
            <a:miter lim="400000"/>
          </a:ln>
        </p:spPr>
      </p:pic>
      <p:sp>
        <p:nvSpPr>
          <p:cNvPr id="131" name="Google Shape;80;p3"/>
          <p:cNvSpPr/>
          <p:nvPr/>
        </p:nvSpPr>
        <p:spPr>
          <a:xfrm>
            <a:off x="-3" y="9976322"/>
            <a:ext cx="7772401" cy="77897"/>
          </a:xfrm>
          <a:prstGeom prst="rect">
            <a:avLst/>
          </a:prstGeom>
          <a:gradFill>
            <a:gsLst>
              <a:gs pos="0">
                <a:srgbClr val="00AA9E"/>
              </a:gs>
              <a:gs pos="100000">
                <a:srgbClr val="6719FC"/>
              </a:gs>
            </a:gsLst>
            <a:lin ang="10800000"/>
          </a:gradFill>
          <a:ln w="12700">
            <a:miter lim="400000"/>
          </a:ln>
        </p:spPr>
        <p:txBody>
          <a:bodyPr lIns="0" tIns="0" rIns="0" bIns="0" anchor="ctr"/>
          <a:lstStyle/>
          <a:p>
            <a:pPr>
              <a:defRPr sz="1800">
                <a:latin typeface="Avenir Roman"/>
                <a:ea typeface="Avenir Roman"/>
                <a:cs typeface="Avenir Roman"/>
                <a:sym typeface="Avenir Roman"/>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oogle Shape;140;g222e0fbff0f_0_74"/>
          <p:cNvSpPr txBox="1"/>
          <p:nvPr>
            <p:ph type="body" sz="half" idx="1"/>
          </p:nvPr>
        </p:nvSpPr>
        <p:spPr>
          <a:xfrm>
            <a:off x="3304275" y="1219624"/>
            <a:ext cx="3934801" cy="6795601"/>
          </a:xfrm>
          <a:prstGeom prst="rect">
            <a:avLst/>
          </a:prstGeom>
        </p:spPr>
        <p:txBody>
          <a:bodyPr/>
          <a:lstStyle/>
          <a:p>
            <a:pPr marL="0" indent="0" algn="just">
              <a:lnSpc>
                <a:spcPct val="103500"/>
              </a:lnSpc>
              <a:buSzTx/>
              <a:buNone/>
              <a:defRPr b="1" sz="1400">
                <a:latin typeface="+mj-lt"/>
                <a:ea typeface="+mj-ea"/>
                <a:cs typeface="+mj-cs"/>
                <a:sym typeface="Arial"/>
              </a:defRPr>
            </a:pPr>
            <a:r>
              <a:t>When your focus is to reduce sodium:</a:t>
            </a:r>
          </a:p>
          <a:p>
            <a:pPr marL="0" indent="0" algn="just">
              <a:lnSpc>
                <a:spcPct val="103500"/>
              </a:lnSpc>
              <a:buSzTx/>
              <a:buNone/>
              <a:defRPr sz="1200">
                <a:latin typeface="+mj-lt"/>
                <a:ea typeface="+mj-ea"/>
                <a:cs typeface="+mj-cs"/>
                <a:sym typeface="Arial"/>
              </a:defRPr>
            </a:pPr>
            <a:r>
              <a:t>We need small amounts of sodium for good health, but Americans typically consume 2-3 times more sodium than optimal. Reasons to reduce sodium include lowering the risk of high blood pressure, reducing blood pressure levels, and reducing the risk of heart attack and stroke. 90% of the sodium we consume comes from salt (a combination of sodium and chloride), and the bulk of our salt tends to come from packaged and processed foods – hello, burgers! The American Heart Association recommends no more than 2,300 mg of sodium per day and an ideal limit of less than 1,500 mg per day for most adults, especially for those with high blood pressure. Reducing sodium by 1,000 mg daily can improve blood pressure and heart health. </a:t>
            </a:r>
          </a:p>
          <a:p>
            <a:pPr marL="0" indent="0" algn="just">
              <a:lnSpc>
                <a:spcPct val="103500"/>
              </a:lnSpc>
              <a:buSzTx/>
              <a:buNone/>
            </a:pPr>
            <a:endParaRPr sz="1200">
              <a:latin typeface="+mj-lt"/>
              <a:ea typeface="+mj-ea"/>
              <a:cs typeface="+mj-cs"/>
              <a:sym typeface="Arial"/>
            </a:endParaRPr>
          </a:p>
          <a:p>
            <a:pPr marL="0" indent="0" algn="just">
              <a:lnSpc>
                <a:spcPct val="103500"/>
              </a:lnSpc>
              <a:buSzTx/>
              <a:buNone/>
              <a:defRPr b="1" sz="1300">
                <a:latin typeface="+mj-lt"/>
                <a:ea typeface="+mj-ea"/>
                <a:cs typeface="+mj-cs"/>
                <a:sym typeface="Arial"/>
              </a:defRPr>
            </a:pPr>
            <a:r>
              <a:t>The 2 lowest sodium burger choices:</a:t>
            </a:r>
          </a:p>
          <a:p>
            <a:pPr indent="-304800" algn="just">
              <a:lnSpc>
                <a:spcPct val="103500"/>
              </a:lnSpc>
              <a:buSzPts val="1200"/>
              <a:defRPr sz="1200">
                <a:latin typeface="+mj-lt"/>
                <a:ea typeface="+mj-ea"/>
                <a:cs typeface="+mj-cs"/>
                <a:sym typeface="Arial"/>
              </a:defRPr>
            </a:pPr>
            <a:r>
              <a:t>100% beef patty (no added salt):  90mg sodium</a:t>
            </a:r>
          </a:p>
          <a:p>
            <a:pPr indent="-304800" algn="just">
              <a:lnSpc>
                <a:spcPct val="103500"/>
              </a:lnSpc>
              <a:spcBef>
                <a:spcPts val="0"/>
              </a:spcBef>
              <a:buSzPts val="1200"/>
              <a:defRPr sz="1200">
                <a:latin typeface="+mj-lt"/>
                <a:ea typeface="+mj-ea"/>
                <a:cs typeface="+mj-cs"/>
                <a:sym typeface="Arial"/>
              </a:defRPr>
            </a:pPr>
            <a:r>
              <a:t>100% ground chicken patty (no added salt):  125mg sodium</a:t>
            </a:r>
          </a:p>
          <a:p>
            <a:pPr marL="0" indent="0" algn="just">
              <a:lnSpc>
                <a:spcPct val="103500"/>
              </a:lnSpc>
              <a:buSzTx/>
              <a:buNone/>
              <a:defRPr b="1" sz="1300">
                <a:latin typeface="+mj-lt"/>
                <a:ea typeface="+mj-ea"/>
                <a:cs typeface="+mj-cs"/>
                <a:sym typeface="Arial"/>
              </a:defRPr>
            </a:pPr>
            <a:r>
              <a:t>The 2 highest sodium burger choices:</a:t>
            </a:r>
          </a:p>
          <a:p>
            <a:pPr indent="-304800" algn="just">
              <a:lnSpc>
                <a:spcPct val="103500"/>
              </a:lnSpc>
              <a:buSzPts val="1200"/>
              <a:defRPr sz="1200">
                <a:latin typeface="+mj-lt"/>
                <a:ea typeface="+mj-ea"/>
                <a:cs typeface="+mj-cs"/>
                <a:sym typeface="Arial"/>
              </a:defRPr>
            </a:pPr>
            <a:r>
              <a:t>Burger King Crispy Chicken:  820mg sodium</a:t>
            </a:r>
          </a:p>
          <a:p>
            <a:pPr indent="-304800" algn="just">
              <a:lnSpc>
                <a:spcPct val="103500"/>
              </a:lnSpc>
              <a:spcBef>
                <a:spcPts val="0"/>
              </a:spcBef>
              <a:buSzPts val="1200"/>
              <a:defRPr sz="1200">
                <a:latin typeface="+mj-lt"/>
                <a:ea typeface="+mj-ea"/>
                <a:cs typeface="+mj-cs"/>
                <a:sym typeface="Arial"/>
              </a:defRPr>
            </a:pPr>
            <a:r>
              <a:t>Impossible Burger:  370mg sodium</a:t>
            </a:r>
          </a:p>
          <a:p>
            <a:pPr marL="0" indent="0" algn="just">
              <a:lnSpc>
                <a:spcPct val="103500"/>
              </a:lnSpc>
              <a:buSzTx/>
              <a:buNone/>
              <a:defRPr b="1" sz="1300">
                <a:latin typeface="+mj-lt"/>
                <a:ea typeface="+mj-ea"/>
                <a:cs typeface="+mj-cs"/>
                <a:sym typeface="Arial"/>
              </a:defRPr>
            </a:pPr>
            <a:r>
              <a:t>Our suggestion:</a:t>
            </a:r>
          </a:p>
          <a:p>
            <a:pPr indent="-304800" algn="just">
              <a:lnSpc>
                <a:spcPct val="103500"/>
              </a:lnSpc>
              <a:buSzPts val="1200"/>
              <a:defRPr sz="1200">
                <a:latin typeface="+mj-lt"/>
                <a:ea typeface="+mj-ea"/>
                <a:cs typeface="+mj-cs"/>
                <a:sym typeface="Arial"/>
              </a:defRPr>
            </a:pPr>
            <a:r>
              <a:t>Choose a 100% beef burger on a whole grain bun and top it with lettuce and tomato for a lower sodium option.</a:t>
            </a:r>
          </a:p>
          <a:p>
            <a:pPr indent="-304800" algn="just">
              <a:lnSpc>
                <a:spcPct val="103500"/>
              </a:lnSpc>
              <a:spcBef>
                <a:spcPts val="0"/>
              </a:spcBef>
              <a:buSzPts val="1200"/>
              <a:defRPr sz="1200">
                <a:latin typeface="+mj-lt"/>
                <a:ea typeface="+mj-ea"/>
                <a:cs typeface="+mj-cs"/>
                <a:sym typeface="Arial"/>
              </a:defRPr>
            </a:pPr>
            <a:r>
              <a:t>If you prefer vegetarian or vegan burgers, read the food labels carefully, as some contain very high amounts of sodium.</a:t>
            </a:r>
          </a:p>
        </p:txBody>
      </p:sp>
      <p:sp>
        <p:nvSpPr>
          <p:cNvPr id="134" name="Google Shape;141;g222e0fbff0f_0_74"/>
          <p:cNvSpPr txBox="1"/>
          <p:nvPr>
            <p:ph type="body" idx="21"/>
          </p:nvPr>
        </p:nvSpPr>
        <p:spPr>
          <a:xfrm>
            <a:off x="535499" y="2447344"/>
            <a:ext cx="2506802" cy="1631701"/>
          </a:xfrm>
          <a:prstGeom prst="rect">
            <a:avLst/>
          </a:prstGeom>
          <a:extLst>
            <a:ext uri="{C572A759-6A51-4108-AA02-DFA0A04FC94B}">
              <ma14:wrappingTextBoxFlag xmlns:ma14="http://schemas.microsoft.com/office/mac/drawingml/2011/main" val="1"/>
            </a:ext>
          </a:extLst>
        </p:spPr>
        <p:txBody>
          <a:bodyPr/>
          <a:lstStyle>
            <a:lvl1pPr marL="0" indent="0" algn="just">
              <a:lnSpc>
                <a:spcPct val="103500"/>
              </a:lnSpc>
              <a:buSzTx/>
              <a:buNone/>
              <a:defRPr sz="1200">
                <a:latin typeface="+mj-lt"/>
                <a:ea typeface="+mj-ea"/>
                <a:cs typeface="+mj-cs"/>
                <a:sym typeface="Arial"/>
              </a:defRPr>
            </a:lvl1pPr>
          </a:lstStyle>
          <a:p>
            <a:pPr/>
            <a:r>
              <a:t>Craving a burger? In today’s world, we have many burger options: traditional beef burgers, poultry or seafood burgers, vegan burgers made from legumes and grains, and burgers created in a lab. We break down which burger to choose based on your individual goals.</a:t>
            </a:r>
          </a:p>
        </p:txBody>
      </p:sp>
      <p:sp>
        <p:nvSpPr>
          <p:cNvPr id="135" name="Google Shape;142;g222e0fbff0f_0_74"/>
          <p:cNvSpPr txBox="1"/>
          <p:nvPr>
            <p:ph type="title"/>
          </p:nvPr>
        </p:nvSpPr>
        <p:spPr>
          <a:xfrm>
            <a:off x="535499" y="75"/>
            <a:ext cx="2506802" cy="2178300"/>
          </a:xfrm>
          <a:prstGeom prst="rect">
            <a:avLst/>
          </a:prstGeom>
        </p:spPr>
        <p:txBody>
          <a:bodyPr/>
          <a:lstStyle>
            <a:lvl1pPr>
              <a:lnSpc>
                <a:spcPct val="100000"/>
              </a:lnSpc>
              <a:defRPr sz="2500">
                <a:solidFill>
                  <a:srgbClr val="424242"/>
                </a:solidFill>
                <a:latin typeface="Rockwell"/>
                <a:ea typeface="Rockwell"/>
                <a:cs typeface="Rockwell"/>
                <a:sym typeface="Rockwell"/>
              </a:defRPr>
            </a:lvl1pPr>
          </a:lstStyle>
          <a:p>
            <a:pPr/>
            <a:r>
              <a:t>So Many Burgers – Which One to Choose?</a:t>
            </a:r>
          </a:p>
        </p:txBody>
      </p:sp>
      <p:sp>
        <p:nvSpPr>
          <p:cNvPr id="136" name="Google Shape;143;g222e0fbff0f_0_74"/>
          <p:cNvSpPr txBox="1"/>
          <p:nvPr/>
        </p:nvSpPr>
        <p:spPr>
          <a:xfrm>
            <a:off x="449225" y="8091350"/>
            <a:ext cx="6860700" cy="140336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b="1"/>
            </a:pPr>
            <a:r>
              <a:t>When your focus is to reduce calories:</a:t>
            </a:r>
          </a:p>
          <a:p>
            <a:pPr>
              <a:lnSpc>
                <a:spcPct val="115000"/>
              </a:lnSpc>
              <a:defRPr sz="1200"/>
            </a:pPr>
            <a:r>
              <a:t>Enjoying a lower-calorie meal with a burger often means replacing fries with a salad. Go one step further and choose one of these options:</a:t>
            </a:r>
          </a:p>
          <a:p>
            <a:pPr>
              <a:lnSpc>
                <a:spcPct val="115000"/>
              </a:lnSpc>
            </a:pPr>
            <a:endParaRPr sz="1200"/>
          </a:p>
          <a:p>
            <a:pPr marL="457200" indent="-304800">
              <a:lnSpc>
                <a:spcPct val="115000"/>
              </a:lnSpc>
              <a:buClr>
                <a:srgbClr val="000000"/>
              </a:buClr>
              <a:buSzPts val="1200"/>
              <a:buFont typeface="Arial"/>
              <a:buChar char="●"/>
              <a:defRPr sz="1200"/>
            </a:pPr>
            <a:r>
              <a:t>Costco salmon patty:  170 calories</a:t>
            </a:r>
          </a:p>
          <a:p>
            <a:pPr marL="457200" indent="-304800">
              <a:lnSpc>
                <a:spcPct val="115000"/>
              </a:lnSpc>
              <a:buClr>
                <a:srgbClr val="000000"/>
              </a:buClr>
              <a:buSzPts val="1200"/>
              <a:buFont typeface="Arial"/>
              <a:buChar char="●"/>
              <a:defRPr sz="1200"/>
            </a:pPr>
            <a:r>
              <a:t>Impossible Chicken Patty OR 100% ground chicken patty:  180 calories</a:t>
            </a:r>
          </a:p>
        </p:txBody>
      </p:sp>
      <p:sp>
        <p:nvSpPr>
          <p:cNvPr id="137" name="Google Shape;144;g222e0fbff0f_0_74"/>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38" name="Google Shape;145;g222e0fbff0f_0_74"/>
          <p:cNvSpPr txBox="1"/>
          <p:nvPr/>
        </p:nvSpPr>
        <p:spPr>
          <a:xfrm>
            <a:off x="287827" y="9664824"/>
            <a:ext cx="41859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Written By Lynn Grieger, RDN, CDCES, CHWC, CPT</a:t>
            </a:r>
          </a:p>
        </p:txBody>
      </p:sp>
      <p:pic>
        <p:nvPicPr>
          <p:cNvPr id="139" name="vegan-burger-veggie-burger-flying-food.jpeg" descr="vegan-burger-veggie-burger-flying-food.jpeg"/>
          <p:cNvPicPr>
            <a:picLocks noChangeAspect="1"/>
          </p:cNvPicPr>
          <p:nvPr/>
        </p:nvPicPr>
        <p:blipFill>
          <a:blip r:embed="rId2">
            <a:extLst/>
          </a:blip>
          <a:srcRect l="17286" t="2" r="17290" b="11352"/>
          <a:stretch>
            <a:fillRect/>
          </a:stretch>
        </p:blipFill>
        <p:spPr>
          <a:xfrm>
            <a:off x="535500" y="4188303"/>
            <a:ext cx="2506663" cy="37508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97" y="0"/>
                </a:moveTo>
                <a:cubicBezTo>
                  <a:pt x="163" y="96"/>
                  <a:pt x="0" y="260"/>
                  <a:pt x="0" y="457"/>
                </a:cubicBezTo>
                <a:lnTo>
                  <a:pt x="0" y="21051"/>
                </a:lnTo>
                <a:cubicBezTo>
                  <a:pt x="0" y="21353"/>
                  <a:pt x="365" y="21600"/>
                  <a:pt x="817" y="21600"/>
                </a:cubicBezTo>
                <a:lnTo>
                  <a:pt x="20783" y="21600"/>
                </a:lnTo>
                <a:cubicBezTo>
                  <a:pt x="21235" y="21600"/>
                  <a:pt x="21600" y="21353"/>
                  <a:pt x="21600" y="21051"/>
                </a:cubicBezTo>
                <a:lnTo>
                  <a:pt x="21600" y="457"/>
                </a:lnTo>
                <a:cubicBezTo>
                  <a:pt x="21600" y="260"/>
                  <a:pt x="21437" y="96"/>
                  <a:pt x="21203" y="0"/>
                </a:cubicBezTo>
                <a:lnTo>
                  <a:pt x="397" y="0"/>
                </a:lnTo>
                <a:close/>
              </a:path>
            </a:pathLst>
          </a:custGeom>
          <a:ln>
            <a:solidFill>
              <a:srgbClr val="A7A7A7"/>
            </a:solidFill>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Google Shape;153;g222e0fbff0f_0_94"/>
          <p:cNvSpPr txBox="1"/>
          <p:nvPr>
            <p:ph type="body" sz="half" idx="1"/>
          </p:nvPr>
        </p:nvSpPr>
        <p:spPr>
          <a:xfrm>
            <a:off x="535500" y="1151949"/>
            <a:ext cx="6555000" cy="4536002"/>
          </a:xfrm>
          <a:prstGeom prst="rect">
            <a:avLst/>
          </a:prstGeom>
        </p:spPr>
        <p:txBody>
          <a:bodyPr/>
          <a:lstStyle/>
          <a:p>
            <a:pPr marL="0" indent="0" algn="just" defTabSz="896111">
              <a:lnSpc>
                <a:spcPct val="95000"/>
              </a:lnSpc>
              <a:spcBef>
                <a:spcPts val="700"/>
              </a:spcBef>
              <a:buSzTx/>
              <a:buNone/>
              <a:defRPr b="1" sz="1372">
                <a:latin typeface="+mj-lt"/>
                <a:ea typeface="+mj-ea"/>
                <a:cs typeface="+mj-cs"/>
                <a:sym typeface="Arial"/>
              </a:defRPr>
            </a:pPr>
            <a:r>
              <a:t>When your focus is protein:</a:t>
            </a:r>
          </a:p>
          <a:p>
            <a:pPr marL="0" indent="0" algn="just" defTabSz="896111">
              <a:lnSpc>
                <a:spcPct val="95000"/>
              </a:lnSpc>
              <a:spcBef>
                <a:spcPts val="700"/>
              </a:spcBef>
              <a:buSzTx/>
              <a:buNone/>
              <a:defRPr sz="1176">
                <a:latin typeface="+mj-lt"/>
                <a:ea typeface="+mj-ea"/>
                <a:cs typeface="+mj-cs"/>
                <a:sym typeface="Arial"/>
              </a:defRPr>
            </a:pPr>
            <a:r>
              <a:t>Proteins are the major structural component of all cells, including muscle, body organs, hair, and skin, and an important part of a strong immune system. Amino acids are the building blocks of protein, and the combination and amount of amino acids in different foods determine the quality of the protein. A food that contains all 9 of the amino acids essential for human health is considered a complete protein. </a:t>
            </a:r>
          </a:p>
          <a:p>
            <a:pPr marL="0" indent="0" algn="just" defTabSz="896111">
              <a:lnSpc>
                <a:spcPct val="95000"/>
              </a:lnSpc>
              <a:spcBef>
                <a:spcPts val="700"/>
              </a:spcBef>
              <a:buSzTx/>
              <a:buNone/>
              <a:defRPr sz="1176">
                <a:latin typeface="+mj-lt"/>
                <a:ea typeface="+mj-ea"/>
                <a:cs typeface="+mj-cs"/>
                <a:sym typeface="Arial"/>
              </a:defRPr>
            </a:pPr>
            <a:r>
              <a:t>All animal proteins are complete proteins; the only plant foods containing complete proteins are soy, quinoa, pistachios, hemp seeds, and chia seeds. All plants contain some amino acids, and eating various plant foods throughout the day ensures that we consume the amino acids we need for health.</a:t>
            </a:r>
          </a:p>
          <a:p>
            <a:pPr marL="0" indent="0" algn="just" defTabSz="896111">
              <a:lnSpc>
                <a:spcPct val="95000"/>
              </a:lnSpc>
              <a:spcBef>
                <a:spcPts val="700"/>
              </a:spcBef>
              <a:buSzTx/>
              <a:buNone/>
              <a:defRPr sz="1176">
                <a:latin typeface="+mj-lt"/>
                <a:ea typeface="+mj-ea"/>
                <a:cs typeface="+mj-cs"/>
                <a:sym typeface="Arial"/>
              </a:defRPr>
            </a:pPr>
            <a:r>
              <a:t>Our picks for burgers with high-quality protein:</a:t>
            </a:r>
          </a:p>
          <a:p>
            <a:pPr marL="0" indent="0" algn="just" defTabSz="896111">
              <a:lnSpc>
                <a:spcPct val="95000"/>
              </a:lnSpc>
              <a:spcBef>
                <a:spcPts val="700"/>
              </a:spcBef>
              <a:buSzTx/>
              <a:buNone/>
              <a:defRPr sz="1176">
                <a:latin typeface="+mj-lt"/>
                <a:ea typeface="+mj-ea"/>
                <a:cs typeface="+mj-cs"/>
                <a:sym typeface="Arial"/>
              </a:defRPr>
            </a:pPr>
            <a:r>
              <a:t>100% beef patty</a:t>
            </a:r>
          </a:p>
          <a:p>
            <a:pPr marL="0" indent="0" algn="just" defTabSz="896111">
              <a:lnSpc>
                <a:spcPct val="95000"/>
              </a:lnSpc>
              <a:spcBef>
                <a:spcPts val="700"/>
              </a:spcBef>
              <a:buSzTx/>
              <a:buNone/>
              <a:defRPr sz="1176">
                <a:latin typeface="+mj-lt"/>
                <a:ea typeface="+mj-ea"/>
                <a:cs typeface="+mj-cs"/>
                <a:sym typeface="Arial"/>
              </a:defRPr>
            </a:pPr>
            <a:r>
              <a:t>100% ground chicken patty</a:t>
            </a:r>
          </a:p>
          <a:p>
            <a:pPr marL="0" indent="0" algn="just" defTabSz="896111">
              <a:lnSpc>
                <a:spcPct val="95000"/>
              </a:lnSpc>
              <a:spcBef>
                <a:spcPts val="700"/>
              </a:spcBef>
              <a:buSzTx/>
              <a:buNone/>
              <a:defRPr sz="2254"/>
            </a:pPr>
            <a:endParaRPr sz="1176">
              <a:latin typeface="+mj-lt"/>
              <a:ea typeface="+mj-ea"/>
              <a:cs typeface="+mj-cs"/>
              <a:sym typeface="Arial"/>
            </a:endParaRPr>
          </a:p>
          <a:p>
            <a:pPr marL="0" indent="0" algn="just" defTabSz="896111">
              <a:lnSpc>
                <a:spcPct val="95000"/>
              </a:lnSpc>
              <a:spcBef>
                <a:spcPts val="700"/>
              </a:spcBef>
              <a:buSzTx/>
              <a:buNone/>
              <a:defRPr sz="1176">
                <a:latin typeface="+mj-lt"/>
                <a:ea typeface="+mj-ea"/>
                <a:cs typeface="+mj-cs"/>
                <a:sym typeface="Arial"/>
              </a:defRPr>
            </a:pPr>
            <a:r>
              <a:t>“Fake meat” plant-based burgers from Impossible Burger and Beyond Burger contain varying types and amounts of essential amino acids, and although they contain similar amounts of protein per ounce to animal proteins, there is some research that suggests the protein in these burgers is not quite as high quality as animal protein. That doesn’t mean you can’t enjoy one of these burgers; just be sure to consume a wide variety of protein sources throughout the day (soy, legumes, nuts, seeds) so that you meet your body’s amino acid needs. More traditional veggie burgers, unless made with soy, quinoa, pistachios, hemp seeds and/or chia seeds also are not complete protein sources.</a:t>
            </a:r>
          </a:p>
        </p:txBody>
      </p:sp>
      <p:sp>
        <p:nvSpPr>
          <p:cNvPr id="142" name="Google Shape;154;g222e0fbff0f_0_94"/>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43" name="Google Shape;155;g222e0fbff0f_0_94"/>
          <p:cNvSpPr/>
          <p:nvPr/>
        </p:nvSpPr>
        <p:spPr>
          <a:xfrm>
            <a:off x="8430175" y="4079049"/>
            <a:ext cx="2506801" cy="3766201"/>
          </a:xfrm>
          <a:prstGeom prst="roundRect">
            <a:avLst>
              <a:gd name="adj" fmla="val 3788"/>
            </a:avLst>
          </a:prstGeom>
          <a:solidFill>
            <a:srgbClr val="D9D9D9"/>
          </a:solidFill>
          <a:ln>
            <a:solidFill>
              <a:srgbClr val="A7A7A7"/>
            </a:solidFill>
          </a:ln>
        </p:spPr>
        <p:txBody>
          <a:bodyPr lIns="0" tIns="0" rIns="0" bIns="0" anchor="ctr"/>
          <a:lstStyle/>
          <a:p>
            <a:pPr/>
          </a:p>
        </p:txBody>
      </p:sp>
      <p:sp>
        <p:nvSpPr>
          <p:cNvPr id="144" name="Google Shape;156;g222e0fbff0f_0_94"/>
          <p:cNvSpPr/>
          <p:nvPr/>
        </p:nvSpPr>
        <p:spPr>
          <a:xfrm>
            <a:off x="8845450" y="5365925"/>
            <a:ext cx="1270200" cy="1098600"/>
          </a:xfrm>
          <a:prstGeom prst="triangle">
            <a:avLst/>
          </a:prstGeom>
          <a:solidFill>
            <a:srgbClr val="FFFFFF"/>
          </a:solidFill>
          <a:ln w="12700">
            <a:miter lim="400000"/>
          </a:ln>
        </p:spPr>
        <p:txBody>
          <a:bodyPr lIns="0" tIns="0" rIns="0" bIns="0" anchor="ctr"/>
          <a:lstStyle/>
          <a:p>
            <a:pPr/>
          </a:p>
        </p:txBody>
      </p:sp>
      <p:sp>
        <p:nvSpPr>
          <p:cNvPr id="145" name="Google Shape;157;g222e0fbff0f_0_94"/>
          <p:cNvSpPr/>
          <p:nvPr/>
        </p:nvSpPr>
        <p:spPr>
          <a:xfrm>
            <a:off x="9508300" y="5587924"/>
            <a:ext cx="1013401" cy="876601"/>
          </a:xfrm>
          <a:prstGeom prst="triangle">
            <a:avLst/>
          </a:prstGeom>
          <a:solidFill>
            <a:srgbClr val="FFFFFF"/>
          </a:solidFill>
          <a:ln w="12700">
            <a:miter lim="400000"/>
          </a:ln>
        </p:spPr>
        <p:txBody>
          <a:bodyPr lIns="0" tIns="0" rIns="0" bIns="0" anchor="ctr"/>
          <a:lstStyle/>
          <a:p>
            <a:pPr/>
          </a:p>
        </p:txBody>
      </p:sp>
      <p:sp>
        <p:nvSpPr>
          <p:cNvPr id="146" name="Google Shape;158;g222e0fbff0f_0_94"/>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So Many Burgers – Which One to Choose?</a:t>
            </a:r>
          </a:p>
        </p:txBody>
      </p:sp>
      <p:pic>
        <p:nvPicPr>
          <p:cNvPr id="147" name="EEB-VeggieBurgers.jpeg" descr="EEB-VeggieBurgers.jpeg"/>
          <p:cNvPicPr>
            <a:picLocks noChangeAspect="1"/>
          </p:cNvPicPr>
          <p:nvPr/>
        </p:nvPicPr>
        <p:blipFill>
          <a:blip r:embed="rId2">
            <a:extLst/>
          </a:blip>
          <a:srcRect l="9490" t="5790" r="6170" b="37531"/>
          <a:stretch>
            <a:fillRect/>
          </a:stretch>
        </p:blipFill>
        <p:spPr>
          <a:xfrm>
            <a:off x="535407" y="5949624"/>
            <a:ext cx="6555186" cy="32476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5" y="0"/>
                </a:moveTo>
                <a:cubicBezTo>
                  <a:pt x="182" y="0"/>
                  <a:pt x="0" y="366"/>
                  <a:pt x="0" y="818"/>
                </a:cubicBezTo>
                <a:lnTo>
                  <a:pt x="0" y="20782"/>
                </a:lnTo>
                <a:cubicBezTo>
                  <a:pt x="0" y="21234"/>
                  <a:pt x="182" y="21600"/>
                  <a:pt x="405" y="21600"/>
                </a:cubicBezTo>
                <a:lnTo>
                  <a:pt x="21195" y="21600"/>
                </a:lnTo>
                <a:cubicBezTo>
                  <a:pt x="21418" y="21600"/>
                  <a:pt x="21600" y="21234"/>
                  <a:pt x="21600" y="20782"/>
                </a:cubicBezTo>
                <a:lnTo>
                  <a:pt x="21600" y="818"/>
                </a:lnTo>
                <a:cubicBezTo>
                  <a:pt x="21600" y="366"/>
                  <a:pt x="21418" y="0"/>
                  <a:pt x="21195" y="0"/>
                </a:cubicBezTo>
                <a:lnTo>
                  <a:pt x="405" y="0"/>
                </a:lnTo>
                <a:close/>
              </a:path>
            </a:pathLst>
          </a:custGeom>
          <a:ln>
            <a:solidFill>
              <a:srgbClr val="A7A7A7"/>
            </a:solidFill>
          </a:ln>
        </p:spPr>
      </p:pic>
      <p:sp>
        <p:nvSpPr>
          <p:cNvPr id="148" name="Google Shape;162;g222e0fbff0f_0_94"/>
          <p:cNvSpPr txBox="1"/>
          <p:nvPr/>
        </p:nvSpPr>
        <p:spPr>
          <a:xfrm>
            <a:off x="287827" y="9664824"/>
            <a:ext cx="41859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Written By Lynn Grieger, RDN, CDCES, CHWC, CPT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Google Shape;167;g222e0fbff0f_0_109"/>
          <p:cNvSpPr txBox="1"/>
          <p:nvPr>
            <p:ph type="body" sz="quarter" idx="1"/>
          </p:nvPr>
        </p:nvSpPr>
        <p:spPr>
          <a:xfrm>
            <a:off x="535499" y="1075750"/>
            <a:ext cx="6628202" cy="1815901"/>
          </a:xfrm>
          <a:prstGeom prst="rect">
            <a:avLst/>
          </a:prstGeom>
        </p:spPr>
        <p:txBody>
          <a:bodyPr/>
          <a:lstStyle/>
          <a:p>
            <a:pPr marL="0" indent="0" algn="just">
              <a:lnSpc>
                <a:spcPct val="115000"/>
              </a:lnSpc>
              <a:buSzTx/>
              <a:buNone/>
              <a:defRPr b="1" sz="1400">
                <a:latin typeface="+mj-lt"/>
                <a:ea typeface="+mj-ea"/>
                <a:cs typeface="+mj-cs"/>
                <a:sym typeface="Arial"/>
              </a:defRPr>
            </a:pPr>
            <a:r>
              <a:t>When you’re looking for healthy sources of fat:</a:t>
            </a:r>
          </a:p>
          <a:p>
            <a:pPr marL="0" indent="0" algn="just">
              <a:lnSpc>
                <a:spcPct val="115000"/>
              </a:lnSpc>
              <a:buSzTx/>
              <a:buNone/>
              <a:defRPr sz="1200">
                <a:latin typeface="+mj-lt"/>
                <a:ea typeface="+mj-ea"/>
                <a:cs typeface="+mj-cs"/>
                <a:sym typeface="Arial"/>
              </a:defRPr>
            </a:pPr>
            <a:r>
              <a:t>Red meat is well known for containing saturated fat, the type of fat that is highly associated with cardiovascular disease. The American Heart Association recommends limiting saturated fat to no more than 5-6% of total calories. For someone consuming 2000 calories per day, that’s no more than 120 calories, or 13 grams, of saturated fat per day. For someone consuming 1400 calories, the goal is no more than 70 calories, or 8 grams of saturated fat per day. Typically plant-based burgers contain very low amounts of saturated fat, but Impossible Burgers and Beyond Burgers contain more saturated fat than you might expect. For comparison:</a:t>
            </a:r>
          </a:p>
        </p:txBody>
      </p:sp>
      <p:sp>
        <p:nvSpPr>
          <p:cNvPr id="151" name="Google Shape;168;g222e0fbff0f_0_109"/>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pic>
        <p:nvPicPr>
          <p:cNvPr id="152" name="hawaian bbq burger.jpeg" descr="hawaian bbq burger.jpeg"/>
          <p:cNvPicPr>
            <a:picLocks noChangeAspect="1"/>
          </p:cNvPicPr>
          <p:nvPr/>
        </p:nvPicPr>
        <p:blipFill>
          <a:blip r:embed="rId2">
            <a:extLst/>
          </a:blip>
          <a:srcRect l="24150" t="18754" r="9494" b="18757"/>
          <a:stretch>
            <a:fillRect/>
          </a:stretch>
        </p:blipFill>
        <p:spPr>
          <a:xfrm>
            <a:off x="3976575" y="3079450"/>
            <a:ext cx="3100785" cy="23149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1" y="0"/>
                </a:moveTo>
                <a:cubicBezTo>
                  <a:pt x="274" y="0"/>
                  <a:pt x="0" y="366"/>
                  <a:pt x="0" y="818"/>
                </a:cubicBezTo>
                <a:lnTo>
                  <a:pt x="0" y="20782"/>
                </a:lnTo>
                <a:cubicBezTo>
                  <a:pt x="0" y="21234"/>
                  <a:pt x="274" y="21600"/>
                  <a:pt x="611" y="21600"/>
                </a:cubicBezTo>
                <a:lnTo>
                  <a:pt x="20989" y="21600"/>
                </a:lnTo>
                <a:cubicBezTo>
                  <a:pt x="21326" y="21600"/>
                  <a:pt x="21600" y="21234"/>
                  <a:pt x="21600" y="20782"/>
                </a:cubicBezTo>
                <a:lnTo>
                  <a:pt x="21600" y="818"/>
                </a:lnTo>
                <a:cubicBezTo>
                  <a:pt x="21600" y="366"/>
                  <a:pt x="21326" y="0"/>
                  <a:pt x="20989" y="0"/>
                </a:cubicBezTo>
                <a:lnTo>
                  <a:pt x="611" y="0"/>
                </a:lnTo>
                <a:close/>
              </a:path>
            </a:pathLst>
          </a:custGeom>
          <a:ln>
            <a:solidFill>
              <a:srgbClr val="A7A7A7"/>
            </a:solidFill>
          </a:ln>
        </p:spPr>
      </p:pic>
      <p:sp>
        <p:nvSpPr>
          <p:cNvPr id="153" name="Google Shape;172;g222e0fbff0f_0_109"/>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So Many Burgers – Which One to Choose?</a:t>
            </a:r>
          </a:p>
        </p:txBody>
      </p:sp>
      <p:sp>
        <p:nvSpPr>
          <p:cNvPr id="154" name="Google Shape;173;g222e0fbff0f_0_109"/>
          <p:cNvSpPr txBox="1"/>
          <p:nvPr/>
        </p:nvSpPr>
        <p:spPr>
          <a:xfrm>
            <a:off x="3350447" y="9664824"/>
            <a:ext cx="4185900" cy="239840"/>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lgn="r">
              <a:defRPr sz="1100">
                <a:latin typeface="Helvetica Neue"/>
                <a:ea typeface="Helvetica Neue"/>
                <a:cs typeface="Helvetica Neue"/>
                <a:sym typeface="Helvetica Neue"/>
              </a:defRPr>
            </a:lvl1pPr>
          </a:lstStyle>
          <a:p>
            <a:pPr/>
            <a:r>
              <a:t>Written By Lynn Grieger, RDN, CDCES, CHWC, CPT</a:t>
            </a:r>
          </a:p>
        </p:txBody>
      </p:sp>
      <p:sp>
        <p:nvSpPr>
          <p:cNvPr id="155" name="Google Shape;174;g222e0fbff0f_0_109"/>
          <p:cNvSpPr txBox="1"/>
          <p:nvPr>
            <p:ph type="body" idx="21"/>
          </p:nvPr>
        </p:nvSpPr>
        <p:spPr>
          <a:xfrm>
            <a:off x="535499" y="5918875"/>
            <a:ext cx="6628202" cy="3766201"/>
          </a:xfrm>
          <a:prstGeom prst="rect">
            <a:avLst/>
          </a:prstGeom>
          <a:extLst>
            <a:ext uri="{C572A759-6A51-4108-AA02-DFA0A04FC94B}">
              <ma14:wrappingTextBoxFlag xmlns:ma14="http://schemas.microsoft.com/office/mac/drawingml/2011/main" val="1"/>
            </a:ext>
          </a:extLst>
        </p:spPr>
        <p:txBody>
          <a:bodyPr/>
          <a:lstStyle/>
          <a:p>
            <a:pPr marL="0" indent="0" algn="just">
              <a:lnSpc>
                <a:spcPct val="100000"/>
              </a:lnSpc>
              <a:buSzTx/>
              <a:buNone/>
              <a:defRPr b="1" sz="1400">
                <a:latin typeface="+mj-lt"/>
                <a:ea typeface="+mj-ea"/>
                <a:cs typeface="+mj-cs"/>
                <a:sym typeface="Arial"/>
              </a:defRPr>
            </a:pPr>
            <a:r>
              <a:t>When your focus is the environment:</a:t>
            </a:r>
          </a:p>
          <a:p>
            <a:pPr marL="0" indent="0" algn="just">
              <a:lnSpc>
                <a:spcPct val="100000"/>
              </a:lnSpc>
              <a:buSzTx/>
              <a:buNone/>
              <a:defRPr sz="1200">
                <a:latin typeface="+mj-lt"/>
                <a:ea typeface="+mj-ea"/>
                <a:cs typeface="+mj-cs"/>
                <a:sym typeface="Arial"/>
              </a:defRPr>
            </a:pPr>
            <a:r>
              <a:t>It’s probably not a surprise that plant sources of protein have far less impact on the environment than animal proteins (unless you’re talking about insect proteins and yes – there are companies actively working on developing burgers using insects as the protein source). According to the U.K. climate change website Carbon Brief meat and dairy industries create 7.1 gigatons of greenhouses gases annually—that’s 14.5% of total man-made emissions. But beef is by far the biggest offender, generating 60 kilograms of greenhouse gas emissions per kilogram of meat produced—that’s more than twice the emissions of the next most polluting food, lamb. Another way meat contributes to climate change is via the destruction of forests and other habitats to make way for pasture, and for the growing of fodder to be eaten by cattle. If you’re looking for ways that you personally can impact the environment, switching to plant-based burgers is one of the biggest. According to the Sierra Club, producing the 50 billion burgers that Americans eat each year generates 268 million tons of CO2-equivalent (CO2e) greenhouse gas emissions, or 3.7 percent of the country's total. Most of those emissions come from the methane that cows naturally release in the course of their digestion.</a:t>
            </a:r>
          </a:p>
          <a:p>
            <a:pPr marL="0" indent="0" algn="just">
              <a:lnSpc>
                <a:spcPct val="100000"/>
              </a:lnSpc>
              <a:buSzTx/>
              <a:buNone/>
              <a:defRPr sz="1200">
                <a:latin typeface="+mj-lt"/>
                <a:ea typeface="+mj-ea"/>
                <a:cs typeface="+mj-cs"/>
                <a:sym typeface="Arial"/>
              </a:defRPr>
            </a:pPr>
            <a:r>
              <a:t>“Fake meats” like Impossible Burger and Beyond Burger create plant-based meats that mimic the taste and texture of beef in factories. Even though these fake meats are highly processed, they create 10-11% less greenhouse gasses than beef. These types of meats also use less water and land than beef.</a:t>
            </a:r>
          </a:p>
        </p:txBody>
      </p:sp>
      <p:sp>
        <p:nvSpPr>
          <p:cNvPr id="156" name="Google Shape;175;g222e0fbff0f_0_109"/>
          <p:cNvSpPr txBox="1"/>
          <p:nvPr/>
        </p:nvSpPr>
        <p:spPr>
          <a:xfrm>
            <a:off x="535500" y="2997050"/>
            <a:ext cx="3177901" cy="218812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800"/>
              </a:spcBef>
              <a:defRPr sz="1200"/>
            </a:pPr>
            <a:r>
              <a:t>100% beef patty:  15gm saturated fat</a:t>
            </a:r>
          </a:p>
          <a:p>
            <a:pPr algn="just">
              <a:lnSpc>
                <a:spcPct val="115000"/>
              </a:lnSpc>
              <a:spcBef>
                <a:spcPts val="800"/>
              </a:spcBef>
              <a:defRPr sz="1200"/>
            </a:pPr>
            <a:r>
              <a:t>Beyond Burger:  5gm saturated fat</a:t>
            </a:r>
          </a:p>
          <a:p>
            <a:pPr algn="just">
              <a:lnSpc>
                <a:spcPct val="115000"/>
              </a:lnSpc>
              <a:spcBef>
                <a:spcPts val="800"/>
              </a:spcBef>
              <a:defRPr sz="1200"/>
            </a:pPr>
            <a:r>
              <a:t>Impossible Burger:  6gm saturated fat</a:t>
            </a:r>
          </a:p>
          <a:p>
            <a:pPr algn="just">
              <a:lnSpc>
                <a:spcPct val="115000"/>
              </a:lnSpc>
              <a:spcBef>
                <a:spcPts val="800"/>
              </a:spcBef>
              <a:defRPr sz="1200"/>
            </a:pPr>
            <a:r>
              <a:t>Our picks for burgers low in saturated fat:</a:t>
            </a:r>
          </a:p>
          <a:p>
            <a:pPr marL="457200" indent="-304800" algn="just">
              <a:lnSpc>
                <a:spcPct val="115000"/>
              </a:lnSpc>
              <a:spcBef>
                <a:spcPts val="800"/>
              </a:spcBef>
              <a:buClr>
                <a:srgbClr val="000000"/>
              </a:buClr>
              <a:buSzPts val="1200"/>
              <a:buFont typeface="Arial"/>
              <a:buChar char="•"/>
              <a:defRPr sz="1200"/>
            </a:pPr>
            <a:r>
              <a:t>Salmon patty (bonus – it’s high in heart-protective monounsaturated fats as well as low in saturated fat)</a:t>
            </a:r>
          </a:p>
          <a:p>
            <a:pPr marL="457200" indent="-304800" algn="just">
              <a:lnSpc>
                <a:spcPct val="115000"/>
              </a:lnSpc>
              <a:buClr>
                <a:srgbClr val="000000"/>
              </a:buClr>
              <a:buSzPts val="1200"/>
              <a:buFont typeface="Arial"/>
              <a:buChar char="•"/>
              <a:defRPr sz="1200"/>
            </a:pPr>
            <a:r>
              <a:t>100% ground chicken patty</a:t>
            </a:r>
          </a:p>
        </p:txBody>
      </p:sp>
      <p:sp>
        <p:nvSpPr>
          <p:cNvPr id="157" name="Google Shape;176;g222e0fbff0f_0_109"/>
          <p:cNvSpPr txBox="1"/>
          <p:nvPr/>
        </p:nvSpPr>
        <p:spPr>
          <a:xfrm>
            <a:off x="575474" y="5394700"/>
            <a:ext cx="6441902" cy="52482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lnSpc>
                <a:spcPct val="95000"/>
              </a:lnSpc>
              <a:spcBef>
                <a:spcPts val="800"/>
              </a:spcBef>
              <a:defRPr sz="1200"/>
            </a:lvl1pPr>
          </a:lstStyle>
          <a:p>
            <a:pPr/>
            <a:r>
              <a:t>Our suggestion:  Read food labels carefully for the amount of saturated fat in various plant-based burgers because there is a wide variation.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gle Shape;181;g222e0fbff0f_0_119"/>
          <p:cNvSpPr txBox="1"/>
          <p:nvPr>
            <p:ph type="body" sz="half" idx="1"/>
          </p:nvPr>
        </p:nvSpPr>
        <p:spPr>
          <a:xfrm>
            <a:off x="550200" y="1387247"/>
            <a:ext cx="6672000" cy="2590801"/>
          </a:xfrm>
          <a:prstGeom prst="rect">
            <a:avLst/>
          </a:prstGeom>
        </p:spPr>
        <p:txBody>
          <a:bodyPr anchor="ctr"/>
          <a:lstStyle/>
          <a:p>
            <a:pPr marL="0" indent="0" algn="just">
              <a:lnSpc>
                <a:spcPct val="115000"/>
              </a:lnSpc>
              <a:buSzTx/>
              <a:buNone/>
              <a:defRPr sz="2300"/>
            </a:pPr>
            <a:endParaRPr b="1" sz="1400">
              <a:latin typeface="+mj-lt"/>
              <a:ea typeface="+mj-ea"/>
              <a:cs typeface="+mj-cs"/>
              <a:sym typeface="Arial"/>
            </a:endParaRPr>
          </a:p>
          <a:p>
            <a:pPr marL="0" indent="0" algn="just">
              <a:lnSpc>
                <a:spcPct val="115000"/>
              </a:lnSpc>
              <a:buSzTx/>
              <a:buNone/>
              <a:defRPr b="1" sz="1400">
                <a:latin typeface="+mj-lt"/>
                <a:ea typeface="+mj-ea"/>
                <a:cs typeface="+mj-cs"/>
                <a:sym typeface="Arial"/>
              </a:defRPr>
            </a:pPr>
            <a:r>
              <a:t>Our picks for burgers that have the least environmental impact:</a:t>
            </a:r>
          </a:p>
          <a:p>
            <a:pPr marL="0" indent="0" algn="just">
              <a:lnSpc>
                <a:spcPct val="115000"/>
              </a:lnSpc>
              <a:buSzTx/>
              <a:buNone/>
              <a:defRPr sz="1200">
                <a:latin typeface="+mj-lt"/>
                <a:ea typeface="+mj-ea"/>
                <a:cs typeface="+mj-cs"/>
                <a:sym typeface="Arial"/>
              </a:defRPr>
            </a:pPr>
            <a:r>
              <a:t>Plant-based burgers made from legumes and mushrooms because both of these ingredients actually enrich the soil while using far less water. A couple of examples:  Dr. Praeger’s Heirloom Bean Veggie Burger and Amy’s Organic Black Bean Veggie Burger</a:t>
            </a:r>
          </a:p>
          <a:p>
            <a:pPr marL="0" indent="0" algn="just">
              <a:lnSpc>
                <a:spcPct val="115000"/>
              </a:lnSpc>
              <a:buSzTx/>
              <a:buNone/>
              <a:defRPr sz="1200">
                <a:latin typeface="+mj-lt"/>
                <a:ea typeface="+mj-ea"/>
                <a:cs typeface="+mj-cs"/>
                <a:sym typeface="Arial"/>
              </a:defRPr>
            </a:pPr>
            <a:r>
              <a:t>Plant-based burgers made from soy and wheat because while they often are farmed using intensive practices, they still use less energy, land and water than beef. Examples:  Morningstar Farm’s Vegan Meat Lovers Burger and Boca Original Vegan Veggie Burger</a:t>
            </a:r>
          </a:p>
          <a:p>
            <a:pPr marL="0" indent="0" algn="just">
              <a:lnSpc>
                <a:spcPct val="115000"/>
              </a:lnSpc>
              <a:buSzTx/>
              <a:buNone/>
              <a:defRPr sz="1200">
                <a:latin typeface="+mj-lt"/>
                <a:ea typeface="+mj-ea"/>
                <a:cs typeface="+mj-cs"/>
                <a:sym typeface="Arial"/>
              </a:defRPr>
            </a:pPr>
            <a:r>
              <a:t>Note:  while these plant-based burgers contain protein, the total protein content may be less than in beef burgers. Read the nutrition facts label carefully!</a:t>
            </a:r>
          </a:p>
        </p:txBody>
      </p:sp>
      <p:sp>
        <p:nvSpPr>
          <p:cNvPr id="160" name="Google Shape;182;g222e0fbff0f_0_119"/>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61" name="Google Shape;183;g222e0fbff0f_0_119"/>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So Many Burgers – Which One to Choose?</a:t>
            </a:r>
          </a:p>
        </p:txBody>
      </p:sp>
      <p:sp>
        <p:nvSpPr>
          <p:cNvPr id="162" name="Google Shape;184;g222e0fbff0f_0_119"/>
          <p:cNvSpPr txBox="1"/>
          <p:nvPr/>
        </p:nvSpPr>
        <p:spPr>
          <a:xfrm>
            <a:off x="216949" y="4388938"/>
            <a:ext cx="7119901" cy="486499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spcBef>
                <a:spcPts val="1200"/>
              </a:spcBef>
              <a:defRPr b="1"/>
            </a:pPr>
            <a:r>
              <a:t>References</a:t>
            </a:r>
          </a:p>
          <a:p>
            <a:pPr marL="457200" indent="-292100">
              <a:spcBef>
                <a:spcPts val="1200"/>
              </a:spcBef>
              <a:buClr>
                <a:srgbClr val="000000"/>
              </a:buClr>
              <a:buSzPts val="1000"/>
              <a:buFont typeface="Arial"/>
              <a:buChar char="●"/>
              <a:defRPr sz="1000"/>
            </a:pPr>
            <a:r>
              <a:t>Centers for Disease Control and Prevention. Sodium.</a:t>
            </a:r>
            <a:r>
              <a:rPr u="sng">
                <a:solidFill>
                  <a:srgbClr val="0000FF"/>
                </a:solidFill>
                <a:uFill>
                  <a:solidFill>
                    <a:srgbClr val="0000FF"/>
                  </a:solidFill>
                </a:uFill>
                <a:hlinkClick r:id="rId2" invalidUrl="" action="" tgtFrame="" tooltip="" history="1" highlightClick="0" endSnd="0"/>
              </a:rPr>
              <a:t> </a:t>
            </a:r>
            <a:r>
              <a:rPr u="sng">
                <a:solidFill>
                  <a:srgbClr val="0000FF"/>
                </a:solidFill>
                <a:uFill>
                  <a:solidFill>
                    <a:srgbClr val="0000FF"/>
                  </a:solidFill>
                </a:uFill>
                <a:hlinkClick r:id="rId2" invalidUrl="" action="" tgtFrame="" tooltip="" history="1" highlightClick="0" endSnd="0"/>
              </a:rPr>
              <a:t>https://www.cdc.gov/heartdisease/sodium.htm</a:t>
            </a:r>
            <a:r>
              <a:rPr u="sng"/>
              <a:t>  </a:t>
            </a:r>
            <a:r>
              <a:t>published 12-21-21; accessed 2-27-23</a:t>
            </a:r>
          </a:p>
          <a:p>
            <a:pPr marL="457200" indent="-292100">
              <a:buClr>
                <a:srgbClr val="000000"/>
              </a:buClr>
              <a:buSzPts val="1000"/>
              <a:buFont typeface="Arial"/>
              <a:buChar char="●"/>
              <a:defRPr sz="1000"/>
            </a:pPr>
            <a:r>
              <a:t>American Heart Association. Why Should I Limit Sodium?</a:t>
            </a:r>
            <a:r>
              <a:rPr u="sng">
                <a:solidFill>
                  <a:srgbClr val="0000FF"/>
                </a:solidFill>
                <a:uFill>
                  <a:solidFill>
                    <a:srgbClr val="0000FF"/>
                  </a:solidFill>
                </a:uFill>
                <a:hlinkClick r:id="rId3" invalidUrl="" action="" tgtFrame="" tooltip="" history="1" highlightClick="0" endSnd="0"/>
              </a:rPr>
              <a:t> </a:t>
            </a:r>
            <a:r>
              <a:rPr u="sng">
                <a:solidFill>
                  <a:srgbClr val="0000FF"/>
                </a:solidFill>
                <a:uFill>
                  <a:solidFill>
                    <a:srgbClr val="0000FF"/>
                  </a:solidFill>
                </a:uFill>
                <a:hlinkClick r:id="rId3" invalidUrl="" action="" tgtFrame="" tooltip="" history="1" highlightClick="0" endSnd="0"/>
              </a:rPr>
              <a:t>https://www.heart.org/-/media/files/health-topics/answers-by-heart/why-should-i-limit-sodium.pdf</a:t>
            </a:r>
            <a:r>
              <a:t>  accessed 2-27-23 </a:t>
            </a:r>
          </a:p>
          <a:p>
            <a:pPr marL="457200" indent="-292100">
              <a:buClr>
                <a:srgbClr val="000000"/>
              </a:buClr>
              <a:buSzPts val="1000"/>
              <a:buFont typeface="Arial"/>
              <a:buChar char="●"/>
              <a:defRPr sz="1000"/>
            </a:pPr>
            <a:r>
              <a:t>Well + Good. Isadora Baum. 5 Delicious Plant-Based Foods that are Secretly Complete Proteins.</a:t>
            </a:r>
            <a:r>
              <a:rPr u="sng">
                <a:solidFill>
                  <a:srgbClr val="0000FF"/>
                </a:solidFill>
                <a:uFill>
                  <a:solidFill>
                    <a:srgbClr val="0000FF"/>
                  </a:solidFill>
                </a:uFill>
                <a:hlinkClick r:id="rId4" invalidUrl="" action="" tgtFrame="" tooltip="" history="1" highlightClick="0" endSnd="0"/>
              </a:rPr>
              <a:t> </a:t>
            </a:r>
            <a:r>
              <a:rPr u="sng">
                <a:solidFill>
                  <a:srgbClr val="0000FF"/>
                </a:solidFill>
                <a:uFill>
                  <a:solidFill>
                    <a:srgbClr val="0000FF"/>
                  </a:solidFill>
                </a:uFill>
                <a:hlinkClick r:id="rId4" invalidUrl="" action="" tgtFrame="" tooltip="" history="1" highlightClick="0" endSnd="0"/>
              </a:rPr>
              <a:t>https://www.wellandgood.com/complete-plant-proteins/</a:t>
            </a:r>
            <a:r>
              <a:t> published 6-2-2020; accessed 2-27-23</a:t>
            </a:r>
          </a:p>
          <a:p>
            <a:pPr marL="457200" indent="-292100">
              <a:buClr>
                <a:srgbClr val="000000"/>
              </a:buClr>
              <a:buSzPts val="1000"/>
              <a:buFont typeface="Arial"/>
              <a:buChar char="●"/>
              <a:defRPr sz="1000"/>
            </a:pPr>
            <a:r>
              <a:t>van Vliet S, Bain JR, Muehlbauer MJ, Provenza FD, Kronberg SL, Pieper CF, Huffman KM. A metabolomics comparison of plant-based meat and grass-fed meat indicates large nutritional differences despite comparable Nutrition Facts panels. Sci Rep. 2021 Jul 5;11(1):13828. doi: 10.1038/s41598-021-93100-3. PMID: 34226581; PMCID: PMC8257669.</a:t>
            </a:r>
          </a:p>
          <a:p>
            <a:pPr marL="457200" indent="-292100">
              <a:buClr>
                <a:srgbClr val="000000"/>
              </a:buClr>
              <a:buSzPts val="1000"/>
              <a:buFont typeface="Arial"/>
              <a:buChar char="●"/>
              <a:defRPr sz="1000"/>
            </a:pPr>
            <a:r>
              <a:t>American Heart Association. Saturated Fat.</a:t>
            </a:r>
            <a:r>
              <a:rPr u="sng">
                <a:solidFill>
                  <a:srgbClr val="0000FF"/>
                </a:solidFill>
                <a:uFill>
                  <a:solidFill>
                    <a:srgbClr val="0000FF"/>
                  </a:solidFill>
                </a:uFill>
                <a:hlinkClick r:id="rId5" invalidUrl="" action="" tgtFrame="" tooltip="" history="1" highlightClick="0" endSnd="0"/>
              </a:rPr>
              <a:t> </a:t>
            </a:r>
            <a:r>
              <a:rPr u="sng">
                <a:solidFill>
                  <a:srgbClr val="0000FF"/>
                </a:solidFill>
                <a:uFill>
                  <a:solidFill>
                    <a:srgbClr val="0000FF"/>
                  </a:solidFill>
                </a:uFill>
                <a:hlinkClick r:id="rId5" invalidUrl="" action="" tgtFrame="" tooltip="" history="1" highlightClick="0" endSnd="0"/>
              </a:rPr>
              <a:t>https://www.heart.org/en/healthy-living/healthy-eating/eat-smart/fats/saturated-fats</a:t>
            </a:r>
            <a:r>
              <a:t> last reviewed 11-1-21; accessed 3-1-23</a:t>
            </a:r>
          </a:p>
          <a:p>
            <a:pPr marL="457200" indent="-292100">
              <a:buClr>
                <a:srgbClr val="000000"/>
              </a:buClr>
              <a:buSzPts val="1000"/>
              <a:buFont typeface="Arial"/>
              <a:buChar char="●"/>
              <a:defRPr sz="1000"/>
            </a:pPr>
            <a:r>
              <a:t>Harvard Health Publishing. Emily Gelsomin. Impossible and Beyond:  How Healthy are these Meatless Burgers?</a:t>
            </a:r>
            <a:r>
              <a:rPr u="sng">
                <a:solidFill>
                  <a:srgbClr val="0000FF"/>
                </a:solidFill>
                <a:uFill>
                  <a:solidFill>
                    <a:srgbClr val="0000FF"/>
                  </a:solidFill>
                </a:uFill>
                <a:hlinkClick r:id="rId6" invalidUrl="" action="" tgtFrame="" tooltip="" history="1" highlightClick="0" endSnd="0"/>
              </a:rPr>
              <a:t> </a:t>
            </a:r>
            <a:r>
              <a:rPr u="sng">
                <a:solidFill>
                  <a:srgbClr val="0000FF"/>
                </a:solidFill>
                <a:uFill>
                  <a:solidFill>
                    <a:srgbClr val="0000FF"/>
                  </a:solidFill>
                </a:uFill>
                <a:hlinkClick r:id="rId6" invalidUrl="" action="" tgtFrame="" tooltip="" history="1" highlightClick="0" endSnd="0"/>
              </a:rPr>
              <a:t>https://www.health.harvard.edu/blog/impossible-and-beyond-how-healthy-are-these-meatless-burgers-2019081517448</a:t>
            </a:r>
            <a:r>
              <a:t> published 1-24-22; accessed 2-28-23</a:t>
            </a:r>
          </a:p>
          <a:p>
            <a:pPr marL="457200" indent="-292100">
              <a:buClr>
                <a:srgbClr val="000000"/>
              </a:buClr>
              <a:buSzPts val="1000"/>
              <a:buFont typeface="Arial"/>
              <a:buChar char="●"/>
              <a:defRPr sz="1000"/>
            </a:pPr>
            <a:r>
              <a:t>Hive Life. Sukhveer Kaur. Japanese FoodTech Startup BugMo Eager to Launch it’s Newest Umami-Packed Cricket Burger</a:t>
            </a:r>
            <a:r>
              <a:rPr u="sng">
                <a:solidFill>
                  <a:srgbClr val="0000FF"/>
                </a:solidFill>
                <a:uFill>
                  <a:solidFill>
                    <a:srgbClr val="0000FF"/>
                  </a:solidFill>
                </a:uFill>
                <a:hlinkClick r:id="rId7" invalidUrl="" action="" tgtFrame="" tooltip="" history="1" highlightClick="0" endSnd="0"/>
              </a:rPr>
              <a:t> </a:t>
            </a:r>
            <a:r>
              <a:rPr u="sng">
                <a:solidFill>
                  <a:srgbClr val="0000FF"/>
                </a:solidFill>
                <a:uFill>
                  <a:solidFill>
                    <a:srgbClr val="0000FF"/>
                  </a:solidFill>
                </a:uFill>
                <a:hlinkClick r:id="rId7" invalidUrl="" action="" tgtFrame="" tooltip="" history="1" highlightClick="0" endSnd="0"/>
              </a:rPr>
              <a:t>https://hivelife.com/bugmo-foodtech/</a:t>
            </a:r>
            <a:r>
              <a:t>  published 9-26-22; accessed 3-1-23</a:t>
            </a:r>
          </a:p>
          <a:p>
            <a:pPr marL="457200" indent="-292100">
              <a:buClr>
                <a:srgbClr val="000000"/>
              </a:buClr>
              <a:buSzPts val="1000"/>
              <a:buFont typeface="Arial"/>
              <a:buChar char="●"/>
              <a:defRPr sz="1000"/>
            </a:pPr>
            <a:r>
              <a:t>Forbes. David Vetter. Got Beef? Here’s What Your Hamburger is Doing to the Climate.</a:t>
            </a:r>
            <a:r>
              <a:rPr u="sng">
                <a:solidFill>
                  <a:srgbClr val="0000FF"/>
                </a:solidFill>
                <a:uFill>
                  <a:solidFill>
                    <a:srgbClr val="0000FF"/>
                  </a:solidFill>
                </a:uFill>
                <a:hlinkClick r:id="rId8" invalidUrl="" action="" tgtFrame="" tooltip="" history="1" highlightClick="0" endSnd="0"/>
              </a:rPr>
              <a:t> </a:t>
            </a:r>
            <a:r>
              <a:rPr u="sng">
                <a:solidFill>
                  <a:srgbClr val="0000FF"/>
                </a:solidFill>
                <a:uFill>
                  <a:solidFill>
                    <a:srgbClr val="0000FF"/>
                  </a:solidFill>
                </a:uFill>
                <a:hlinkClick r:id="rId8" invalidUrl="" action="" tgtFrame="" tooltip="" history="1" highlightClick="0" endSnd="0"/>
              </a:rPr>
              <a:t>https://www.forbes.com/sites/davidrvetter/2020/10/05/got-beef-heres-what-your-hamburger-is-doing-to-the-climate/?sh=3cb6e15d5206</a:t>
            </a:r>
            <a:r>
              <a:t> published 10-5-20; accessed 3-1-23</a:t>
            </a:r>
          </a:p>
          <a:p>
            <a:pPr marL="457200" indent="-292100">
              <a:buClr>
                <a:srgbClr val="000000"/>
              </a:buClr>
              <a:buSzPts val="1000"/>
              <a:buFont typeface="Arial"/>
              <a:buChar char="●"/>
              <a:defRPr sz="1000"/>
            </a:pPr>
            <a:r>
              <a:t>Sierra. James Steinbauer. Which is the Greatest Burger in the Land?</a:t>
            </a:r>
            <a:r>
              <a:rPr u="sng">
                <a:solidFill>
                  <a:srgbClr val="0000FF"/>
                </a:solidFill>
                <a:uFill>
                  <a:solidFill>
                    <a:srgbClr val="0000FF"/>
                  </a:solidFill>
                </a:uFill>
                <a:hlinkClick r:id="rId9" invalidUrl="" action="" tgtFrame="" tooltip="" history="1" highlightClick="0" endSnd="0"/>
              </a:rPr>
              <a:t> </a:t>
            </a:r>
            <a:r>
              <a:rPr u="sng">
                <a:solidFill>
                  <a:srgbClr val="0000FF"/>
                </a:solidFill>
                <a:uFill>
                  <a:solidFill>
                    <a:srgbClr val="0000FF"/>
                  </a:solidFill>
                </a:uFill>
                <a:hlinkClick r:id="rId9" invalidUrl="" action="" tgtFrame="" tooltip="" history="1" highlightClick="0" endSnd="0"/>
              </a:rPr>
              <a:t>https://www.sierraclub.org/sierra/2020-2-march-april/taste-test/which-greenest-burger-land</a:t>
            </a:r>
            <a:r>
              <a:t>  published 3-4-20; accessed 3-1-23</a:t>
            </a:r>
          </a:p>
          <a:p>
            <a:pPr marL="457200" indent="-292100">
              <a:buClr>
                <a:srgbClr val="000000"/>
              </a:buClr>
              <a:buSzPts val="1000"/>
              <a:buFont typeface="Arial"/>
              <a:buChar char="●"/>
              <a:defRPr sz="1000"/>
            </a:pPr>
            <a:r>
              <a:t>Knowable Magazine. Bob Holmes. How Sustainable are Fake Meats?</a:t>
            </a:r>
            <a:r>
              <a:rPr u="sng">
                <a:solidFill>
                  <a:srgbClr val="0000FF"/>
                </a:solidFill>
                <a:uFill>
                  <a:solidFill>
                    <a:srgbClr val="0000FF"/>
                  </a:solidFill>
                </a:uFill>
                <a:hlinkClick r:id="rId10" invalidUrl="" action="" tgtFrame="" tooltip="" history="1" highlightClick="0" endSnd="0"/>
              </a:rPr>
              <a:t> </a:t>
            </a:r>
            <a:r>
              <a:rPr u="sng">
                <a:solidFill>
                  <a:srgbClr val="0000FF"/>
                </a:solidFill>
                <a:uFill>
                  <a:solidFill>
                    <a:srgbClr val="0000FF"/>
                  </a:solidFill>
                </a:uFill>
                <a:hlinkClick r:id="rId10" invalidUrl="" action="" tgtFrame="" tooltip="" history="1" highlightClick="0" endSnd="0"/>
              </a:rPr>
              <a:t>https://knowablemagazine.org/article/food-environment/2022/how-sustainable-are-fake-meats published 7-20-22</a:t>
            </a:r>
            <a:r>
              <a:t>; accessed 3-1-23</a:t>
            </a:r>
          </a:p>
          <a:p>
            <a:pPr marL="457200" indent="-292100">
              <a:buClr>
                <a:srgbClr val="000000"/>
              </a:buClr>
              <a:buSzPts val="1000"/>
              <a:buFont typeface="Arial"/>
              <a:buChar char="●"/>
              <a:defRPr sz="1000"/>
            </a:pPr>
            <a:r>
              <a:t>Dr. Praeger’s. Heirloom Bean Veggie Burger</a:t>
            </a:r>
            <a:r>
              <a:rPr u="sng">
                <a:solidFill>
                  <a:srgbClr val="0000FF"/>
                </a:solidFill>
                <a:uFill>
                  <a:solidFill>
                    <a:srgbClr val="0000FF"/>
                  </a:solidFill>
                </a:uFill>
                <a:hlinkClick r:id="rId11" invalidUrl="" action="" tgtFrame="" tooltip="" history="1" highlightClick="0" endSnd="0"/>
              </a:rPr>
              <a:t> </a:t>
            </a:r>
            <a:r>
              <a:rPr u="sng">
                <a:solidFill>
                  <a:srgbClr val="0000FF"/>
                </a:solidFill>
                <a:uFill>
                  <a:solidFill>
                    <a:srgbClr val="0000FF"/>
                  </a:solidFill>
                </a:uFill>
                <a:hlinkClick r:id="rId11" invalidUrl="" action="" tgtFrame="" tooltip="" history="1" highlightClick="0" endSnd="0"/>
              </a:rPr>
              <a:t>https://drpraegers.com/our-food/heirloom-bean-veggie-burgers</a:t>
            </a:r>
            <a:r>
              <a:t> accessed 3-1-23</a:t>
            </a:r>
          </a:p>
          <a:p>
            <a:pPr marL="457200" indent="-292100">
              <a:buClr>
                <a:srgbClr val="000000"/>
              </a:buClr>
              <a:buSzPts val="1000"/>
              <a:buFont typeface="Arial"/>
              <a:buChar char="●"/>
              <a:defRPr sz="1000"/>
            </a:pPr>
            <a:r>
              <a:t>MorningStar Farms. Vegan Meat Lovers Burger</a:t>
            </a:r>
            <a:r>
              <a:rPr u="sng">
                <a:solidFill>
                  <a:srgbClr val="0000FF"/>
                </a:solidFill>
                <a:uFill>
                  <a:solidFill>
                    <a:srgbClr val="0000FF"/>
                  </a:solidFill>
                </a:uFill>
                <a:hlinkClick r:id="rId12" invalidUrl="" action="" tgtFrame="" tooltip="" history="1" highlightClick="0" endSnd="0"/>
              </a:rPr>
              <a:t> </a:t>
            </a:r>
            <a:r>
              <a:rPr u="sng">
                <a:solidFill>
                  <a:srgbClr val="0000FF"/>
                </a:solidFill>
                <a:uFill>
                  <a:solidFill>
                    <a:srgbClr val="0000FF"/>
                  </a:solidFill>
                </a:uFill>
                <a:hlinkClick r:id="rId12" invalidUrl="" action="" tgtFrame="" tooltip="" history="1" highlightClick="0" endSnd="0"/>
              </a:rPr>
              <a:t>https://www.morningstarfarms.com/en_US/products/veggie-burgers/msf-veggie-burgers-meat-lovers-vegan-burger.html</a:t>
            </a:r>
            <a:r>
              <a:t> accessed 3-1-23</a:t>
            </a:r>
          </a:p>
          <a:p>
            <a:pPr marL="457200" indent="-292100">
              <a:buClr>
                <a:srgbClr val="000000"/>
              </a:buClr>
              <a:buSzPts val="1000"/>
              <a:buFont typeface="Arial"/>
              <a:buChar char="●"/>
              <a:defRPr sz="1000"/>
            </a:pPr>
            <a:r>
              <a:t>Amy’s. Organic Black Bean Veggie Burger</a:t>
            </a:r>
            <a:r>
              <a:rPr u="sng">
                <a:solidFill>
                  <a:srgbClr val="0000FF"/>
                </a:solidFill>
                <a:uFill>
                  <a:solidFill>
                    <a:srgbClr val="0000FF"/>
                  </a:solidFill>
                </a:uFill>
                <a:hlinkClick r:id="rId13" invalidUrl="" action="" tgtFrame="" tooltip="" history="1" highlightClick="0" endSnd="0"/>
              </a:rPr>
              <a:t> </a:t>
            </a:r>
            <a:r>
              <a:rPr u="sng">
                <a:solidFill>
                  <a:srgbClr val="0000FF"/>
                </a:solidFill>
                <a:uFill>
                  <a:solidFill>
                    <a:srgbClr val="0000FF"/>
                  </a:solidFill>
                </a:uFill>
                <a:hlinkClick r:id="rId13" invalidUrl="" action="" tgtFrame="" tooltip="" history="1" highlightClick="0" endSnd="0"/>
              </a:rPr>
              <a:t>https://www.amys.com/our-foods/organic-black-bean-veggie-burger</a:t>
            </a:r>
            <a:r>
              <a:t>  accessed 3-1-23</a:t>
            </a:r>
          </a:p>
          <a:p>
            <a:pPr marL="457200" indent="-292100">
              <a:buClr>
                <a:srgbClr val="000000"/>
              </a:buClr>
              <a:buSzPts val="1000"/>
              <a:buFont typeface="Arial"/>
              <a:buChar char="●"/>
              <a:defRPr sz="1000"/>
            </a:pPr>
            <a:r>
              <a:t>Boca. Original Vegan Veggie Burger.</a:t>
            </a:r>
            <a:r>
              <a:rPr u="sng">
                <a:solidFill>
                  <a:srgbClr val="0000FF"/>
                </a:solidFill>
                <a:uFill>
                  <a:solidFill>
                    <a:srgbClr val="0000FF"/>
                  </a:solidFill>
                </a:uFill>
                <a:hlinkClick r:id="rId14" invalidUrl="" action="" tgtFrame="" tooltip="" history="1" highlightClick="0" endSnd="0"/>
              </a:rPr>
              <a:t> </a:t>
            </a:r>
            <a:r>
              <a:rPr u="sng">
                <a:solidFill>
                  <a:srgbClr val="0000FF"/>
                </a:solidFill>
                <a:uFill>
                  <a:solidFill>
                    <a:srgbClr val="0000FF"/>
                  </a:solidFill>
                </a:uFill>
                <a:hlinkClick r:id="rId14" invalidUrl="" action="" tgtFrame="" tooltip="" history="1" highlightClick="0" endSnd="0"/>
              </a:rPr>
              <a:t>https://www.bocaburger.com/products/00759283334455</a:t>
            </a:r>
            <a:r>
              <a:t>  accessed 3-1-23</a:t>
            </a:r>
          </a:p>
        </p:txBody>
      </p:sp>
      <p:sp>
        <p:nvSpPr>
          <p:cNvPr id="163" name="Google Shape;185;g222e0fbff0f_0_119"/>
          <p:cNvSpPr txBox="1"/>
          <p:nvPr/>
        </p:nvSpPr>
        <p:spPr>
          <a:xfrm>
            <a:off x="287827" y="9664824"/>
            <a:ext cx="41859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Written By Lynn Grieger, RDN, CDCES, CHWC, CPT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Google Shape;190;g222e0fbff0f_0_143"/>
          <p:cNvSpPr txBox="1"/>
          <p:nvPr>
            <p:ph type="body" idx="1"/>
          </p:nvPr>
        </p:nvSpPr>
        <p:spPr>
          <a:xfrm>
            <a:off x="535500" y="1532949"/>
            <a:ext cx="6672000" cy="5323802"/>
          </a:xfrm>
          <a:prstGeom prst="rect">
            <a:avLst/>
          </a:prstGeom>
        </p:spPr>
        <p:txBody>
          <a:bodyPr/>
          <a:lstStyle/>
          <a:p>
            <a:pPr marL="0" indent="0" algn="just">
              <a:lnSpc>
                <a:spcPct val="115000"/>
              </a:lnSpc>
              <a:buSzTx/>
              <a:buNone/>
              <a:defRPr sz="1200">
                <a:latin typeface="+mj-lt"/>
                <a:ea typeface="+mj-ea"/>
                <a:cs typeface="+mj-cs"/>
                <a:sym typeface="Arial"/>
              </a:defRPr>
            </a:pPr>
            <a:r>
              <a:t>We choose what we eat for a variety of reasons: taste, convenience, cost, and health concerns. Food manufacturers capitalize on consumers’ desire for healthy foods by adding ingredients that are marketed to help protect our immune system, improve mood, and increase energy levels. </a:t>
            </a:r>
          </a:p>
          <a:p>
            <a:pPr marL="0" indent="0" algn="just">
              <a:lnSpc>
                <a:spcPct val="115000"/>
              </a:lnSpc>
              <a:buSzTx/>
              <a:buNone/>
              <a:defRPr sz="1200">
                <a:latin typeface="+mj-lt"/>
                <a:ea typeface="+mj-ea"/>
                <a:cs typeface="+mj-cs"/>
                <a:sym typeface="Arial"/>
              </a:defRPr>
            </a:pPr>
            <a:r>
              <a:t>According to a market analysis report, these added ingredients, known as functional ingredients, are expected to grow by 6.4% annually over the next seven years. While whole foods like fruit, vegetables, and whole grains are essential for good health, today’s consumers are shifting toward fortified convenience foods and beverages that contain functional ingredients. </a:t>
            </a:r>
          </a:p>
          <a:p>
            <a:pPr marL="0" indent="0" algn="just">
              <a:lnSpc>
                <a:spcPct val="115000"/>
              </a:lnSpc>
              <a:buSzTx/>
              <a:buNone/>
              <a:defRPr sz="1200">
                <a:latin typeface="+mj-lt"/>
                <a:ea typeface="+mj-ea"/>
                <a:cs typeface="+mj-cs"/>
                <a:sym typeface="Arial"/>
              </a:defRPr>
            </a:pPr>
            <a:r>
              <a:t>Three popular functional ingredients you’ll find in various foods and beverages are turmeric, collagen, and green coffee extract. Let’s talk about that last one…</a:t>
            </a:r>
          </a:p>
          <a:p>
            <a:pPr marL="0" indent="0" algn="just">
              <a:lnSpc>
                <a:spcPct val="115000"/>
              </a:lnSpc>
              <a:buSzTx/>
              <a:buNone/>
              <a:defRPr sz="1200">
                <a:latin typeface="+mj-lt"/>
                <a:ea typeface="+mj-ea"/>
                <a:cs typeface="+mj-cs"/>
                <a:sym typeface="Arial"/>
              </a:defRPr>
            </a:pPr>
            <a:r>
              <a:t>Coffee is one of the most popular beverages in the world, and potential health benefits of coffee on metabolic syndrome, Type 2 diabetes, and cardiovascular disease have been extensively researched. </a:t>
            </a:r>
          </a:p>
          <a:p>
            <a:pPr marL="0" indent="0" algn="just">
              <a:lnSpc>
                <a:spcPct val="115000"/>
              </a:lnSpc>
              <a:buSzTx/>
              <a:buNone/>
              <a:defRPr sz="1200">
                <a:latin typeface="+mj-lt"/>
                <a:ea typeface="+mj-ea"/>
                <a:cs typeface="+mj-cs"/>
                <a:sym typeface="Arial"/>
              </a:defRPr>
            </a:pPr>
            <a:r>
              <a:t>Green coffee is the name for unroasted coffee beans that contain higher amounts of chlorogenic acid (CGA) — the phytochemical in coffee that provides many of the health benefits — than roasted coffee. </a:t>
            </a:r>
          </a:p>
          <a:p>
            <a:pPr marL="0" indent="0" algn="just">
              <a:lnSpc>
                <a:spcPct val="115000"/>
              </a:lnSpc>
              <a:buSzTx/>
              <a:buNone/>
              <a:defRPr sz="1200">
                <a:latin typeface="+mj-lt"/>
                <a:ea typeface="+mj-ea"/>
                <a:cs typeface="+mj-cs"/>
                <a:sym typeface="Arial"/>
              </a:defRPr>
            </a:pPr>
            <a:r>
              <a:t>Studies using CGA have found that it decreases fasting blood sugar, insulin levels, triglycerides, and LDL cholesterol as well as reducing body weight and decreasing body fat. </a:t>
            </a:r>
          </a:p>
          <a:p>
            <a:pPr marL="0" indent="0" algn="just">
              <a:lnSpc>
                <a:spcPct val="115000"/>
              </a:lnSpc>
              <a:buSzTx/>
              <a:buNone/>
              <a:defRPr sz="1200">
                <a:latin typeface="+mj-lt"/>
                <a:ea typeface="+mj-ea"/>
                <a:cs typeface="+mj-cs"/>
                <a:sym typeface="Arial"/>
              </a:defRPr>
            </a:pPr>
            <a:r>
              <a:t>In 2015, researchers investigated the possibility of adding ground green coffee extract as a functional ingredient into bread. In 2021, CGA-7, a unique extract that contains all 7 isomers of chlorogenic acid present in green coffee beans, was approved for GRAS status by the FDA. FDA grants GRAS (generally recognized as safe) status for food additives shown to be safe under the conditions of its intended use.</a:t>
            </a:r>
          </a:p>
        </p:txBody>
      </p:sp>
      <p:sp>
        <p:nvSpPr>
          <p:cNvPr id="166" name="Google Shape;191;g222e0fbff0f_0_143"/>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67" name="Google Shape;192;g222e0fbff0f_0_143"/>
          <p:cNvSpPr txBox="1"/>
          <p:nvPr/>
        </p:nvSpPr>
        <p:spPr>
          <a:xfrm>
            <a:off x="149" y="394750"/>
            <a:ext cx="7772401" cy="88128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Functional Ingredient Spotlight: Green Coffee Extract</a:t>
            </a:r>
          </a:p>
        </p:txBody>
      </p:sp>
      <p:sp>
        <p:nvSpPr>
          <p:cNvPr id="168" name="Google Shape;193;g222e0fbff0f_0_143"/>
          <p:cNvSpPr txBox="1"/>
          <p:nvPr/>
        </p:nvSpPr>
        <p:spPr>
          <a:xfrm>
            <a:off x="287827" y="9664824"/>
            <a:ext cx="4185900" cy="264884"/>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200">
                <a:latin typeface="Helvetica Neue"/>
                <a:ea typeface="Helvetica Neue"/>
                <a:cs typeface="Helvetica Neue"/>
                <a:sym typeface="Helvetica Neue"/>
              </a:defRPr>
            </a:lvl1pPr>
          </a:lstStyle>
          <a:p>
            <a:pPr/>
            <a:r>
              <a:t>Written By Lynn Grieger, RDN, CDCES, CHWC, CPT</a:t>
            </a:r>
          </a:p>
        </p:txBody>
      </p:sp>
      <p:sp>
        <p:nvSpPr>
          <p:cNvPr id="169" name="Google Shape;194;g222e0fbff0f_0_143"/>
          <p:cNvSpPr txBox="1"/>
          <p:nvPr/>
        </p:nvSpPr>
        <p:spPr>
          <a:xfrm>
            <a:off x="545975" y="6888250"/>
            <a:ext cx="3416101" cy="239236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lnSpc>
                <a:spcPct val="115000"/>
              </a:lnSpc>
              <a:spcBef>
                <a:spcPts val="800"/>
              </a:spcBef>
              <a:defRPr sz="1200"/>
            </a:pPr>
            <a:r>
              <a:t>However, it’s not known if CGA-7 added to foods as a functional ingredient will provide similar health benefits as supplements or even drinking coffee. Moreover, while there is research on functional ingredients in supplement form, there is no research that shows the amounts added to foods have any measurable health benefit.</a:t>
            </a:r>
          </a:p>
          <a:p>
            <a:pPr algn="just">
              <a:lnSpc>
                <a:spcPct val="115000"/>
              </a:lnSpc>
              <a:spcBef>
                <a:spcPts val="800"/>
              </a:spcBef>
              <a:defRPr sz="1200"/>
            </a:pPr>
          </a:p>
          <a:p>
            <a:pPr algn="just">
              <a:lnSpc>
                <a:spcPct val="115000"/>
              </a:lnSpc>
              <a:spcBef>
                <a:spcPts val="800"/>
              </a:spcBef>
              <a:defRPr sz="1200"/>
            </a:pPr>
            <a:r>
              <a:t>References online.</a:t>
            </a:r>
          </a:p>
        </p:txBody>
      </p:sp>
      <p:pic>
        <p:nvPicPr>
          <p:cNvPr id="170" name="JudyD_green_coffee_beans_3b0ab2bc-0b7b-45c2-8f38-206fad3c87b4.png" descr="JudyD_green_coffee_beans_3b0ab2bc-0b7b-45c2-8f38-206fad3c87b4.png"/>
          <p:cNvPicPr>
            <a:picLocks noChangeAspect="1"/>
          </p:cNvPicPr>
          <p:nvPr/>
        </p:nvPicPr>
        <p:blipFill>
          <a:blip r:embed="rId2">
            <a:extLst/>
          </a:blip>
          <a:srcRect l="2" t="12236" r="2" b="12240"/>
          <a:stretch>
            <a:fillRect/>
          </a:stretch>
        </p:blipFill>
        <p:spPr>
          <a:xfrm>
            <a:off x="4124559" y="6856749"/>
            <a:ext cx="3065067" cy="23149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2" y="0"/>
                </a:moveTo>
                <a:cubicBezTo>
                  <a:pt x="286" y="0"/>
                  <a:pt x="112" y="143"/>
                  <a:pt x="0" y="348"/>
                </a:cubicBezTo>
                <a:lnTo>
                  <a:pt x="0" y="21252"/>
                </a:lnTo>
                <a:cubicBezTo>
                  <a:pt x="112" y="21458"/>
                  <a:pt x="286" y="21600"/>
                  <a:pt x="492" y="21600"/>
                </a:cubicBezTo>
                <a:lnTo>
                  <a:pt x="21108" y="21600"/>
                </a:lnTo>
                <a:cubicBezTo>
                  <a:pt x="21314" y="21600"/>
                  <a:pt x="21488" y="21458"/>
                  <a:pt x="21600" y="21252"/>
                </a:cubicBezTo>
                <a:lnTo>
                  <a:pt x="21600" y="348"/>
                </a:lnTo>
                <a:cubicBezTo>
                  <a:pt x="21488" y="143"/>
                  <a:pt x="21314" y="0"/>
                  <a:pt x="21108" y="0"/>
                </a:cubicBezTo>
                <a:lnTo>
                  <a:pt x="492" y="0"/>
                </a:lnTo>
                <a:close/>
              </a:path>
            </a:pathLst>
          </a:custGeom>
          <a:ln>
            <a:solidFill>
              <a:srgbClr val="A7A7A7"/>
            </a:solidFill>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oogle Shape;268;g222e0fbff0f_0_256"/>
          <p:cNvSpPr/>
          <p:nvPr/>
        </p:nvSpPr>
        <p:spPr>
          <a:xfrm>
            <a:off x="-3" y="9976322"/>
            <a:ext cx="7772401" cy="78001"/>
          </a:xfrm>
          <a:prstGeom prst="rect">
            <a:avLst/>
          </a:prstGeom>
          <a:gradFill>
            <a:gsLst>
              <a:gs pos="0">
                <a:srgbClr val="00AA9E"/>
              </a:gs>
              <a:gs pos="100000">
                <a:srgbClr val="6719FC"/>
              </a:gs>
            </a:gsLst>
            <a:lin ang="10800025"/>
          </a:gradFill>
          <a:ln w="12700">
            <a:miter lim="400000"/>
          </a:ln>
        </p:spPr>
        <p:txBody>
          <a:bodyPr lIns="0" tIns="0" rIns="0" bIns="0" anchor="ctr"/>
          <a:lstStyle/>
          <a:p>
            <a:pPr>
              <a:defRPr sz="1800">
                <a:latin typeface="Avenir Roman"/>
                <a:ea typeface="Avenir Roman"/>
                <a:cs typeface="Avenir Roman"/>
                <a:sym typeface="Avenir Roman"/>
              </a:defRPr>
            </a:pPr>
          </a:p>
        </p:txBody>
      </p:sp>
      <p:sp>
        <p:nvSpPr>
          <p:cNvPr id="173" name="Google Shape;269;g222e0fbff0f_0_256"/>
          <p:cNvSpPr txBox="1"/>
          <p:nvPr/>
        </p:nvSpPr>
        <p:spPr>
          <a:xfrm>
            <a:off x="149" y="394749"/>
            <a:ext cx="7772401" cy="50028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424242"/>
                </a:solidFill>
                <a:latin typeface="Rockwell"/>
                <a:ea typeface="Rockwell"/>
                <a:cs typeface="Rockwell"/>
                <a:sym typeface="Rockwell"/>
              </a:defRPr>
            </a:lvl1pPr>
          </a:lstStyle>
          <a:p>
            <a:pPr/>
            <a:r>
              <a:t>Choose More Blue Foods for Improved Health</a:t>
            </a:r>
          </a:p>
        </p:txBody>
      </p:sp>
      <p:sp>
        <p:nvSpPr>
          <p:cNvPr id="174" name="Google Shape;270;g222e0fbff0f_0_256"/>
          <p:cNvSpPr txBox="1"/>
          <p:nvPr/>
        </p:nvSpPr>
        <p:spPr>
          <a:xfrm>
            <a:off x="287827" y="9664824"/>
            <a:ext cx="4185900" cy="240195"/>
          </a:xfrm>
          <a:prstGeom prst="rect">
            <a:avLst/>
          </a:prstGeom>
          <a:ln w="12700">
            <a:miter lim="400000"/>
          </a:ln>
          <a:extLst>
            <a:ext uri="{C572A759-6A51-4108-AA02-DFA0A04FC94B}">
              <ma14:wrappingTextBoxFlag xmlns:ma14="http://schemas.microsoft.com/office/mac/drawingml/2011/main" val="1"/>
            </a:ext>
          </a:extLst>
        </p:spPr>
        <p:txBody>
          <a:bodyPr lIns="45675" tIns="45675" rIns="45675" bIns="45675">
            <a:spAutoFit/>
          </a:bodyPr>
          <a:lstStyle>
            <a:lvl1pPr>
              <a:defRPr sz="1000">
                <a:latin typeface="Helvetica Neue"/>
                <a:ea typeface="Helvetica Neue"/>
                <a:cs typeface="Helvetica Neue"/>
                <a:sym typeface="Helvetica Neue"/>
              </a:defRPr>
            </a:lvl1pPr>
          </a:lstStyle>
          <a:p>
            <a:pPr/>
            <a:r>
              <a:t>Written By Lynn Grieger, RDN, CDCES, CHWC, CPT</a:t>
            </a:r>
          </a:p>
        </p:txBody>
      </p:sp>
      <p:pic>
        <p:nvPicPr>
          <p:cNvPr id="175" name="JudyD_whole_salmon_9bc88add-0a77-4b7d-a07a-69124ce38af2.png" descr="JudyD_whole_salmon_9bc88add-0a77-4b7d-a07a-69124ce38af2.png"/>
          <p:cNvPicPr>
            <a:picLocks noChangeAspect="1"/>
          </p:cNvPicPr>
          <p:nvPr/>
        </p:nvPicPr>
        <p:blipFill>
          <a:blip r:embed="rId2">
            <a:extLst/>
          </a:blip>
          <a:srcRect l="0" t="5689" r="4" b="5686"/>
          <a:stretch>
            <a:fillRect/>
          </a:stretch>
        </p:blipFill>
        <p:spPr>
          <a:xfrm>
            <a:off x="404554" y="1330732"/>
            <a:ext cx="2327205" cy="2062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path>
            </a:pathLst>
          </a:custGeom>
          <a:ln>
            <a:solidFill>
              <a:srgbClr val="A7A7A7"/>
            </a:solidFill>
          </a:ln>
        </p:spPr>
      </p:pic>
      <p:sp>
        <p:nvSpPr>
          <p:cNvPr id="176" name="Google Shape;274;g222e0fbff0f_0_256"/>
          <p:cNvSpPr txBox="1"/>
          <p:nvPr/>
        </p:nvSpPr>
        <p:spPr>
          <a:xfrm>
            <a:off x="223949" y="3828986"/>
            <a:ext cx="7324502" cy="52836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b="1" sz="1100"/>
            </a:pPr>
            <a:r>
              <a:t>Global blue food production</a:t>
            </a:r>
          </a:p>
          <a:p>
            <a:pPr algn="just">
              <a:spcBef>
                <a:spcPts val="1000"/>
              </a:spcBef>
              <a:defRPr sz="1100"/>
            </a:pPr>
            <a:r>
              <a:t>Blue foods can be caught or harvested in the wild from lakes, rivers, wetlands, or oceans. Some blue foods are farmed, which started 3000 years ago in China. According to the National Oceanic and Atmospheric Administration (NOAA), aquaculture—the breeding, rearing, and harvesting of animals and plants in all types of water environments—is one of the most resource-efficient ways to produce protein. In today’s world, aquaculture is a worldwide business in over 35 countries, with the major producers in China, India, Viet Nam, Bangladesh, and Egypt. Farmed species imported to the United States include shrimp from Asian countries and Ecuador, Atlantic salmon from Canada, Norway, and Chile, shellfish, and tilapia.</a:t>
            </a:r>
          </a:p>
          <a:p>
            <a:pPr algn="just">
              <a:spcBef>
                <a:spcPts val="1000"/>
              </a:spcBef>
              <a:defRPr sz="1100"/>
            </a:pPr>
            <a:r>
              <a:t>Aquaculture is present in every region in the United States, including shellfish and aquatic plants in Alaska; salmon, oysters, clams, mussels, and sea vegetables in the Middle Atlantic; oysters, mussels, shellfish, salmon, and algae in the Pacific Northwest; oysters, clams, red drum, spotted sea trout, flounder, snook, pompano, black sea bass, and algae in the Southeast and mussels, oysters, red abalone, rock scallops, and seaweed in California. Even though aquaculture is growing in the US, we import 70–85 percent of our seafood. Globally farmed seafood production is now almost equal to seafood from wild fisheries and is expected to continue to grow.</a:t>
            </a:r>
          </a:p>
          <a:p>
            <a:pPr algn="just">
              <a:spcBef>
                <a:spcPts val="1000"/>
              </a:spcBef>
              <a:defRPr b="1" sz="1100"/>
            </a:pPr>
            <a:r>
              <a:t>Why include blue foods in your meals?</a:t>
            </a:r>
          </a:p>
          <a:p>
            <a:pPr algn="just">
              <a:spcBef>
                <a:spcPts val="1000"/>
              </a:spcBef>
              <a:defRPr sz="1100"/>
            </a:pPr>
            <a:r>
              <a:t>There are three primary reasons to choose blue foods in your weekly meals:</a:t>
            </a:r>
          </a:p>
          <a:p>
            <a:pPr marL="228600" indent="-228600" algn="just">
              <a:spcBef>
                <a:spcPts val="1000"/>
              </a:spcBef>
              <a:buSzPct val="100000"/>
              <a:buAutoNum type="arabicPeriod" startAt="1"/>
              <a:defRPr sz="1100"/>
            </a:pPr>
            <a:r>
              <a:t>Improved health </a:t>
            </a:r>
          </a:p>
          <a:p>
            <a:pPr marL="228600" indent="-228600" algn="just">
              <a:spcBef>
                <a:spcPts val="1000"/>
              </a:spcBef>
              <a:buSzPct val="100000"/>
              <a:buAutoNum type="arabicPeriod" startAt="1"/>
              <a:defRPr sz="1100"/>
            </a:pPr>
            <a:r>
              <a:t>Decreased greenhouse gas emissions</a:t>
            </a:r>
          </a:p>
          <a:p>
            <a:pPr marL="228600" indent="-228600" algn="just">
              <a:spcBef>
                <a:spcPts val="1000"/>
              </a:spcBef>
              <a:buSzPct val="100000"/>
              <a:buAutoNum type="arabicPeriod" startAt="1"/>
              <a:defRPr sz="1100"/>
            </a:pPr>
            <a:r>
              <a:t>Additional food options as the climate changes</a:t>
            </a:r>
          </a:p>
          <a:p>
            <a:pPr algn="just">
              <a:spcBef>
                <a:spcPts val="1000"/>
              </a:spcBef>
              <a:defRPr sz="1100"/>
            </a:pPr>
            <a:r>
              <a:t>Blue foods are sources of important nutrients, including omega-3 fatty acids, protein, zinc, iron, magnesium, selenium, iodine, copper, and vitamins A, B6, B12, and D. All of these nutrients are vital for good health, and omega-3 fatty acids are especially important for cardiovascular health. Omega-3s are particularly high in oily fish like salmon, sardines, tuna, and mackerel.</a:t>
            </a:r>
          </a:p>
          <a:p>
            <a:pPr algn="just">
              <a:spcBef>
                <a:spcPts val="1000"/>
              </a:spcBef>
              <a:defRPr sz="1100"/>
            </a:pPr>
            <a:r>
              <a:t>In fact, the top 7 categories of nutrient-rich animal foods are all blue foods, including the wide variety of different types of fish, clams, mussels, oysters, octopus, and squid – ranking above land-based animal protein foods such as beef, chicken, and pork.</a:t>
            </a:r>
          </a:p>
        </p:txBody>
      </p:sp>
      <p:sp>
        <p:nvSpPr>
          <p:cNvPr id="177" name="Google Shape;275;g222e0fbff0f_0_256"/>
          <p:cNvSpPr txBox="1"/>
          <p:nvPr/>
        </p:nvSpPr>
        <p:spPr>
          <a:xfrm>
            <a:off x="2904853" y="1348419"/>
            <a:ext cx="4337657" cy="239288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just">
              <a:lnSpc>
                <a:spcPct val="115000"/>
              </a:lnSpc>
              <a:spcBef>
                <a:spcPts val="1000"/>
              </a:spcBef>
              <a:defRPr sz="1200"/>
            </a:lvl1pPr>
          </a:lstStyle>
          <a:p>
            <a:pPr/>
            <a:r>
              <a:t>When someone mentions blue foods, I bet you think about blueberries. In this article, we’re talking about aquatic foods, also known as blue foods (because water is blue). Aquatic or blue foods include any animal, plant, or microorganism that originates in water. The blue foods include fish, crustaceans (crabs, shrimp, krill, prawns, lobster), octopus, squid, mollusks (clams, cockles, sea snails, mussels, scallops), aquatic plants like water spinach or watercress, seaweed, and other aquatic animals such as sea cucumbers, sharks, and eels. There are over 2500 different types of blue foods that contain important nutrients for optimum health.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