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2"/>
          </a:xfrm>
          <a:prstGeom prst="rect">
            <a:avLst/>
          </a:prstGeom>
        </p:spPr>
        <p:txBody>
          <a:bodyPr/>
          <a:lstStyle>
            <a:lvl1pPr marL="457200" indent="-342900">
              <a:lnSpc>
                <a:spcPct val="115000"/>
              </a:lnSpc>
              <a:buClr>
                <a:srgbClr val="585858"/>
              </a:buClr>
              <a:buSzPts val="1800"/>
              <a:buFont typeface="Arial"/>
              <a:buChar char="●"/>
              <a:defRPr sz="1800"/>
            </a:lvl1pPr>
            <a:lvl2pPr marL="1005114" indent="-408213">
              <a:lnSpc>
                <a:spcPct val="115000"/>
              </a:lnSpc>
              <a:buClr>
                <a:srgbClr val="585858"/>
              </a:buClr>
              <a:buSzPts val="1800"/>
              <a:buFont typeface="Arial"/>
              <a:buChar char="○"/>
              <a:defRPr sz="1800"/>
            </a:lvl2pPr>
            <a:lvl3pPr marL="1462314" indent="-408214">
              <a:lnSpc>
                <a:spcPct val="115000"/>
              </a:lnSpc>
              <a:buClr>
                <a:srgbClr val="585858"/>
              </a:buClr>
              <a:buSzPts val="1800"/>
              <a:buFont typeface="Arial"/>
              <a:buChar char="■"/>
              <a:defRPr sz="1800"/>
            </a:lvl3pPr>
            <a:lvl4pPr marL="1919514" indent="-408214">
              <a:lnSpc>
                <a:spcPct val="115000"/>
              </a:lnSpc>
              <a:buClr>
                <a:srgbClr val="585858"/>
              </a:buClr>
              <a:buSzPts val="1800"/>
              <a:buFont typeface="Arial"/>
              <a:buChar char="●"/>
              <a:defRPr sz="1800"/>
            </a:lvl4pPr>
            <a:lvl5pPr marL="2376714" indent="-408214">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7" name="Title Text"/>
          <p:cNvSpPr txBox="1"/>
          <p:nvPr>
            <p:ph type="title"/>
          </p:nvPr>
        </p:nvSpPr>
        <p:spPr>
          <a:xfrm>
            <a:off x="258718" y="1548714"/>
            <a:ext cx="7072201" cy="4269301"/>
          </a:xfrm>
          <a:prstGeom prst="rect">
            <a:avLst/>
          </a:prstGeom>
        </p:spPr>
        <p:txBody>
          <a:bodyPr lIns="91424" tIns="91424" rIns="91424" bIns="91424"/>
          <a:lstStyle/>
          <a:p>
            <a:pPr/>
            <a:r>
              <a:t>Title Text</a:t>
            </a:r>
          </a:p>
        </p:txBody>
      </p:sp>
      <p:sp>
        <p:nvSpPr>
          <p:cNvPr id="108" name="Body Level One…"/>
          <p:cNvSpPr txBox="1"/>
          <p:nvPr>
            <p:ph type="body" sz="quarter" idx="1"/>
          </p:nvPr>
        </p:nvSpPr>
        <p:spPr>
          <a:xfrm>
            <a:off x="258711" y="5894976"/>
            <a:ext cx="7072201" cy="1648801"/>
          </a:xfrm>
          <a:prstGeom prst="rect">
            <a:avLst/>
          </a:prstGeom>
        </p:spPr>
        <p:txBody>
          <a:bodyPr lIns="91424" tIns="91424" rIns="91424" bIns="91424"/>
          <a:lstStyle>
            <a:lvl1pPr marL="342900" indent="-228600">
              <a:defRPr>
                <a:solidFill>
                  <a:schemeClr val="accent2">
                    <a:lumOff val="21764"/>
                  </a:schemeClr>
                </a:solidFill>
              </a:defRPr>
            </a:lvl1pPr>
            <a:lvl2pPr marL="342900" indent="254000">
              <a:defRPr>
                <a:solidFill>
                  <a:schemeClr val="accent2">
                    <a:lumOff val="21764"/>
                  </a:schemeClr>
                </a:solidFill>
              </a:defRPr>
            </a:lvl2pPr>
            <a:lvl3pPr marL="342900" indent="711200">
              <a:defRPr>
                <a:solidFill>
                  <a:schemeClr val="accent2">
                    <a:lumOff val="21764"/>
                  </a:schemeClr>
                </a:solidFill>
              </a:defRPr>
            </a:lvl3pPr>
            <a:lvl4pPr marL="342900" indent="1168400">
              <a:defRPr>
                <a:solidFill>
                  <a:schemeClr val="accent2">
                    <a:lumOff val="21764"/>
                  </a:schemeClr>
                </a:solidFill>
              </a:defRPr>
            </a:lvl4pPr>
            <a:lvl5pPr marL="342900" indent="1625600">
              <a:defRPr>
                <a:solidFill>
                  <a:schemeClr val="accent2">
                    <a:lumOff val="21764"/>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7150732" y="9949638"/>
            <a:ext cx="336814" cy="318397"/>
          </a:xfrm>
          <a:prstGeom prst="rect">
            <a:avLst/>
          </a:prstGeom>
        </p:spPr>
        <p:txBody>
          <a:bodyPr lIns="91424" tIns="91424" rIns="91424" bIns="91424"/>
          <a:lstStyle>
            <a:lvl1pPr>
              <a:defRPr>
                <a:solidFill>
                  <a:schemeClr val="accent2">
                    <a:lumOff val="21764"/>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2"/>
          </a:xfrm>
          <a:prstGeom prst="rect">
            <a:avLst/>
          </a:prstGeom>
        </p:spPr>
        <p:txBody>
          <a:bodyPr/>
          <a:lstStyle>
            <a:lvl1pPr marL="457200" indent="-342900" algn="l">
              <a:lnSpc>
                <a:spcPct val="115000"/>
              </a:lnSpc>
              <a:buClr>
                <a:srgbClr val="585858"/>
              </a:buClr>
              <a:buSzPts val="1800"/>
              <a:buFont typeface="Arial"/>
              <a:buChar char="●"/>
              <a:defRPr sz="1800"/>
            </a:lvl1pPr>
            <a:lvl2pPr marL="1005114" indent="-408213" algn="l">
              <a:lnSpc>
                <a:spcPct val="115000"/>
              </a:lnSpc>
              <a:buClr>
                <a:srgbClr val="585858"/>
              </a:buClr>
              <a:buSzPts val="1800"/>
              <a:buFont typeface="Arial"/>
              <a:buChar char="○"/>
              <a:defRPr sz="1800"/>
            </a:lvl2pPr>
            <a:lvl3pPr marL="1462314" indent="-408214" algn="l">
              <a:lnSpc>
                <a:spcPct val="115000"/>
              </a:lnSpc>
              <a:buClr>
                <a:srgbClr val="585858"/>
              </a:buClr>
              <a:buSzPts val="1800"/>
              <a:buFont typeface="Arial"/>
              <a:buChar char="■"/>
              <a:defRPr sz="1800"/>
            </a:lvl3pPr>
            <a:lvl4pPr marL="1919514" indent="-408214" algn="l">
              <a:lnSpc>
                <a:spcPct val="115000"/>
              </a:lnSpc>
              <a:buClr>
                <a:srgbClr val="585858"/>
              </a:buClr>
              <a:buSzPts val="1800"/>
              <a:buFont typeface="Arial"/>
              <a:buChar char="●"/>
              <a:defRPr sz="1800"/>
            </a:lvl4pPr>
            <a:lvl5pPr marL="2376714" indent="-408214" algn="l">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2"/>
          </a:xfrm>
          <a:prstGeom prst="rect">
            <a:avLst/>
          </a:prstGeom>
        </p:spPr>
        <p:txBody>
          <a:bodyPr/>
          <a:lstStyle>
            <a:lvl1pPr marL="457200" indent="-317500" algn="l">
              <a:lnSpc>
                <a:spcPct val="115000"/>
              </a:lnSpc>
              <a:buClr>
                <a:srgbClr val="585858"/>
              </a:buClr>
              <a:buSzPts val="1400"/>
              <a:buFont typeface="Arial"/>
              <a:buChar char="●"/>
              <a:defRPr sz="1400"/>
            </a:lvl1pPr>
            <a:lvl2pPr marL="965200" indent="-355600" algn="l">
              <a:lnSpc>
                <a:spcPct val="115000"/>
              </a:lnSpc>
              <a:buClr>
                <a:srgbClr val="585858"/>
              </a:buClr>
              <a:buSzPts val="1400"/>
              <a:buFont typeface="Arial"/>
              <a:buChar char="○"/>
              <a:defRPr sz="1400"/>
            </a:lvl2pPr>
            <a:lvl3pPr marL="1422400" indent="-355600" algn="l">
              <a:lnSpc>
                <a:spcPct val="115000"/>
              </a:lnSpc>
              <a:buClr>
                <a:srgbClr val="585858"/>
              </a:buClr>
              <a:buSzPts val="1400"/>
              <a:buFont typeface="Arial"/>
              <a:buChar char="■"/>
              <a:defRPr sz="1400"/>
            </a:lvl3pPr>
            <a:lvl4pPr marL="1879600" indent="-355600" algn="l">
              <a:lnSpc>
                <a:spcPct val="115000"/>
              </a:lnSpc>
              <a:buClr>
                <a:srgbClr val="585858"/>
              </a:buClr>
              <a:buSzPts val="1400"/>
              <a:buFont typeface="Arial"/>
              <a:buChar char="●"/>
              <a:defRPr sz="1400"/>
            </a:lvl4pPr>
            <a:lvl5pPr marL="2336800" indent="-355600" algn="l">
              <a:lnSpc>
                <a:spcPct val="115000"/>
              </a:lnSpc>
              <a:buClr>
                <a:srgbClr val="585858"/>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5"/>
            <a:ext cx="3319801" cy="7106103"/>
          </a:xfrm>
          <a:prstGeom prst="rect">
            <a:avLst/>
          </a:prstGeom>
        </p:spPr>
        <p:txBody>
          <a:bodyPr/>
          <a:lstStyle/>
          <a:p>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rgbClr val="585858"/>
              </a:buClr>
              <a:buSzPts val="1200"/>
              <a:buFont typeface="Arial"/>
              <a:buChar char="●"/>
              <a:defRPr sz="1200"/>
            </a:lvl1pPr>
            <a:lvl2pPr marL="914400" indent="-304800" algn="l">
              <a:lnSpc>
                <a:spcPct val="115000"/>
              </a:lnSpc>
              <a:buClr>
                <a:srgbClr val="585858"/>
              </a:buClr>
              <a:buSzPts val="1200"/>
              <a:buFont typeface="Arial"/>
              <a:buChar char="○"/>
              <a:defRPr sz="1200"/>
            </a:lvl2pPr>
            <a:lvl3pPr marL="1371600" indent="-304800" algn="l">
              <a:lnSpc>
                <a:spcPct val="115000"/>
              </a:lnSpc>
              <a:buClr>
                <a:srgbClr val="585858"/>
              </a:buClr>
              <a:buSzPts val="1200"/>
              <a:buFont typeface="Arial"/>
              <a:buChar char="■"/>
              <a:defRPr sz="1200"/>
            </a:lvl3pPr>
            <a:lvl4pPr marL="1828800" indent="-304800" algn="l">
              <a:lnSpc>
                <a:spcPct val="115000"/>
              </a:lnSpc>
              <a:buClr>
                <a:srgbClr val="585858"/>
              </a:buClr>
              <a:buSzPts val="1200"/>
              <a:buFont typeface="Arial"/>
              <a:buChar char="●"/>
              <a:defRPr sz="1200"/>
            </a:lvl4pPr>
            <a:lvl5pPr marL="2286000" indent="-304800" algn="l">
              <a:lnSpc>
                <a:spcPct val="115000"/>
              </a:lnSpc>
              <a:buClr>
                <a:srgbClr val="585858"/>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2"/>
            <a:ext cx="3794703" cy="10698604"/>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3" y="2565001"/>
            <a:ext cx="3357304" cy="3083102"/>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3" y="5830392"/>
            <a:ext cx="3357304" cy="2568902"/>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2" cy="7686000"/>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2"/>
          </a:xfrm>
          <a:prstGeom prst="rect">
            <a:avLst/>
          </a:prstGeom>
        </p:spPr>
        <p:txBody>
          <a:bodyPr anchor="ctr"/>
          <a:lstStyle>
            <a:lvl1pPr marL="0" indent="228600" algn="l">
              <a:defRPr sz="1200"/>
            </a:lvl1pPr>
            <a:lvl2pPr marL="869042" indent="-272142" algn="l">
              <a:buSzPts val="1200"/>
              <a:buChar char="○"/>
              <a:defRPr sz="1200"/>
            </a:lvl2pPr>
            <a:lvl3pPr marL="1326242" indent="-272142" algn="l">
              <a:buSzPts val="1200"/>
              <a:buChar char="■"/>
              <a:defRPr sz="1200"/>
            </a:lvl3pPr>
            <a:lvl4pPr marL="1783441" indent="-272142" algn="l">
              <a:buSzPts val="1200"/>
              <a:buChar char="●"/>
              <a:defRPr sz="1200"/>
            </a:lvl4pPr>
            <a:lvl5pPr marL="2240641" indent="-272141"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3"/>
            <a:ext cx="7072201" cy="4269303"/>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b">
            <a:normAutofit fontScale="100000" lnSpcReduction="0"/>
          </a:bodyPr>
          <a:lstStyle/>
          <a:p>
            <a:pPr/>
            <a:r>
              <a:t>Title Text</a:t>
            </a:r>
          </a:p>
        </p:txBody>
      </p:sp>
      <p:sp>
        <p:nvSpPr>
          <p:cNvPr id="3" name="Body Level One…"/>
          <p:cNvSpPr txBox="1"/>
          <p:nvPr>
            <p:ph type="body" idx="1"/>
          </p:nvPr>
        </p:nvSpPr>
        <p:spPr>
          <a:xfrm>
            <a:off x="258711" y="5894975"/>
            <a:ext cx="7072201" cy="164880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5" y="9949639"/>
            <a:ext cx="336812" cy="318395"/>
          </a:xfrm>
          <a:prstGeom prst="rect">
            <a:avLst/>
          </a:prstGeom>
          <a:ln w="12700">
            <a:miter lim="400000"/>
          </a:ln>
        </p:spPr>
        <p:txBody>
          <a:bodyPr wrap="none" lIns="91423" tIns="91423" rIns="91423" bIns="91423" anchor="ctr">
            <a:normAutofit fontScale="100000" lnSpcReduction="0"/>
          </a:bodyPr>
          <a:lstStyle>
            <a:lvl1pPr algn="r">
              <a:defRPr sz="1000">
                <a:solidFill>
                  <a:srgbClr val="58585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9pPr>
    </p:titleStyle>
    <p:bodyStyle>
      <a:lvl1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1pPr>
      <a:lvl2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2pPr>
      <a:lvl3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3pPr>
      <a:lvl4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4pPr>
      <a:lvl5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5pPr>
      <a:lvl6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6pPr>
      <a:lvl7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7pPr>
      <a:lvl8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8pPr>
      <a:lvl9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www.nia.nih.gov/health"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traight Connector 8"/>
          <p:cNvSpPr/>
          <p:nvPr/>
        </p:nvSpPr>
        <p:spPr>
          <a:xfrm>
            <a:off x="-1" y="973078"/>
            <a:ext cx="7581904" cy="1"/>
          </a:xfrm>
          <a:prstGeom prst="line">
            <a:avLst/>
          </a:prstGeom>
          <a:ln w="3175">
            <a:solidFill>
              <a:srgbClr val="4472C4"/>
            </a:solidFill>
            <a:miter/>
          </a:ln>
        </p:spPr>
        <p:txBody>
          <a:bodyPr lIns="45718" tIns="45718" rIns="45718" bIns="45718"/>
          <a:lstStyle/>
          <a:p>
            <a:pPr/>
          </a:p>
        </p:txBody>
      </p:sp>
      <p:sp>
        <p:nvSpPr>
          <p:cNvPr id="119" name="Straight Connector 10"/>
          <p:cNvSpPr/>
          <p:nvPr/>
        </p:nvSpPr>
        <p:spPr>
          <a:xfrm>
            <a:off x="-2" y="3448200"/>
            <a:ext cx="7581904" cy="1"/>
          </a:xfrm>
          <a:prstGeom prst="line">
            <a:avLst/>
          </a:prstGeom>
          <a:ln w="3175">
            <a:solidFill>
              <a:srgbClr val="4472C4"/>
            </a:solidFill>
            <a:miter/>
          </a:ln>
        </p:spPr>
        <p:txBody>
          <a:bodyPr lIns="45718" tIns="45718" rIns="45718" bIns="45718"/>
          <a:lstStyle/>
          <a:p>
            <a:pPr/>
          </a:p>
        </p:txBody>
      </p:sp>
      <p:sp>
        <p:nvSpPr>
          <p:cNvPr id="120" name="TextBox 12"/>
          <p:cNvSpPr txBox="1"/>
          <p:nvPr/>
        </p:nvSpPr>
        <p:spPr>
          <a:xfrm>
            <a:off x="591301" y="625008"/>
            <a:ext cx="2197371" cy="348416"/>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sz="1800">
                <a:solidFill>
                  <a:srgbClr val="009193"/>
                </a:solidFill>
              </a:defRPr>
            </a:lvl1pPr>
          </a:lstStyle>
          <a:p>
            <a:pPr/>
            <a:r>
              <a:t>March 2024</a:t>
            </a:r>
          </a:p>
        </p:txBody>
      </p:sp>
      <p:sp>
        <p:nvSpPr>
          <p:cNvPr id="121" name="Rectangle 23"/>
          <p:cNvSpPr txBox="1"/>
          <p:nvPr/>
        </p:nvSpPr>
        <p:spPr>
          <a:xfrm>
            <a:off x="591300" y="1119371"/>
            <a:ext cx="6399299" cy="2044995"/>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22" name="Inside:"/>
          <p:cNvSpPr txBox="1"/>
          <p:nvPr/>
        </p:nvSpPr>
        <p:spPr>
          <a:xfrm>
            <a:off x="425562" y="7056555"/>
            <a:ext cx="674883" cy="305095"/>
          </a:xfrm>
          <a:prstGeom prst="rect">
            <a:avLst/>
          </a:prstGeom>
          <a:ln w="12700">
            <a:miter lim="400000"/>
          </a:ln>
          <a:extLst>
            <a:ext uri="{C572A759-6A51-4108-AA02-DFA0A04FC94B}">
              <ma14:wrappingTextBoxFlag xmlns:ma14="http://schemas.microsoft.com/office/mac/drawingml/2011/main" val="1"/>
            </a:ext>
          </a:extLst>
        </p:spPr>
        <p:txBody>
          <a:bodyPr wrap="none" lIns="44596" tIns="44596" rIns="44596" bIns="44596">
            <a:spAutoFit/>
          </a:bodyPr>
          <a:lstStyle>
            <a:lvl1pPr defTabSz="486063">
              <a:defRPr b="1">
                <a:solidFill>
                  <a:srgbClr val="4472C4"/>
                </a:solidFill>
                <a:latin typeface="+mn-lt"/>
                <a:ea typeface="+mn-ea"/>
                <a:cs typeface="+mn-cs"/>
                <a:sym typeface="Helvetica"/>
              </a:defRPr>
            </a:lvl1pPr>
          </a:lstStyle>
          <a:p>
            <a:pPr/>
            <a:r>
              <a:t>Inside:</a:t>
            </a:r>
          </a:p>
        </p:txBody>
      </p:sp>
      <p:sp>
        <p:nvSpPr>
          <p:cNvPr id="123" name="TextBox 22"/>
          <p:cNvSpPr txBox="1"/>
          <p:nvPr/>
        </p:nvSpPr>
        <p:spPr>
          <a:xfrm>
            <a:off x="5123307" y="7059594"/>
            <a:ext cx="2033031" cy="286578"/>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a:solidFill>
                  <a:srgbClr val="4472C4"/>
                </a:solidFill>
              </a:defRPr>
            </a:lvl1pPr>
          </a:lstStyle>
          <a:p>
            <a:pPr/>
            <a:r>
              <a:t>Brought to you by:</a:t>
            </a:r>
          </a:p>
        </p:txBody>
      </p:sp>
      <p:sp>
        <p:nvSpPr>
          <p:cNvPr id="124" name="Straight Connector 8"/>
          <p:cNvSpPr/>
          <p:nvPr/>
        </p:nvSpPr>
        <p:spPr>
          <a:xfrm>
            <a:off x="71930" y="3172727"/>
            <a:ext cx="7581904" cy="1"/>
          </a:xfrm>
          <a:prstGeom prst="line">
            <a:avLst/>
          </a:prstGeom>
          <a:ln w="3175">
            <a:solidFill>
              <a:srgbClr val="4472C4"/>
            </a:solidFill>
            <a:miter/>
          </a:ln>
        </p:spPr>
        <p:txBody>
          <a:bodyPr lIns="45718" tIns="45718" rIns="45718" bIns="45718"/>
          <a:lstStyle/>
          <a:p>
            <a:pPr/>
          </a:p>
        </p:txBody>
      </p:sp>
      <p:pic>
        <p:nvPicPr>
          <p:cNvPr id="125"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26" name="Rectangle 14"/>
          <p:cNvSpPr txBox="1"/>
          <p:nvPr/>
        </p:nvSpPr>
        <p:spPr>
          <a:xfrm>
            <a:off x="410332" y="7529031"/>
            <a:ext cx="4594662" cy="3166733"/>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Pasta Fagioli</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Greek Cauliflower and Chicken Stew</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Red Curry Chicken &amp; Brown Rice (butternut squash base)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Nutrition Month Handout: Beyond the Table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Reduce Salt Intake to Lower Blood Pressure - Research Plus Handout</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Connection between Ultra-Processed Food and Risk of Cancers of the Mouth</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Healthy Aging 101 Handout</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Avoid the Risk for Alzheimer’s Disease</a:t>
            </a:r>
          </a:p>
        </p:txBody>
      </p:sp>
      <p:pic>
        <p:nvPicPr>
          <p:cNvPr id="127" name="judyd_outdoor_picnic_table_with_healthy_food_in_a_park_with_wal_9e700955-8122-46d1-8941-64b320f78083.png" descr="judyd_outdoor_picnic_table_with_healthy_food_in_a_park_with_wal_9e700955-8122-46d1-8941-64b320f78083.png"/>
          <p:cNvPicPr>
            <a:picLocks noChangeAspect="1"/>
          </p:cNvPicPr>
          <p:nvPr/>
        </p:nvPicPr>
        <p:blipFill>
          <a:blip r:embed="rId3">
            <a:extLst/>
          </a:blip>
          <a:srcRect l="0" t="52471" r="0" b="630"/>
          <a:stretch>
            <a:fillRect/>
          </a:stretch>
        </p:blipFill>
        <p:spPr>
          <a:xfrm>
            <a:off x="-1" y="3368343"/>
            <a:ext cx="7581901" cy="355578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fhc recipe 02241940 1.jpeg" descr="fhc recipe 02241940 1.jpeg"/>
          <p:cNvPicPr>
            <a:picLocks noChangeAspect="1"/>
          </p:cNvPicPr>
          <p:nvPr/>
        </p:nvPicPr>
        <p:blipFill>
          <a:blip r:embed="rId2">
            <a:extLst/>
          </a:blip>
          <a:srcRect l="7746" t="0" r="0" b="24652"/>
          <a:stretch>
            <a:fillRect/>
          </a:stretch>
        </p:blipFill>
        <p:spPr>
          <a:xfrm>
            <a:off x="-12700" y="-1302650"/>
            <a:ext cx="7018020" cy="5120863"/>
          </a:xfrm>
          <a:prstGeom prst="rect">
            <a:avLst/>
          </a:prstGeom>
          <a:ln w="12700">
            <a:miter lim="400000"/>
          </a:ln>
        </p:spPr>
      </p:pic>
      <p:sp>
        <p:nvSpPr>
          <p:cNvPr id="130" name="Pasta Fagiole…"/>
          <p:cNvSpPr txBox="1"/>
          <p:nvPr/>
        </p:nvSpPr>
        <p:spPr>
          <a:xfrm>
            <a:off x="661425" y="4384408"/>
            <a:ext cx="6259050" cy="5633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pPr>
            <a:r>
              <a:t>Pasta Fagiole</a:t>
            </a:r>
          </a:p>
          <a:p>
            <a:pPr defTabSz="457200">
              <a:defRPr b="1" sz="1200"/>
            </a:pPr>
          </a:p>
          <a:p>
            <a:pPr defTabSz="457200">
              <a:spcBef>
                <a:spcPts val="300"/>
              </a:spcBef>
              <a:defRPr b="1" sz="1200"/>
            </a:pPr>
            <a:r>
              <a:t>INGREDIENTS</a:t>
            </a:r>
          </a:p>
          <a:p>
            <a:pPr marL="457200" indent="-317500" defTabSz="457200">
              <a:spcBef>
                <a:spcPts val="300"/>
              </a:spcBef>
              <a:buSzPct val="100000"/>
              <a:buFont typeface="Arial"/>
              <a:buChar char="•"/>
              <a:defRPr sz="1200"/>
            </a:pPr>
            <a:r>
              <a:t>1 tsp olive oil</a:t>
            </a:r>
          </a:p>
          <a:p>
            <a:pPr marL="457200" indent="-317500" defTabSz="457200">
              <a:spcBef>
                <a:spcPts val="300"/>
              </a:spcBef>
              <a:buSzPct val="100000"/>
              <a:buFont typeface="Arial"/>
              <a:buChar char="•"/>
              <a:defRPr sz="1200"/>
            </a:pPr>
            <a:r>
              <a:t>1 onion, peeled and diced</a:t>
            </a:r>
          </a:p>
          <a:p>
            <a:pPr marL="457200" indent="-317500" defTabSz="457200">
              <a:spcBef>
                <a:spcPts val="300"/>
              </a:spcBef>
              <a:buSzPct val="100000"/>
              <a:buFont typeface="Arial"/>
              <a:buChar char="•"/>
              <a:defRPr sz="1200"/>
            </a:pPr>
            <a:r>
              <a:t>1 tsp minced garlic</a:t>
            </a:r>
          </a:p>
          <a:p>
            <a:pPr marL="457200" indent="-317500" defTabSz="457200">
              <a:spcBef>
                <a:spcPts val="300"/>
              </a:spcBef>
              <a:buSzPct val="100000"/>
              <a:buFont typeface="Arial"/>
              <a:buChar char="•"/>
              <a:defRPr sz="1200"/>
            </a:pPr>
            <a:r>
              <a:t>2 cups low-sodium vegetable broth (or chicken broth)</a:t>
            </a:r>
          </a:p>
          <a:p>
            <a:pPr marL="457200" indent="-317500" defTabSz="457200">
              <a:spcBef>
                <a:spcPts val="300"/>
              </a:spcBef>
              <a:buSzPct val="100000"/>
              <a:buFont typeface="Arial"/>
              <a:buChar char="•"/>
              <a:defRPr sz="1200"/>
            </a:pPr>
            <a:r>
              <a:t>2 boneless skinless chicken thighs, diced</a:t>
            </a:r>
          </a:p>
          <a:p>
            <a:pPr marL="457200" indent="-317500" defTabSz="457200">
              <a:spcBef>
                <a:spcPts val="300"/>
              </a:spcBef>
              <a:buSzPct val="100000"/>
              <a:buFont typeface="Arial"/>
              <a:buChar char="•"/>
              <a:defRPr sz="1200"/>
            </a:pPr>
            <a:r>
              <a:t>1 14.5 ounce can pinto beans, drained</a:t>
            </a:r>
          </a:p>
          <a:p>
            <a:pPr marL="457200" indent="-317500" defTabSz="457200">
              <a:spcBef>
                <a:spcPts val="300"/>
              </a:spcBef>
              <a:buSzPct val="100000"/>
              <a:buFont typeface="Arial"/>
              <a:buChar char="•"/>
              <a:defRPr sz="1200"/>
            </a:pPr>
            <a:r>
              <a:t>1 14.5 ounce can no-salt-added diced tomatoes, with juice</a:t>
            </a:r>
          </a:p>
          <a:p>
            <a:pPr marL="457200" indent="-317500" defTabSz="457200">
              <a:spcBef>
                <a:spcPts val="300"/>
              </a:spcBef>
              <a:buSzPct val="100000"/>
              <a:buFont typeface="Arial"/>
              <a:buChar char="•"/>
              <a:defRPr sz="1200"/>
            </a:pPr>
            <a:r>
              <a:t>2 tsp Italian seasoning (salt-free)</a:t>
            </a:r>
          </a:p>
          <a:p>
            <a:pPr marL="457200" indent="-317500" defTabSz="457200">
              <a:spcBef>
                <a:spcPts val="300"/>
              </a:spcBef>
              <a:buSzPct val="100000"/>
              <a:buFont typeface="Arial"/>
              <a:buChar char="•"/>
              <a:defRPr sz="1200"/>
            </a:pPr>
            <a:r>
              <a:t>1 pinch red pepper flakes or Aleppo pepper flakes</a:t>
            </a:r>
          </a:p>
          <a:p>
            <a:pPr marL="457200" indent="-317500" defTabSz="457200">
              <a:spcBef>
                <a:spcPts val="300"/>
              </a:spcBef>
              <a:buSzPct val="100000"/>
              <a:buFont typeface="Arial"/>
              <a:buChar char="•"/>
              <a:defRPr sz="1200"/>
            </a:pPr>
            <a:r>
              <a:t>1/4 cup chopped fresh parsley</a:t>
            </a:r>
          </a:p>
          <a:p>
            <a:pPr defTabSz="457200">
              <a:spcBef>
                <a:spcPts val="300"/>
              </a:spcBef>
              <a:defRPr sz="1200"/>
            </a:pPr>
          </a:p>
          <a:p>
            <a:pPr defTabSz="457200">
              <a:spcBef>
                <a:spcPts val="300"/>
              </a:spcBef>
              <a:defRPr b="1" sz="1200"/>
            </a:pPr>
            <a:r>
              <a:t>INSTRUCTIONS</a:t>
            </a:r>
            <a:endParaRPr b="0"/>
          </a:p>
          <a:p>
            <a:pPr marL="457200" indent="-317500" defTabSz="457200">
              <a:spcBef>
                <a:spcPts val="300"/>
              </a:spcBef>
              <a:buSzPct val="100000"/>
              <a:buFont typeface="Arial"/>
              <a:buAutoNum type="arabicPeriod" startAt="1"/>
              <a:defRPr sz="1200"/>
            </a:pPr>
            <a:r>
              <a:t>Heat a large Dutch oven over medium heat. Add the oil and saute the onions and garlic for a few minutes.</a:t>
            </a:r>
          </a:p>
          <a:p>
            <a:pPr marL="457200" indent="-317500" defTabSz="457200">
              <a:spcBef>
                <a:spcPts val="300"/>
              </a:spcBef>
              <a:buSzPct val="100000"/>
              <a:buFont typeface="Arial"/>
              <a:buAutoNum type="arabicPeriod" startAt="1"/>
              <a:defRPr sz="1200"/>
            </a:pPr>
            <a:r>
              <a:t>Add the broth, chicken, pinto beans and all seasonings except the pepper and parsley.</a:t>
            </a:r>
          </a:p>
          <a:p>
            <a:pPr marL="457200" indent="-317500" defTabSz="457200">
              <a:spcBef>
                <a:spcPts val="300"/>
              </a:spcBef>
              <a:buSzPct val="100000"/>
              <a:buFont typeface="Arial"/>
              <a:buAutoNum type="arabicPeriod" startAt="1"/>
              <a:defRPr sz="1200"/>
            </a:pPr>
            <a:r>
              <a:t>Bring to a boil, cover, and lower the heat to a simmer.</a:t>
            </a:r>
          </a:p>
          <a:p>
            <a:pPr marL="457200" indent="-317500" defTabSz="457200">
              <a:spcBef>
                <a:spcPts val="300"/>
              </a:spcBef>
              <a:buSzPct val="100000"/>
              <a:buFont typeface="Arial"/>
              <a:buAutoNum type="arabicPeriod" startAt="1"/>
              <a:defRPr sz="1200"/>
            </a:pPr>
            <a:r>
              <a:t>Cook for 20 minutes or until the chicken is done.</a:t>
            </a:r>
          </a:p>
          <a:p>
            <a:pPr marL="457200" indent="-317500" defTabSz="457200">
              <a:spcBef>
                <a:spcPts val="300"/>
              </a:spcBef>
              <a:buSzPct val="100000"/>
              <a:buFont typeface="Arial"/>
              <a:buAutoNum type="arabicPeriod" startAt="1"/>
              <a:defRPr sz="1200"/>
            </a:pPr>
            <a:r>
              <a:t>Top with pepper flakes and chopped parsley and serve hot.</a:t>
            </a:r>
          </a:p>
          <a:p>
            <a:pPr marL="457200" indent="-317500" defTabSz="457200">
              <a:spcBef>
                <a:spcPts val="300"/>
              </a:spcBef>
              <a:buSzPct val="100000"/>
              <a:buFont typeface="Arial"/>
              <a:buAutoNum type="arabicPeriod" startAt="1"/>
              <a:defRPr sz="1200"/>
            </a:pPr>
            <a:r>
              <a:t>You can freeze leftovers in portion sized containers for future use.</a:t>
            </a:r>
          </a:p>
          <a:p>
            <a:pPr defTabSz="457200">
              <a:spcBef>
                <a:spcPts val="300"/>
              </a:spcBef>
              <a:defRPr sz="1200"/>
            </a:pPr>
          </a:p>
          <a:p>
            <a:pPr marL="457200" indent="-457200" defTabSz="457200">
              <a:tabLst>
                <a:tab pos="139700" algn="l"/>
                <a:tab pos="457200" algn="l"/>
              </a:tabLst>
              <a:defRPr sz="1200"/>
            </a:pPr>
            <a:r>
              <a:t>Serves 46. Each 1 cup serving: 217 calories, 4 g fat, 1 g saturated fat, 54 mg cholesterol, 0 mg trans fat, 465 mg sodium, 28 g carbohydrates 8 g fiber, 7 g sugar, 18 g protein.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reek Chicken Cauliflower Stew…"/>
          <p:cNvSpPr txBox="1"/>
          <p:nvPr/>
        </p:nvSpPr>
        <p:spPr>
          <a:xfrm>
            <a:off x="477876" y="4060672"/>
            <a:ext cx="6626148" cy="5379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Greek Chicken Cauliflower Stew</a:t>
            </a:r>
          </a:p>
          <a:p>
            <a:pPr/>
          </a:p>
          <a:p>
            <a:pPr>
              <a:defRPr sz="1500"/>
            </a:pPr>
            <a:r>
              <a:t>Ingredients:</a:t>
            </a:r>
          </a:p>
          <a:p>
            <a:pPr/>
          </a:p>
          <a:p>
            <a:pPr marL="457200" indent="-317500" defTabSz="457200">
              <a:buSzPct val="100000"/>
              <a:buFont typeface="Arial"/>
              <a:buChar char="•"/>
              <a:defRPr sz="1200"/>
            </a:pPr>
            <a:r>
              <a:t>1 tsp olive oil</a:t>
            </a:r>
          </a:p>
          <a:p>
            <a:pPr marL="457200" indent="-317500" defTabSz="457200">
              <a:buSzPct val="100000"/>
              <a:buFont typeface="Arial"/>
              <a:buChar char="•"/>
              <a:defRPr sz="1200"/>
            </a:pPr>
            <a:r>
              <a:t>1 tablespoon minced garlic</a:t>
            </a:r>
          </a:p>
          <a:p>
            <a:pPr marL="457200" indent="-317500" defTabSz="457200">
              <a:buSzPct val="100000"/>
              <a:buFont typeface="Arial"/>
              <a:buChar char="•"/>
              <a:defRPr sz="1200"/>
            </a:pPr>
            <a:r>
              <a:t>1/2 onion, peeled and chopped</a:t>
            </a:r>
          </a:p>
          <a:p>
            <a:pPr marL="457200" indent="-317500" defTabSz="457200">
              <a:buSzPct val="100000"/>
              <a:buFont typeface="Arial"/>
              <a:buChar char="•"/>
              <a:defRPr sz="1200"/>
            </a:pPr>
            <a:r>
              <a:t>4 chicken thighs cut into bite-sized pieces</a:t>
            </a:r>
          </a:p>
          <a:p>
            <a:pPr marL="457200" indent="-317500" defTabSz="457200">
              <a:buSzPct val="100000"/>
              <a:buFont typeface="Arial"/>
              <a:buChar char="•"/>
              <a:defRPr sz="1200"/>
            </a:pPr>
            <a:r>
              <a:t>1 can black lentils, drained</a:t>
            </a:r>
          </a:p>
          <a:p>
            <a:pPr marL="457200" indent="-317500" defTabSz="457200">
              <a:buSzPct val="100000"/>
              <a:buFont typeface="Arial"/>
              <a:buChar char="•"/>
              <a:defRPr sz="1200"/>
            </a:pPr>
            <a:r>
              <a:t>1/2 head cauliflower cut into florets</a:t>
            </a:r>
          </a:p>
          <a:p>
            <a:pPr marL="457200" indent="-317500" defTabSz="457200">
              <a:buSzPct val="100000"/>
              <a:buFont typeface="Arial"/>
              <a:buChar char="•"/>
              <a:defRPr sz="1200"/>
            </a:pPr>
            <a:r>
              <a:t>2 cans diced tomatoes, no salt added</a:t>
            </a:r>
          </a:p>
          <a:p>
            <a:pPr marL="457200" indent="-317500" defTabSz="457200">
              <a:buSzPct val="100000"/>
              <a:buFont typeface="Arial"/>
              <a:buChar char="•"/>
              <a:defRPr sz="1200"/>
            </a:pPr>
            <a:r>
              <a:t>2 cups low-sodium chicken or vegetable broth</a:t>
            </a:r>
          </a:p>
          <a:p>
            <a:pPr marL="457200" indent="-317500" defTabSz="457200">
              <a:buSzPct val="100000"/>
              <a:buFont typeface="Arial"/>
              <a:buChar char="•"/>
              <a:defRPr sz="1200"/>
            </a:pPr>
            <a:r>
              <a:t>Garnish: 1 kalamata olive, mint leaves, crushed red pepper or Aleppo pepper</a:t>
            </a:r>
          </a:p>
          <a:p>
            <a:pPr marL="457200" indent="-317500" defTabSz="457200">
              <a:buSzPct val="100000"/>
              <a:buFont typeface="Arial"/>
              <a:buChar char="•"/>
              <a:defRPr sz="1200"/>
            </a:pPr>
          </a:p>
          <a:p>
            <a:pPr marL="457200" indent="-317500" defTabSz="457200">
              <a:buSzPct val="100000"/>
              <a:buFont typeface="Arial"/>
              <a:buChar char="•"/>
              <a:defRPr sz="1200"/>
            </a:pPr>
          </a:p>
          <a:p>
            <a:pPr defTabSz="457200">
              <a:defRPr sz="1600"/>
            </a:pPr>
          </a:p>
          <a:p>
            <a:pPr>
              <a:defRPr sz="1500"/>
            </a:pPr>
            <a:r>
              <a:t>Directions:</a:t>
            </a:r>
          </a:p>
          <a:p>
            <a:pPr defTabSz="457200">
              <a:defRPr sz="1600"/>
            </a:pPr>
          </a:p>
          <a:p>
            <a:pPr marL="457200" indent="-317500" defTabSz="457200">
              <a:buSzPct val="100000"/>
              <a:buFont typeface="Arial"/>
              <a:buAutoNum type="arabicPeriod" startAt="1"/>
              <a:defRPr sz="1200"/>
            </a:pPr>
            <a:r>
              <a:t>Saute the garlic and olive oil in a large Dutch oven pan over medium heat. Add the onion and chicken. Cook until golden</a:t>
            </a:r>
          </a:p>
          <a:p>
            <a:pPr marL="457200" indent="-317500" defTabSz="457200">
              <a:buSzPct val="100000"/>
              <a:buFont typeface="Arial"/>
              <a:buAutoNum type="arabicPeriod" startAt="1"/>
              <a:defRPr sz="1200"/>
            </a:pPr>
            <a:r>
              <a:t>Add the lentils, cauliflower, tomatoes and broth, Bring to a boil then lower to a simmer. Cover and cook 25 minutes until the chicken and cauliflower are done. Stir occasionally.</a:t>
            </a:r>
          </a:p>
          <a:p>
            <a:pPr marL="457200" indent="-317500" defTabSz="457200">
              <a:buSzPct val="100000"/>
              <a:buFont typeface="Arial"/>
              <a:buAutoNum type="arabicPeriod" startAt="1"/>
              <a:defRPr sz="1200"/>
            </a:pPr>
            <a:r>
              <a:t>Garnish with an olive, mint, and red pepper flakes. Serve hot. </a:t>
            </a:r>
          </a:p>
          <a:p>
            <a:pPr marL="457200" indent="-457200" defTabSz="457200">
              <a:tabLst>
                <a:tab pos="139700" algn="l"/>
                <a:tab pos="457200" algn="l"/>
              </a:tabLst>
              <a:defRPr sz="1600"/>
            </a:pPr>
          </a:p>
          <a:p>
            <a:pPr marL="457200" indent="-457200" defTabSz="457200">
              <a:tabLst>
                <a:tab pos="139700" algn="l"/>
                <a:tab pos="457200" algn="l"/>
              </a:tabLst>
              <a:defRPr sz="1200"/>
            </a:pPr>
            <a:r>
              <a:t>Serves 4. Each 1 cup serving: 383 calories, 20 g fat, 5 g saturated fat, 110 mg cholesterol., </a:t>
            </a:r>
            <a:br/>
            <a:r>
              <a:t>0 g trans fat, 404 mg sodium, 25 g carbohydrate, 8 g fiber, 26 g protein.</a:t>
            </a:r>
          </a:p>
        </p:txBody>
      </p:sp>
      <p:pic>
        <p:nvPicPr>
          <p:cNvPr id="133" name="fhc recipe 02241943.jpeg" descr="fhc recipe 02241943.jpeg"/>
          <p:cNvPicPr>
            <a:picLocks noChangeAspect="1"/>
          </p:cNvPicPr>
          <p:nvPr/>
        </p:nvPicPr>
        <p:blipFill>
          <a:blip r:embed="rId2">
            <a:extLst/>
          </a:blip>
          <a:srcRect l="1735" t="0" r="0" b="16211"/>
          <a:stretch>
            <a:fillRect/>
          </a:stretch>
        </p:blipFill>
        <p:spPr>
          <a:xfrm>
            <a:off x="-14090" y="-1706314"/>
            <a:ext cx="7478072" cy="569668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d Curry Chicken &amp; Brown Rice…"/>
          <p:cNvSpPr txBox="1"/>
          <p:nvPr/>
        </p:nvSpPr>
        <p:spPr>
          <a:xfrm>
            <a:off x="477876" y="4060672"/>
            <a:ext cx="6626148" cy="6395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Red Curry Chicken &amp; Brown Rice</a:t>
            </a:r>
          </a:p>
          <a:p>
            <a:pPr/>
          </a:p>
          <a:p>
            <a:pPr>
              <a:defRPr sz="1500"/>
            </a:pPr>
            <a:r>
              <a:t>Ingredients:</a:t>
            </a:r>
          </a:p>
          <a:p>
            <a:pPr/>
          </a:p>
          <a:p>
            <a:pPr marL="457200" indent="-317500" defTabSz="457200">
              <a:buSzPct val="100000"/>
              <a:buFont typeface="Arial"/>
              <a:buChar char="•"/>
              <a:defRPr sz="1200"/>
            </a:pPr>
            <a:r>
              <a:t>2 tsp olive oil</a:t>
            </a:r>
          </a:p>
          <a:p>
            <a:pPr marL="457200" indent="-317500" defTabSz="457200">
              <a:buSzPct val="100000"/>
              <a:buFont typeface="Arial"/>
              <a:buChar char="•"/>
              <a:defRPr sz="1200"/>
            </a:pPr>
            <a:r>
              <a:t>2 tsp minced garlic</a:t>
            </a:r>
          </a:p>
          <a:p>
            <a:pPr marL="457200" indent="-317500" defTabSz="457200">
              <a:buSzPct val="100000"/>
              <a:buFont typeface="Arial"/>
              <a:buChar char="•"/>
              <a:defRPr sz="1200"/>
            </a:pPr>
            <a:r>
              <a:t>1/4 cup minced red bell pepper</a:t>
            </a:r>
          </a:p>
          <a:p>
            <a:pPr marL="457200" indent="-317500" defTabSz="457200">
              <a:buSzPct val="100000"/>
              <a:buFont typeface="Arial"/>
              <a:buChar char="•"/>
              <a:defRPr sz="1200"/>
            </a:pPr>
            <a:r>
              <a:t>3 chicken thighs, cut into pieces</a:t>
            </a:r>
          </a:p>
          <a:p>
            <a:pPr marL="457200" indent="-317500" defTabSz="457200">
              <a:buSzPct val="100000"/>
              <a:buFont typeface="Arial"/>
              <a:buChar char="•"/>
              <a:defRPr sz="1200"/>
            </a:pPr>
            <a:r>
              <a:t>1 tablespoon Red Curry Paste</a:t>
            </a:r>
          </a:p>
          <a:p>
            <a:pPr marL="457200" indent="-317500" defTabSz="457200">
              <a:buSzPct val="100000"/>
              <a:buFont typeface="Arial"/>
              <a:buChar char="•"/>
              <a:defRPr sz="1200"/>
            </a:pPr>
            <a:r>
              <a:t>1/4 tsp fish sauce</a:t>
            </a:r>
          </a:p>
          <a:p>
            <a:pPr marL="457200" indent="-317500" defTabSz="457200">
              <a:buSzPct val="100000"/>
              <a:buFont typeface="Arial"/>
              <a:buChar char="•"/>
              <a:defRPr sz="1200"/>
            </a:pPr>
            <a:r>
              <a:t>2 cups pureed pumpkin or butternut squash</a:t>
            </a:r>
          </a:p>
          <a:p>
            <a:pPr marL="457200" indent="-317500" defTabSz="457200">
              <a:buSzPct val="100000"/>
              <a:buFont typeface="Arial"/>
              <a:buChar char="•"/>
              <a:defRPr sz="1200"/>
            </a:pPr>
            <a:r>
              <a:t>2 tablespoons cream or coconut milk</a:t>
            </a:r>
          </a:p>
          <a:p>
            <a:pPr marL="457200" indent="-317500" defTabSz="457200">
              <a:buSzPct val="100000"/>
              <a:buFont typeface="Arial"/>
              <a:buChar char="•"/>
              <a:defRPr sz="1200"/>
            </a:pPr>
            <a:r>
              <a:t>1 cup chicken broth, low sodium</a:t>
            </a:r>
          </a:p>
          <a:p>
            <a:pPr marL="457200" indent="-317500" defTabSz="457200">
              <a:buSzPct val="100000"/>
              <a:buFont typeface="Arial"/>
              <a:buChar char="•"/>
              <a:defRPr sz="1200"/>
            </a:pPr>
            <a:r>
              <a:t>2 cups fresh or frozen green beans cut into 2 inch pieces</a:t>
            </a:r>
          </a:p>
          <a:p>
            <a:pPr marL="457200" indent="-317500" defTabSz="457200">
              <a:buSzPct val="100000"/>
              <a:buFont typeface="Arial"/>
              <a:buChar char="•"/>
              <a:defRPr sz="1200"/>
            </a:pPr>
            <a:r>
              <a:t>2 cups cooked brown rice</a:t>
            </a:r>
          </a:p>
          <a:p>
            <a:pPr marL="457200" indent="-317500" defTabSz="457200">
              <a:buSzPct val="100000"/>
              <a:buFont typeface="Arial"/>
              <a:buChar char="•"/>
              <a:defRPr sz="1200"/>
            </a:pPr>
            <a:r>
              <a:t>1/4 cup basil leaves</a:t>
            </a:r>
          </a:p>
          <a:p>
            <a:pPr marL="457200" indent="-317500" defTabSz="457200">
              <a:buSzPct val="100000"/>
              <a:buFont typeface="Arial"/>
              <a:buChar char="•"/>
              <a:defRPr sz="1200"/>
            </a:pPr>
            <a:r>
              <a:t>Pinch red pepper flakes for each plate</a:t>
            </a:r>
          </a:p>
          <a:p>
            <a:pPr marL="457200" indent="-317500" defTabSz="457200">
              <a:buSzPct val="100000"/>
              <a:buFont typeface="Arial"/>
              <a:buChar char="•"/>
              <a:defRPr sz="1200"/>
            </a:pPr>
          </a:p>
          <a:p>
            <a:pPr>
              <a:defRPr sz="1500"/>
            </a:pPr>
            <a:r>
              <a:t>Directions:</a:t>
            </a:r>
          </a:p>
          <a:p>
            <a:pPr defTabSz="457200">
              <a:defRPr sz="1600"/>
            </a:pPr>
          </a:p>
          <a:p>
            <a:pPr marL="457200" indent="-317500" defTabSz="457200">
              <a:buSzPct val="100000"/>
              <a:buFont typeface="Arial"/>
              <a:buAutoNum type="arabicPeriod" startAt="1"/>
              <a:defRPr sz="1200"/>
            </a:pPr>
            <a:r>
              <a:t>In a large Dutch oven pan, saute the garlic and red pepper in the olive oil. Cook for a few minutes until nutty.</a:t>
            </a:r>
          </a:p>
          <a:p>
            <a:pPr marL="457200" indent="-317500" defTabSz="457200">
              <a:buSzPct val="100000"/>
              <a:buFont typeface="Arial"/>
              <a:buAutoNum type="arabicPeriod" startAt="1"/>
              <a:defRPr sz="1200"/>
            </a:pPr>
            <a:r>
              <a:t>Add the chicken and sauté together for a few minutes.</a:t>
            </a:r>
          </a:p>
          <a:p>
            <a:pPr marL="457200" indent="-317500" defTabSz="457200">
              <a:buSzPct val="100000"/>
              <a:buFont typeface="Arial"/>
              <a:buAutoNum type="arabicPeriod" startAt="1"/>
              <a:defRPr sz="1200"/>
            </a:pPr>
            <a:r>
              <a:t>Add the red curry paste, fish sauce, pumpkin or squash, cream, broth, and green beans. Bring to a boil. Lower to a simmer</a:t>
            </a:r>
          </a:p>
          <a:p>
            <a:pPr marL="457200" indent="-317500" defTabSz="457200">
              <a:buSzPct val="100000"/>
              <a:buFont typeface="Arial"/>
              <a:buAutoNum type="arabicPeriod" startAt="1"/>
              <a:defRPr sz="1200"/>
            </a:pPr>
            <a:r>
              <a:t>Cook all together for 20 minutes until the chicken is cooked and the green beans are tender, stirring frequently.</a:t>
            </a:r>
          </a:p>
          <a:p>
            <a:pPr marL="457200" indent="-317500" defTabSz="457200">
              <a:buSzPct val="100000"/>
              <a:buFont typeface="Arial"/>
              <a:buAutoNum type="arabicPeriod" startAt="1"/>
              <a:defRPr sz="1200"/>
            </a:pPr>
            <a:r>
              <a:t>Serve the red curry over the brown rice. Garnish with basil leaves. Top with a little crushed red pepper. </a:t>
            </a:r>
          </a:p>
          <a:p>
            <a:pPr marL="457200" indent="-457200" defTabSz="457200">
              <a:tabLst>
                <a:tab pos="139700" algn="l"/>
                <a:tab pos="457200" algn="l"/>
              </a:tabLst>
              <a:defRPr sz="1600"/>
            </a:pPr>
          </a:p>
          <a:p>
            <a:pPr marL="457200" indent="-457200" defTabSz="457200">
              <a:tabLst>
                <a:tab pos="139700" algn="l"/>
                <a:tab pos="457200" algn="l"/>
              </a:tabLst>
              <a:defRPr sz="1200"/>
            </a:pPr>
            <a:r>
              <a:t>Serves 4. Each 2 cup serving: 397 calories,19 g fat, 6 g saturated fat, 83 mg cholesterol., </a:t>
            </a:r>
            <a:br/>
            <a:r>
              <a:t>0 g trans fat, 209 mg sodium, 37 g carbohydrate, 5 g fiber, 19 g protein.</a:t>
            </a:r>
          </a:p>
        </p:txBody>
      </p:sp>
      <p:pic>
        <p:nvPicPr>
          <p:cNvPr id="136" name="fhc recipe 02241944.jpeg" descr="fhc recipe 02241944.jpeg"/>
          <p:cNvPicPr>
            <a:picLocks noChangeAspect="1"/>
          </p:cNvPicPr>
          <p:nvPr/>
        </p:nvPicPr>
        <p:blipFill>
          <a:blip r:embed="rId2">
            <a:extLst/>
          </a:blip>
          <a:srcRect l="8443" t="5687" r="1727" b="18842"/>
          <a:stretch>
            <a:fillRect/>
          </a:stretch>
        </p:blipFill>
        <p:spPr>
          <a:xfrm>
            <a:off x="-14090" y="-1721752"/>
            <a:ext cx="7610152" cy="571212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 theme for National Nutrition Month, a registered trademark by the Academy of Nutrition and Dietetics, is Beyond the Table. This theme helps us make more informed choices while meal planning, shopping, and exercising. Many good decisions happen before"/>
          <p:cNvSpPr txBox="1"/>
          <p:nvPr/>
        </p:nvSpPr>
        <p:spPr>
          <a:xfrm>
            <a:off x="461334" y="1539608"/>
            <a:ext cx="6659232" cy="559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300"/>
            </a:pPr>
            <a:r>
              <a:t>The theme for National Nutrition Month, a registered trademark by the Academy of Nutrition and Dietetics, is Beyond the Table. This theme helps us make more informed choices while meal planning, shopping, and exercising. Many good decisions happen before we get to the table! And certainly, they are important afterwards.</a:t>
            </a:r>
          </a:p>
          <a:p>
            <a:pPr defTabSz="457200">
              <a:spcBef>
                <a:spcPts val="1200"/>
              </a:spcBef>
              <a:defRPr sz="1300"/>
            </a:pPr>
            <a:r>
              <a:t>Certainly! "Beyond the Table" is a great theme that encourages a holistic approach to health, extending beyond just the act of eating. Here are some tips to help you make more informed choices in meal planning, shopping, and exercising:</a:t>
            </a:r>
          </a:p>
          <a:p>
            <a:pPr defTabSz="457200">
              <a:spcBef>
                <a:spcPts val="1200"/>
              </a:spcBef>
              <a:defRPr b="1" sz="1300"/>
            </a:pPr>
            <a:r>
              <a:t>Meal Planning and Meal Prep</a:t>
            </a:r>
          </a:p>
          <a:p>
            <a:pPr marL="457200" indent="-317500" defTabSz="457200">
              <a:spcBef>
                <a:spcPts val="800"/>
              </a:spcBef>
              <a:buSzPct val="100000"/>
              <a:buFont typeface="Arial"/>
              <a:buChar char="•"/>
              <a:defRPr sz="1300"/>
            </a:pPr>
            <a:r>
              <a:t>Plan and prepare meals in advance to avoid the temptation of unhealthy, convenient options. Having nutritious options readily available makes it easier to stick to your health goals.</a:t>
            </a:r>
          </a:p>
          <a:p>
            <a:pPr defTabSz="457200">
              <a:spcBef>
                <a:spcPts val="800"/>
              </a:spcBef>
              <a:defRPr b="1" sz="1300"/>
            </a:pPr>
            <a:r>
              <a:t>Food Shopping</a:t>
            </a:r>
          </a:p>
          <a:p>
            <a:pPr marL="457200" indent="-317500" defTabSz="457200">
              <a:spcBef>
                <a:spcPts val="800"/>
              </a:spcBef>
              <a:buSzPct val="100000"/>
              <a:buFont typeface="Arial"/>
              <a:buChar char="•"/>
              <a:defRPr sz="1300"/>
            </a:pPr>
            <a:r>
              <a:t>Take the time to read and understand food labels. Look for products with minimal additives, lower sugar content, and limited saturated and trans fats.</a:t>
            </a:r>
          </a:p>
          <a:p>
            <a:pPr marL="457200" indent="-317500" defTabSz="457200">
              <a:spcBef>
                <a:spcPts val="800"/>
              </a:spcBef>
              <a:buSzPct val="100000"/>
              <a:buFont typeface="Arial"/>
              <a:buChar char="•"/>
              <a:defRPr sz="1300"/>
            </a:pPr>
            <a:r>
              <a:t>Focus on the perimeter of the grocery store where fresh produce, lean proteins, and dairy are typically located. This helps you avoid the more processed, less nutritious center aisles.</a:t>
            </a:r>
          </a:p>
          <a:p>
            <a:pPr defTabSz="457200">
              <a:spcBef>
                <a:spcPts val="800"/>
              </a:spcBef>
              <a:defRPr b="1" sz="1300"/>
            </a:pPr>
            <a:r>
              <a:t>Exercising</a:t>
            </a:r>
          </a:p>
          <a:p>
            <a:pPr marL="457200" indent="-320040" defTabSz="457200">
              <a:spcBef>
                <a:spcPts val="800"/>
              </a:spcBef>
              <a:buSzPct val="100000"/>
              <a:buChar char="•"/>
              <a:defRPr sz="1300"/>
            </a:pPr>
            <a:r>
              <a:t>Set achievable and realistic fitness goals. This could be a certain number of steps per day, a specific amount of time for workouts, or a target for strength or endurance.</a:t>
            </a:r>
          </a:p>
          <a:p>
            <a:pPr marL="457200" indent="-320040" defTabSz="457200">
              <a:spcBef>
                <a:spcPts val="800"/>
              </a:spcBef>
              <a:buSzPct val="100000"/>
              <a:buChar char="•"/>
              <a:defRPr sz="1300"/>
            </a:pPr>
            <a:r>
              <a:t>Find opportunities to move throughout the day, such as taking the stairs, walking during breaks, or doing quick home workouts. It all adds up!</a:t>
            </a:r>
          </a:p>
          <a:p>
            <a:pPr defTabSz="457200">
              <a:spcBef>
                <a:spcPts val="800"/>
              </a:spcBef>
              <a:defRPr sz="1300"/>
            </a:pPr>
            <a:r>
              <a:t>Source: https://eatright.org</a:t>
            </a:r>
          </a:p>
        </p:txBody>
      </p:sp>
      <p:sp>
        <p:nvSpPr>
          <p:cNvPr id="139" name="Google Shape;111;p19"/>
          <p:cNvSpPr txBox="1"/>
          <p:nvPr/>
        </p:nvSpPr>
        <p:spPr>
          <a:xfrm>
            <a:off x="339750" y="575187"/>
            <a:ext cx="6902400"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March: National Nutrition Month</a:t>
            </a:r>
          </a:p>
        </p:txBody>
      </p:sp>
      <p:sp>
        <p:nvSpPr>
          <p:cNvPr id="140" name="Google Shape;111;p19"/>
          <p:cNvSpPr txBox="1"/>
          <p:nvPr/>
        </p:nvSpPr>
        <p:spPr>
          <a:xfrm>
            <a:off x="339750" y="1006555"/>
            <a:ext cx="6902400" cy="38847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2300">
                <a:solidFill>
                  <a:srgbClr val="424242"/>
                </a:solidFill>
                <a:latin typeface="Rockwell Italic"/>
                <a:ea typeface="Rockwell Italic"/>
                <a:cs typeface="Rockwell Italic"/>
                <a:sym typeface="Rockwell Italic"/>
              </a:defRPr>
            </a:lvl1pPr>
          </a:lstStyle>
          <a:p>
            <a:pPr/>
            <a:r>
              <a:t>Beyond The Table</a:t>
            </a:r>
          </a:p>
        </p:txBody>
      </p:sp>
      <p:pic>
        <p:nvPicPr>
          <p:cNvPr id="141" name="judyd_outdoor_picnic_table_with_healthy_food_in_a_park_with_wal_9e700955-8122-46d1-8941-64b320f78083.png" descr="judyd_outdoor_picnic_table_with_healthy_food_in_a_park_with_wal_9e700955-8122-46d1-8941-64b320f78083.png"/>
          <p:cNvPicPr>
            <a:picLocks noChangeAspect="1"/>
          </p:cNvPicPr>
          <p:nvPr/>
        </p:nvPicPr>
        <p:blipFill>
          <a:blip r:embed="rId2">
            <a:extLst/>
          </a:blip>
          <a:stretch>
            <a:fillRect/>
          </a:stretch>
        </p:blipFill>
        <p:spPr>
          <a:xfrm>
            <a:off x="2451314" y="7628046"/>
            <a:ext cx="2679272" cy="267927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102;p18"/>
          <p:cNvSpPr txBox="1"/>
          <p:nvPr/>
        </p:nvSpPr>
        <p:spPr>
          <a:xfrm>
            <a:off x="282325" y="900245"/>
            <a:ext cx="6704153" cy="822313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500"/>
              </a:spcBef>
              <a:defRPr sz="1300"/>
            </a:pPr>
            <a:r>
              <a:t>It can be challenging but reducing your sodium intake in any amount will be beneficial. Excess intake of sodium causes blood pressure to rise. High blood pressure is the leading cause of morbidity and mortality in the world. High blood pressure can lead to heart failure, heart attacks, and strokes because it puts extra pressure on your arteries. It affects the heart's ability to work effectively and pump blood.</a:t>
            </a:r>
          </a:p>
          <a:p>
            <a:pPr indent="149859" algn="just">
              <a:lnSpc>
                <a:spcPct val="115000"/>
              </a:lnSpc>
              <a:spcBef>
                <a:spcPts val="1000"/>
              </a:spcBef>
              <a:buClr>
                <a:srgbClr val="000000"/>
              </a:buClr>
            </a:pPr>
            <a:r>
              <a:t>1. </a:t>
            </a:r>
            <a:r>
              <a:rPr b="1"/>
              <a:t>Read labels for sodium content.</a:t>
            </a:r>
            <a:r>
              <a:t> Anything below 140 mg per serving is considered low in sodium. Avoid foods with 15% or more of the Daily Value for sodium. </a:t>
            </a:r>
          </a:p>
          <a:p>
            <a:pPr indent="149859" algn="just">
              <a:lnSpc>
                <a:spcPct val="115000"/>
              </a:lnSpc>
              <a:spcBef>
                <a:spcPts val="1000"/>
              </a:spcBef>
              <a:buClr>
                <a:srgbClr val="000000"/>
              </a:buClr>
            </a:pPr>
            <a:r>
              <a:t>2. </a:t>
            </a:r>
            <a:r>
              <a:rPr b="1"/>
              <a:t>Limit intake of fast food, frozen meals, restaurant meals, and salty snacks. </a:t>
            </a:r>
            <a:r>
              <a:t>Boxed pasta and rice mixes also tend to be high in sodium. </a:t>
            </a:r>
          </a:p>
          <a:p>
            <a:pPr indent="149859" algn="just">
              <a:lnSpc>
                <a:spcPct val="115000"/>
              </a:lnSpc>
              <a:spcBef>
                <a:spcPts val="1000"/>
              </a:spcBef>
              <a:buClr>
                <a:srgbClr val="000000"/>
              </a:buClr>
            </a:pPr>
            <a:r>
              <a:t>3. </a:t>
            </a:r>
            <a:r>
              <a:rPr b="1"/>
              <a:t>Taste</a:t>
            </a:r>
            <a:r>
              <a:t> food first before adding salt.</a:t>
            </a:r>
          </a:p>
          <a:p>
            <a:pPr indent="149859" algn="just">
              <a:lnSpc>
                <a:spcPct val="115000"/>
              </a:lnSpc>
              <a:spcBef>
                <a:spcPts val="1000"/>
              </a:spcBef>
              <a:buClr>
                <a:srgbClr val="000000"/>
              </a:buClr>
            </a:pPr>
            <a:r>
              <a:t>4. </a:t>
            </a:r>
            <a:r>
              <a:rPr b="1"/>
              <a:t>Use flavored powders</a:t>
            </a:r>
            <a:r>
              <a:t> in place of salts such as garlic powder, onion powder, or celery powder.</a:t>
            </a:r>
          </a:p>
          <a:p>
            <a:pPr indent="149859" algn="just">
              <a:lnSpc>
                <a:spcPct val="115000"/>
              </a:lnSpc>
              <a:spcBef>
                <a:spcPts val="1000"/>
              </a:spcBef>
              <a:buClr>
                <a:srgbClr val="000000"/>
              </a:buClr>
            </a:pPr>
            <a:r>
              <a:t>5. </a:t>
            </a:r>
            <a:r>
              <a:rPr b="1"/>
              <a:t>Go for low-sodium versions</a:t>
            </a:r>
            <a:r>
              <a:t> of ketchup, soy sauce, fish sauce, BBQ sauce and other condiments. Many condiments and pickled foods are very high in sodium. Even the reduced sodium versions are very high in sodium so it is best to use them sparingly.</a:t>
            </a:r>
          </a:p>
          <a:p>
            <a:pPr indent="149859" algn="just">
              <a:lnSpc>
                <a:spcPct val="115000"/>
              </a:lnSpc>
              <a:spcBef>
                <a:spcPts val="1000"/>
              </a:spcBef>
              <a:buClr>
                <a:srgbClr val="000000"/>
              </a:buClr>
            </a:pPr>
            <a:r>
              <a:t>6. </a:t>
            </a:r>
            <a:r>
              <a:rPr b="1"/>
              <a:t>Try citrus juice or flavored vinegar t</a:t>
            </a:r>
            <a:r>
              <a:t>o season vegetables or meats in place of salty sauces or marinades.</a:t>
            </a:r>
          </a:p>
          <a:p>
            <a:pPr indent="149859" algn="just">
              <a:lnSpc>
                <a:spcPct val="115000"/>
              </a:lnSpc>
              <a:spcBef>
                <a:spcPts val="1000"/>
              </a:spcBef>
              <a:buClr>
                <a:srgbClr val="000000"/>
              </a:buClr>
            </a:pPr>
            <a:r>
              <a:t>7. </a:t>
            </a:r>
            <a:r>
              <a:rPr b="1"/>
              <a:t>Make your own salad dressing</a:t>
            </a:r>
            <a:r>
              <a:t> with lemon or lime juice, vinegar, dried or fresh herbs, and healthy oils like avocado, canola, or olive.</a:t>
            </a:r>
          </a:p>
          <a:p>
            <a:pPr indent="149859" algn="just">
              <a:lnSpc>
                <a:spcPct val="115000"/>
              </a:lnSpc>
              <a:spcBef>
                <a:spcPts val="1000"/>
              </a:spcBef>
              <a:buClr>
                <a:srgbClr val="000000"/>
              </a:buClr>
            </a:pPr>
            <a:r>
              <a:t>8. </a:t>
            </a:r>
            <a:r>
              <a:rPr b="1"/>
              <a:t>Top dishes with fresh herbs</a:t>
            </a:r>
            <a:r>
              <a:t> including basil, cilantro or mint.</a:t>
            </a:r>
          </a:p>
          <a:p>
            <a:pPr indent="149859" algn="just">
              <a:lnSpc>
                <a:spcPct val="115000"/>
              </a:lnSpc>
              <a:spcBef>
                <a:spcPts val="1000"/>
              </a:spcBef>
              <a:buClr>
                <a:srgbClr val="000000"/>
              </a:buClr>
            </a:pPr>
            <a:r>
              <a:t>9. </a:t>
            </a:r>
            <a:r>
              <a:rPr b="1"/>
              <a:t>Season vegetables</a:t>
            </a:r>
            <a:r>
              <a:t> or proteins with garlic, onions, ginger, mushrooms, or peppers.</a:t>
            </a:r>
          </a:p>
          <a:p>
            <a:pPr indent="149859" algn="just">
              <a:lnSpc>
                <a:spcPct val="115000"/>
              </a:lnSpc>
              <a:spcBef>
                <a:spcPts val="1000"/>
              </a:spcBef>
              <a:buClr>
                <a:srgbClr val="000000"/>
              </a:buClr>
            </a:pPr>
            <a:r>
              <a:t>10. </a:t>
            </a:r>
            <a:r>
              <a:rPr b="1"/>
              <a:t>Use herbs and spices in place of salt</a:t>
            </a:r>
            <a:r>
              <a:t> on beef, eggs, fish, pork, or poultry. Ideas include Italian Seasoning Mix, Granulated Garlic and Parsley, Aleppo or Korean pepper, Crushed pepper, paprika, and any favorite no-added-salt seasoning mix. </a:t>
            </a:r>
          </a:p>
        </p:txBody>
      </p:sp>
      <p:sp>
        <p:nvSpPr>
          <p:cNvPr id="144" name="Google Shape;103;p18"/>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By Lisa Andrews, MEd, RD, LD</a:t>
            </a:r>
          </a:p>
        </p:txBody>
      </p:sp>
      <p:sp>
        <p:nvSpPr>
          <p:cNvPr id="145" name="Google Shape;104;p18"/>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How to Reduce Sodium Intake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gle Shape;54;p13"/>
          <p:cNvSpPr txBox="1"/>
          <p:nvPr/>
        </p:nvSpPr>
        <p:spPr>
          <a:xfrm>
            <a:off x="339750" y="482053"/>
            <a:ext cx="6130610" cy="9294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Reduce Your Risk for Stomach and Mouth Cancer</a:t>
            </a:r>
          </a:p>
        </p:txBody>
      </p:sp>
      <p:sp>
        <p:nvSpPr>
          <p:cNvPr id="148" name="Mouth and throat cancer is no joke. To reduce your risk, follow the tips below:…"/>
          <p:cNvSpPr txBox="1"/>
          <p:nvPr/>
        </p:nvSpPr>
        <p:spPr>
          <a:xfrm>
            <a:off x="592608" y="1581942"/>
            <a:ext cx="6396683" cy="87558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716"/>
            </a:pPr>
            <a:r>
              <a:t>Mouth and throat cancer is no joke. To reduce your risk, follow the tips below:</a:t>
            </a:r>
          </a:p>
          <a:p>
            <a:pPr defTabSz="457200">
              <a:spcBef>
                <a:spcPts val="1200"/>
              </a:spcBef>
              <a:defRPr sz="1716"/>
            </a:pPr>
            <a:r>
              <a:t>1.    </a:t>
            </a:r>
            <a:r>
              <a:rPr b="1"/>
              <a:t>Don’t smoke</a:t>
            </a:r>
            <a:r>
              <a:t> or quit if you do. Smoking is linked with several types of cancer, including aero-digestive cancers.</a:t>
            </a:r>
          </a:p>
          <a:p>
            <a:pPr defTabSz="457200">
              <a:spcBef>
                <a:spcPts val="1200"/>
              </a:spcBef>
              <a:defRPr sz="1716"/>
            </a:pPr>
            <a:r>
              <a:t>2.   </a:t>
            </a:r>
            <a:r>
              <a:rPr b="1"/>
              <a:t> Drink alcohol in moderation or not at all. </a:t>
            </a:r>
            <a:r>
              <a:t>Like smoking, alcohol intake is associated with several types of gastrointestinal and other cancers.</a:t>
            </a:r>
          </a:p>
          <a:p>
            <a:pPr defTabSz="457200">
              <a:spcBef>
                <a:spcPts val="1200"/>
              </a:spcBef>
              <a:defRPr sz="1716"/>
            </a:pPr>
            <a:r>
              <a:t>3.    </a:t>
            </a:r>
            <a:r>
              <a:rPr b="1"/>
              <a:t>Reduce or avoid Ultra Processed Foods</a:t>
            </a:r>
            <a:r>
              <a:t>. This includes fast food, fried snacks, high fat/high sugar treats and snacks, and highly processed meats such as bacon, sausage, and lunch meat.</a:t>
            </a:r>
          </a:p>
          <a:p>
            <a:pPr defTabSz="457200">
              <a:spcBef>
                <a:spcPts val="1200"/>
              </a:spcBef>
              <a:defRPr sz="1716"/>
            </a:pPr>
            <a:r>
              <a:t>4.    </a:t>
            </a:r>
            <a:r>
              <a:rPr b="1"/>
              <a:t>Focus on fruits and vegetables</a:t>
            </a:r>
            <a:r>
              <a:t>- especially those high in vitamin C and beta-carotene such as berries, melon, citrus fruit, green leafy vegetables, cabbage family vegetables and bell peppers.</a:t>
            </a:r>
          </a:p>
          <a:p>
            <a:pPr defTabSz="457200">
              <a:spcBef>
                <a:spcPts val="1200"/>
              </a:spcBef>
              <a:defRPr sz="1716"/>
            </a:pPr>
            <a:r>
              <a:t>5.    </a:t>
            </a:r>
            <a:r>
              <a:rPr b="1"/>
              <a:t>Reduce red meat and processed meat intake</a:t>
            </a:r>
            <a:r>
              <a:t>. Both are associated with colorectal and other cancers.</a:t>
            </a:r>
          </a:p>
          <a:p>
            <a:pPr defTabSz="457200">
              <a:spcBef>
                <a:spcPts val="1200"/>
              </a:spcBef>
              <a:defRPr sz="1716"/>
            </a:pPr>
            <a:r>
              <a:t>6.   </a:t>
            </a:r>
            <a:r>
              <a:rPr b="1"/>
              <a:t> Include more beans and lentils</a:t>
            </a:r>
            <a:r>
              <a:t> in your diet for adequate fiber and protein.</a:t>
            </a:r>
          </a:p>
          <a:p>
            <a:pPr defTabSz="457200">
              <a:spcBef>
                <a:spcPts val="1200"/>
              </a:spcBef>
              <a:defRPr sz="1716"/>
            </a:pPr>
            <a:r>
              <a:t>7.    </a:t>
            </a:r>
            <a:r>
              <a:rPr b="1"/>
              <a:t>Choose whole grains </a:t>
            </a:r>
            <a:r>
              <a:t>over processed grains.</a:t>
            </a:r>
          </a:p>
          <a:p>
            <a:pPr defTabSz="457200">
              <a:spcBef>
                <a:spcPts val="1200"/>
              </a:spcBef>
              <a:defRPr sz="1716"/>
            </a:pPr>
            <a:r>
              <a:t>8.    </a:t>
            </a:r>
            <a:r>
              <a:rPr b="1"/>
              <a:t>Maintain a healthy body weight </a:t>
            </a:r>
            <a:r>
              <a:t>if possible.</a:t>
            </a:r>
          </a:p>
          <a:p>
            <a:pPr defTabSz="457200">
              <a:spcBef>
                <a:spcPts val="1200"/>
              </a:spcBef>
              <a:defRPr sz="1716"/>
            </a:pPr>
            <a:r>
              <a:t>9.</a:t>
            </a:r>
            <a:r>
              <a:rPr b="1"/>
              <a:t>    Swap out </a:t>
            </a:r>
            <a:r>
              <a:t>chips and other snacks with </a:t>
            </a:r>
            <a:r>
              <a:rPr b="1"/>
              <a:t>nuts or seeds</a:t>
            </a:r>
            <a:r>
              <a:t> which contain the antioxidants vitamin E and selenium. </a:t>
            </a:r>
          </a:p>
          <a:p>
            <a:pPr defTabSz="457200">
              <a:spcBef>
                <a:spcPts val="1200"/>
              </a:spcBef>
              <a:defRPr sz="1716"/>
            </a:pPr>
            <a:r>
              <a:t>10. </a:t>
            </a:r>
            <a:r>
              <a:rPr b="1"/>
              <a:t>Do regular physical activity.</a:t>
            </a:r>
            <a:r>
              <a:t> Find exercise you enjoy and be consistent with it.</a:t>
            </a:r>
          </a:p>
          <a:p>
            <a:pPr defTabSz="457200">
              <a:spcBef>
                <a:spcPts val="1200"/>
              </a:spcBef>
              <a:defRPr b="1" sz="1716"/>
            </a:pPr>
            <a:r>
              <a:t>Lisa Andrews, MEd, RD, LD</a:t>
            </a:r>
            <a:endParaRPr b="0"/>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taying healthy as you age involves adopting a combination of physical, mental, and lifestyle habits. Here are some important habits to consider for maintaining health and the quality of life in older age:…"/>
          <p:cNvSpPr txBox="1"/>
          <p:nvPr/>
        </p:nvSpPr>
        <p:spPr>
          <a:xfrm>
            <a:off x="484658" y="1493041"/>
            <a:ext cx="6612584" cy="87326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pPr>
            <a:r>
              <a:t>Staying healthy as you age involves adopting a combination of physical, mental, and lifestyle habits. Here are some important habits to consider for maintaining health and the quality of life in older age:</a:t>
            </a:r>
          </a:p>
          <a:p>
            <a:pPr defTabSz="457200">
              <a:spcBef>
                <a:spcPts val="1200"/>
              </a:spcBef>
              <a:defRPr b="1" sz="1200"/>
            </a:pPr>
            <a:r>
              <a:t>1. Regular Exercise:</a:t>
            </a:r>
            <a:endParaRPr b="0"/>
          </a:p>
          <a:p>
            <a:pPr defTabSz="457200">
              <a:spcBef>
                <a:spcPts val="1200"/>
              </a:spcBef>
              <a:defRPr sz="1200"/>
            </a:pPr>
            <a:r>
              <a:t>Engage in regular physical activity, including both cardiovascular exercises (like walking or swimming) and strength training. Exercise helps maintain muscle mass, bone density, and cardiovascular health.</a:t>
            </a:r>
          </a:p>
          <a:p>
            <a:pPr defTabSz="457200">
              <a:spcBef>
                <a:spcPts val="1200"/>
              </a:spcBef>
              <a:defRPr b="1" sz="1200"/>
            </a:pPr>
            <a:r>
              <a:t>2. Balanced Diet:</a:t>
            </a:r>
            <a:endParaRPr b="0"/>
          </a:p>
          <a:p>
            <a:pPr defTabSz="457200">
              <a:spcBef>
                <a:spcPts val="1200"/>
              </a:spcBef>
              <a:defRPr sz="1200"/>
            </a:pPr>
            <a:r>
              <a:t>Consume a well-balanced diet rich in fruits, vegetables, whole grains, lean proteins, and healthy fats. Adequate nutrition is crucial for maintaining energy levels, supporting the immune system, and preventing chronic diseases.</a:t>
            </a:r>
          </a:p>
          <a:p>
            <a:pPr defTabSz="457200">
              <a:spcBef>
                <a:spcPts val="1200"/>
              </a:spcBef>
              <a:defRPr b="1" sz="1200"/>
            </a:pPr>
            <a:r>
              <a:t>3. Adequate Sleep:</a:t>
            </a:r>
            <a:endParaRPr b="0"/>
          </a:p>
          <a:p>
            <a:pPr defTabSz="457200">
              <a:spcBef>
                <a:spcPts val="1200"/>
              </a:spcBef>
              <a:defRPr sz="1200"/>
            </a:pPr>
            <a:r>
              <a:t>Aim for 7-9 hours of quality sleep each night. Good sleep is essential for cognitive function, emotional well-being, and overall health.</a:t>
            </a:r>
          </a:p>
          <a:p>
            <a:pPr defTabSz="457200">
              <a:spcBef>
                <a:spcPts val="1200"/>
              </a:spcBef>
              <a:defRPr b="1" sz="1200"/>
            </a:pPr>
            <a:r>
              <a:t>4. Social Connection &amp; Mental Stimulation:</a:t>
            </a:r>
            <a:endParaRPr b="0"/>
          </a:p>
          <a:p>
            <a:pPr defTabSz="457200">
              <a:spcBef>
                <a:spcPts val="1200"/>
              </a:spcBef>
              <a:defRPr sz="1200"/>
            </a:pPr>
            <a:r>
              <a:t>Stay socially active by maintaining relationships with friends and family. Social connections contribute to emotional well-being and may even have positive effects on physical health.</a:t>
            </a:r>
          </a:p>
          <a:p>
            <a:pPr defTabSz="457200">
              <a:spcBef>
                <a:spcPts val="1200"/>
              </a:spcBef>
              <a:defRPr sz="1200"/>
            </a:pPr>
            <a:r>
              <a:t>Keep your mind active with activities that challenge your brain, such as reading, puzzles, learning new skills, or engaging in hobbies. Mental stimulation is vital for cognitive health.</a:t>
            </a:r>
          </a:p>
          <a:p>
            <a:pPr defTabSz="457200">
              <a:spcBef>
                <a:spcPts val="1200"/>
              </a:spcBef>
              <a:defRPr b="1" sz="1200"/>
            </a:pPr>
            <a:r>
              <a:t>5. Limit Alcohol and Quit Smoking:</a:t>
            </a:r>
            <a:endParaRPr b="0"/>
          </a:p>
          <a:p>
            <a:pPr defTabSz="457200">
              <a:spcBef>
                <a:spcPts val="1200"/>
              </a:spcBef>
              <a:defRPr sz="1200"/>
            </a:pPr>
            <a:r>
              <a:t>If you drink alcohol, do so in moderation. Avoid smoking, as it poses numerous health risks, including cardiovascular disease and respiratory issues.</a:t>
            </a:r>
          </a:p>
          <a:p>
            <a:pPr defTabSz="457200">
              <a:spcBef>
                <a:spcPts val="1200"/>
              </a:spcBef>
              <a:defRPr b="1" sz="1200"/>
            </a:pPr>
            <a:r>
              <a:t>6. Maintain a Healthy Weight:</a:t>
            </a:r>
            <a:endParaRPr b="0"/>
          </a:p>
          <a:p>
            <a:pPr defTabSz="457200">
              <a:spcBef>
                <a:spcPts val="1200"/>
              </a:spcBef>
              <a:defRPr sz="1200"/>
            </a:pPr>
            <a:r>
              <a:t>- Strive to maintain a healthy weight through a combination of a balanced diet and regular exercise. Excess weight can contribute to various health problems, including cardiovascular issues and joint pain.</a:t>
            </a:r>
          </a:p>
          <a:p>
            <a:pPr defTabSz="457200">
              <a:spcBef>
                <a:spcPts val="1200"/>
              </a:spcBef>
              <a:defRPr b="1" sz="1200"/>
            </a:pPr>
            <a:r>
              <a:t>7. Fall Prevention:</a:t>
            </a:r>
            <a:endParaRPr b="0"/>
          </a:p>
          <a:p>
            <a:pPr defTabSz="457200">
              <a:spcBef>
                <a:spcPts val="1200"/>
              </a:spcBef>
              <a:defRPr sz="1200"/>
            </a:pPr>
            <a:r>
              <a:t>- Take measures to prevent falls, such as maintaining a clutter-free home, using assistive devices if necessary, and engaging in exercises that improve balance and strength.</a:t>
            </a:r>
          </a:p>
          <a:p>
            <a:pPr defTabSz="457200">
              <a:defRPr sz="1200"/>
            </a:pPr>
            <a:r>
              <a:t>Remember that individual needs and circumstances vary, so it's important to tailor these habits to your specific health goals and requirements. Always consult with healthcare professionals for personalized advice based on your health status and any existing medical conditions.</a:t>
            </a:r>
          </a:p>
          <a:p>
            <a:pPr defTabSz="457200">
              <a:defRPr sz="1200"/>
            </a:pPr>
          </a:p>
          <a:p>
            <a:pPr defTabSz="457200">
              <a:defRPr sz="1200"/>
            </a:pPr>
            <a:r>
              <a:t>Source: </a:t>
            </a:r>
            <a:r>
              <a:rPr u="sng">
                <a:solidFill>
                  <a:schemeClr val="accent5"/>
                </a:solidFill>
                <a:uFill>
                  <a:solidFill>
                    <a:schemeClr val="accent5"/>
                  </a:solidFill>
                </a:uFill>
                <a:hlinkClick r:id="rId2" invalidUrl="" action="" tgtFrame="" tooltip="" history="1" highlightClick="0" endSnd="0"/>
              </a:rPr>
              <a:t>https://www.nia.nih.gov/health</a:t>
            </a:r>
          </a:p>
        </p:txBody>
      </p:sp>
      <p:sp>
        <p:nvSpPr>
          <p:cNvPr id="151" name="Google Shape;54;p13"/>
          <p:cNvSpPr txBox="1"/>
          <p:nvPr/>
        </p:nvSpPr>
        <p:spPr>
          <a:xfrm>
            <a:off x="352450" y="786853"/>
            <a:ext cx="6130610" cy="4722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Healthy Aging 101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What you can do to reduce your risk of Alzheimer’s Disease:…"/>
          <p:cNvSpPr txBox="1"/>
          <p:nvPr/>
        </p:nvSpPr>
        <p:spPr>
          <a:xfrm>
            <a:off x="768085" y="1106900"/>
            <a:ext cx="6045730" cy="49348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3016"/>
            </a:pPr>
            <a:r>
              <a:t>What you can do to reduce your risk of Alzheimer’s Disease:</a:t>
            </a:r>
            <a:endParaRPr b="0"/>
          </a:p>
          <a:p>
            <a:pPr defTabSz="457200">
              <a:spcBef>
                <a:spcPts val="1200"/>
              </a:spcBef>
              <a:defRPr sz="1316"/>
            </a:pPr>
            <a:r>
              <a:t>·         </a:t>
            </a:r>
            <a:r>
              <a:rPr b="1"/>
              <a:t>Know your family history</a:t>
            </a:r>
            <a:r>
              <a:t>. Ask your parents, aunts, uncles, and other family members about any known history of AD.</a:t>
            </a:r>
          </a:p>
          <a:p>
            <a:pPr defTabSz="457200">
              <a:spcBef>
                <a:spcPts val="1200"/>
              </a:spcBef>
              <a:defRPr sz="1316"/>
            </a:pPr>
            <a:r>
              <a:t>·       </a:t>
            </a:r>
            <a:r>
              <a:rPr b="1"/>
              <a:t>  Eat a heart-healthy diet</a:t>
            </a:r>
            <a:r>
              <a:t> to keep your blood lipids in balance. </a:t>
            </a:r>
          </a:p>
          <a:p>
            <a:pPr defTabSz="457200">
              <a:spcBef>
                <a:spcPts val="1200"/>
              </a:spcBef>
              <a:defRPr sz="1316"/>
            </a:pPr>
            <a:r>
              <a:t>·       </a:t>
            </a:r>
            <a:r>
              <a:rPr b="1"/>
              <a:t>  Don’t smoke and avoid secondhand smoke</a:t>
            </a:r>
            <a:r>
              <a:t>. Smokers and those exposed to cigarette smoke have higher rates of dementia according to research. 2</a:t>
            </a:r>
          </a:p>
          <a:p>
            <a:pPr defTabSz="457200">
              <a:spcBef>
                <a:spcPts val="1200"/>
              </a:spcBef>
              <a:defRPr sz="1316"/>
            </a:pPr>
            <a:r>
              <a:t>·         </a:t>
            </a:r>
            <a:r>
              <a:rPr b="1"/>
              <a:t>Manage blood pressure</a:t>
            </a:r>
            <a:r>
              <a:t> to prevent strokes. The BBB may be damaged due to stroke. 3</a:t>
            </a:r>
          </a:p>
          <a:p>
            <a:pPr defTabSz="457200">
              <a:spcBef>
                <a:spcPts val="1200"/>
              </a:spcBef>
              <a:defRPr sz="1316"/>
            </a:pPr>
            <a:r>
              <a:t>·        </a:t>
            </a:r>
            <a:r>
              <a:rPr b="1"/>
              <a:t> Avoid traumatic brain injuries</a:t>
            </a:r>
            <a:r>
              <a:t> such as concussions or falls. These raise the risk of dementia.4</a:t>
            </a:r>
          </a:p>
          <a:p>
            <a:pPr defTabSz="457200">
              <a:spcBef>
                <a:spcPts val="1200"/>
              </a:spcBef>
              <a:defRPr sz="1316"/>
            </a:pPr>
            <a:r>
              <a:t>·         </a:t>
            </a:r>
            <a:r>
              <a:rPr b="1"/>
              <a:t>Limit alcohol consumptio</a:t>
            </a:r>
            <a:r>
              <a:t>n. Alcohol passes the BBB and damages brain tissue over time. 5</a:t>
            </a:r>
          </a:p>
          <a:p>
            <a:pPr defTabSz="457200">
              <a:spcBef>
                <a:spcPts val="1200"/>
              </a:spcBef>
              <a:defRPr sz="1316"/>
            </a:pPr>
            <a:r>
              <a:t>·         </a:t>
            </a:r>
            <a:r>
              <a:rPr b="1"/>
              <a:t>Stay social! </a:t>
            </a:r>
            <a:r>
              <a:t>We need social interaction daily. Research shows that older individuals with strong social connections have lower rates of AD. 6</a:t>
            </a:r>
          </a:p>
        </p:txBody>
      </p:sp>
      <p:sp>
        <p:nvSpPr>
          <p:cNvPr id="154" name="Research Corner"/>
          <p:cNvSpPr txBox="1"/>
          <p:nvPr/>
        </p:nvSpPr>
        <p:spPr>
          <a:xfrm>
            <a:off x="5789025" y="168008"/>
            <a:ext cx="1391916"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Research Corner</a:t>
            </a:r>
          </a:p>
        </p:txBody>
      </p:sp>
      <p:pic>
        <p:nvPicPr>
          <p:cNvPr id="155" name="judyd_diverse_old_people_with_dementia_at_a_table_68df4717-2176-4689-9bb5-b2c8a4767244.png" descr="judyd_diverse_old_people_with_dementia_at_a_table_68df4717-2176-4689-9bb5-b2c8a4767244.png"/>
          <p:cNvPicPr>
            <a:picLocks noChangeAspect="1"/>
          </p:cNvPicPr>
          <p:nvPr/>
        </p:nvPicPr>
        <p:blipFill>
          <a:blip r:embed="rId2">
            <a:extLst/>
          </a:blip>
          <a:srcRect l="0" t="8350" r="0" b="8350"/>
          <a:stretch>
            <a:fillRect/>
          </a:stretch>
        </p:blipFill>
        <p:spPr>
          <a:xfrm>
            <a:off x="-136395" y="6459677"/>
            <a:ext cx="7862443" cy="6549291"/>
          </a:xfrm>
          <a:prstGeom prst="rect">
            <a:avLst/>
          </a:prstGeom>
          <a:ln w="12700">
            <a:miter lim="400000"/>
          </a:ln>
        </p:spPr>
      </p:pic>
      <p:sp>
        <p:nvSpPr>
          <p:cNvPr id="156" name="Written By Lisa Andrews, MEd, RD, LD"/>
          <p:cNvSpPr txBox="1"/>
          <p:nvPr/>
        </p:nvSpPr>
        <p:spPr>
          <a:xfrm>
            <a:off x="224584" y="186884"/>
            <a:ext cx="2899398" cy="1850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457200">
              <a:spcBef>
                <a:spcPts val="1200"/>
              </a:spcBef>
              <a:defRPr sz="1316"/>
            </a:lvl1pPr>
          </a:lstStyle>
          <a:p>
            <a:pPr/>
            <a:r>
              <a:t>Written By Lisa Andrews, MEd, RD, LD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