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1"/>
          </a:xfrm>
          <a:prstGeom prst="rect">
            <a:avLst/>
          </a:prstGeom>
        </p:spPr>
        <p:txBody>
          <a:bodyPr/>
          <a:lstStyle>
            <a:lvl1pPr marL="457200" indent="-342900">
              <a:lnSpc>
                <a:spcPct val="115000"/>
              </a:lnSpc>
              <a:buClr>
                <a:schemeClr val="accent2">
                  <a:lumOff val="21764"/>
                </a:schemeClr>
              </a:buClr>
              <a:buSzPts val="1800"/>
              <a:buFont typeface="Arial"/>
              <a:buChar char="●"/>
              <a:defRPr sz="1800"/>
            </a:lvl1pPr>
            <a:lvl2pPr marL="1005114" indent="-408214">
              <a:lnSpc>
                <a:spcPct val="115000"/>
              </a:lnSpc>
              <a:buClr>
                <a:schemeClr val="accent2">
                  <a:lumOff val="21764"/>
                </a:schemeClr>
              </a:buClr>
              <a:buSzPts val="1800"/>
              <a:buFont typeface="Arial"/>
              <a:buChar char="○"/>
              <a:defRPr sz="1800"/>
            </a:lvl2pPr>
            <a:lvl3pPr marL="1462314" indent="-408214">
              <a:lnSpc>
                <a:spcPct val="115000"/>
              </a:lnSpc>
              <a:buClr>
                <a:schemeClr val="accent2">
                  <a:lumOff val="21764"/>
                </a:schemeClr>
              </a:buClr>
              <a:buSzPts val="1800"/>
              <a:buFont typeface="Arial"/>
              <a:buChar char="■"/>
              <a:defRPr sz="1800"/>
            </a:lvl3pPr>
            <a:lvl4pPr marL="1919514" indent="-408214">
              <a:lnSpc>
                <a:spcPct val="115000"/>
              </a:lnSpc>
              <a:buClr>
                <a:schemeClr val="accent2">
                  <a:lumOff val="21764"/>
                </a:schemeClr>
              </a:buClr>
              <a:buSzPts val="1800"/>
              <a:buFont typeface="Arial"/>
              <a:buChar char="●"/>
              <a:defRPr sz="1800"/>
            </a:lvl4pPr>
            <a:lvl5pPr marL="2376714" indent="-408214">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1"/>
          </a:xfrm>
          <a:prstGeom prst="rect">
            <a:avLst/>
          </a:prstGeom>
        </p:spPr>
        <p:txBody>
          <a:bodyPr/>
          <a:lstStyle>
            <a:lvl1pPr marL="457200" indent="-342900" algn="l">
              <a:lnSpc>
                <a:spcPct val="115000"/>
              </a:lnSpc>
              <a:buClr>
                <a:schemeClr val="accent2">
                  <a:lumOff val="21764"/>
                </a:schemeClr>
              </a:buClr>
              <a:buSzPts val="1800"/>
              <a:buFont typeface="Arial"/>
              <a:buChar char="●"/>
              <a:defRPr sz="1800"/>
            </a:lvl1pPr>
            <a:lvl2pPr marL="1005114" indent="-408214" algn="l">
              <a:lnSpc>
                <a:spcPct val="115000"/>
              </a:lnSpc>
              <a:buClr>
                <a:schemeClr val="accent2">
                  <a:lumOff val="21764"/>
                </a:schemeClr>
              </a:buClr>
              <a:buSzPts val="1800"/>
              <a:buFont typeface="Arial"/>
              <a:buChar char="○"/>
              <a:defRPr sz="1800"/>
            </a:lvl2pPr>
            <a:lvl3pPr marL="1462314" indent="-408214" algn="l">
              <a:lnSpc>
                <a:spcPct val="115000"/>
              </a:lnSpc>
              <a:buClr>
                <a:schemeClr val="accent2">
                  <a:lumOff val="21764"/>
                </a:schemeClr>
              </a:buClr>
              <a:buSzPts val="1800"/>
              <a:buFont typeface="Arial"/>
              <a:buChar char="■"/>
              <a:defRPr sz="1800"/>
            </a:lvl3pPr>
            <a:lvl4pPr marL="1919514" indent="-408214" algn="l">
              <a:lnSpc>
                <a:spcPct val="115000"/>
              </a:lnSpc>
              <a:buClr>
                <a:schemeClr val="accent2">
                  <a:lumOff val="21764"/>
                </a:schemeClr>
              </a:buClr>
              <a:buSzPts val="1800"/>
              <a:buFont typeface="Arial"/>
              <a:buChar char="●"/>
              <a:defRPr sz="1800"/>
            </a:lvl4pPr>
            <a:lvl5pPr marL="2376714" indent="-408214" algn="l">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1"/>
          </a:xfrm>
          <a:prstGeom prst="rect">
            <a:avLst/>
          </a:prstGeom>
        </p:spPr>
        <p:txBody>
          <a:bodyPr/>
          <a:lstStyle>
            <a:lvl1pPr marL="457200" indent="-317500" algn="l">
              <a:lnSpc>
                <a:spcPct val="115000"/>
              </a:lnSpc>
              <a:buClr>
                <a:schemeClr val="accent2">
                  <a:lumOff val="21764"/>
                </a:schemeClr>
              </a:buClr>
              <a:buSzPts val="1400"/>
              <a:buFont typeface="Arial"/>
              <a:buChar char="●"/>
              <a:defRPr sz="1400"/>
            </a:lvl1pPr>
            <a:lvl2pPr marL="965200" indent="-355600" algn="l">
              <a:lnSpc>
                <a:spcPct val="115000"/>
              </a:lnSpc>
              <a:buClr>
                <a:schemeClr val="accent2">
                  <a:lumOff val="21764"/>
                </a:schemeClr>
              </a:buClr>
              <a:buSzPts val="1400"/>
              <a:buFont typeface="Arial"/>
              <a:buChar char="○"/>
              <a:defRPr sz="1400"/>
            </a:lvl2pPr>
            <a:lvl3pPr marL="1422400" indent="-355600" algn="l">
              <a:lnSpc>
                <a:spcPct val="115000"/>
              </a:lnSpc>
              <a:buClr>
                <a:schemeClr val="accent2">
                  <a:lumOff val="21764"/>
                </a:schemeClr>
              </a:buClr>
              <a:buSzPts val="1400"/>
              <a:buFont typeface="Arial"/>
              <a:buChar char="■"/>
              <a:defRPr sz="1400"/>
            </a:lvl3pPr>
            <a:lvl4pPr marL="1879600" indent="-355600" algn="l">
              <a:lnSpc>
                <a:spcPct val="115000"/>
              </a:lnSpc>
              <a:buClr>
                <a:schemeClr val="accent2">
                  <a:lumOff val="21764"/>
                </a:schemeClr>
              </a:buClr>
              <a:buSzPts val="1400"/>
              <a:buFont typeface="Arial"/>
              <a:buChar char="●"/>
              <a:defRPr sz="1400"/>
            </a:lvl4pPr>
            <a:lvl5pPr marL="2336800" indent="-355600" algn="l">
              <a:lnSpc>
                <a:spcPct val="115000"/>
              </a:lnSpc>
              <a:buClr>
                <a:schemeClr val="accent2">
                  <a:lumOff val="21764"/>
                </a:schemeClr>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6"/>
            <a:ext cx="3319801" cy="7106102"/>
          </a:xfrm>
          <a:prstGeom prst="rect">
            <a:avLst/>
          </a:prstGeom>
        </p:spPr>
        <p:txBody>
          <a:bodyPr/>
          <a:lstStyle/>
          <a:p>
            <a:pPr marL="457200" indent="-317500" algn="l">
              <a:lnSpc>
                <a:spcPct val="115000"/>
              </a:lnSpc>
              <a:buClr>
                <a:schemeClr val="accent2">
                  <a:lumOff val="21764"/>
                </a:schemeClr>
              </a:buClr>
              <a:buSzPts val="1400"/>
              <a:buFont typeface="Arial"/>
              <a:buChar char="●"/>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chemeClr val="accent2">
                  <a:lumOff val="21764"/>
                </a:schemeClr>
              </a:buClr>
              <a:buSzPts val="1200"/>
              <a:buFont typeface="Arial"/>
              <a:buChar char="●"/>
              <a:defRPr sz="1200"/>
            </a:lvl1pPr>
            <a:lvl2pPr marL="914400" indent="-304800" algn="l">
              <a:lnSpc>
                <a:spcPct val="115000"/>
              </a:lnSpc>
              <a:buClr>
                <a:schemeClr val="accent2">
                  <a:lumOff val="21764"/>
                </a:schemeClr>
              </a:buClr>
              <a:buSzPts val="1200"/>
              <a:buFont typeface="Arial"/>
              <a:buChar char="○"/>
              <a:defRPr sz="1200"/>
            </a:lvl2pPr>
            <a:lvl3pPr marL="1371600" indent="-304800" algn="l">
              <a:lnSpc>
                <a:spcPct val="115000"/>
              </a:lnSpc>
              <a:buClr>
                <a:schemeClr val="accent2">
                  <a:lumOff val="21764"/>
                </a:schemeClr>
              </a:buClr>
              <a:buSzPts val="1200"/>
              <a:buFont typeface="Arial"/>
              <a:buChar char="■"/>
              <a:defRPr sz="1200"/>
            </a:lvl3pPr>
            <a:lvl4pPr marL="1828800" indent="-304800" algn="l">
              <a:lnSpc>
                <a:spcPct val="115000"/>
              </a:lnSpc>
              <a:buClr>
                <a:schemeClr val="accent2">
                  <a:lumOff val="21764"/>
                </a:schemeClr>
              </a:buClr>
              <a:buSzPts val="1200"/>
              <a:buFont typeface="Arial"/>
              <a:buChar char="●"/>
              <a:defRPr sz="1200"/>
            </a:lvl4pPr>
            <a:lvl5pPr marL="2286000" indent="-304800" algn="l">
              <a:lnSpc>
                <a:spcPct val="115000"/>
              </a:lnSpc>
              <a:buClr>
                <a:schemeClr val="accent2">
                  <a:lumOff val="21764"/>
                </a:schemeClr>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1"/>
            <a:ext cx="3794702" cy="10698602"/>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4" y="2565002"/>
            <a:ext cx="3357302" cy="3083101"/>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4" y="5830392"/>
            <a:ext cx="3357302" cy="2568901"/>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1" cy="7686000"/>
          </a:xfrm>
          <a:prstGeom prst="rect">
            <a:avLst/>
          </a:prstGeom>
        </p:spPr>
        <p:txBody>
          <a:bodyPr anchor="ctr"/>
          <a:lstStyle/>
          <a:p>
            <a:pPr marL="457200" indent="-342900" algn="l">
              <a:lnSpc>
                <a:spcPct val="115000"/>
              </a:lnSpc>
              <a:buClr>
                <a:schemeClr val="accent2">
                  <a:lumOff val="21764"/>
                </a:schemeClr>
              </a:buClr>
              <a:buSzPts val="1800"/>
              <a:buFont typeface="Arial"/>
              <a:buChar char="●"/>
              <a:defRPr sz="18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1"/>
          </a:xfrm>
          <a:prstGeom prst="rect">
            <a:avLst/>
          </a:prstGeom>
        </p:spPr>
        <p:txBody>
          <a:bodyPr anchor="ctr"/>
          <a:lstStyle>
            <a:lvl1pPr marL="228600" indent="0" algn="l">
              <a:defRPr sz="1200"/>
            </a:lvl1pPr>
            <a:lvl2pPr marL="869042" indent="-272142" algn="l">
              <a:buSzPts val="1200"/>
              <a:buChar char="○"/>
              <a:defRPr sz="1200"/>
            </a:lvl2pPr>
            <a:lvl3pPr marL="1326242" indent="-272142" algn="l">
              <a:buSzPts val="1200"/>
              <a:buChar char="■"/>
              <a:defRPr sz="1200"/>
            </a:lvl3pPr>
            <a:lvl4pPr marL="1783442" indent="-272142" algn="l">
              <a:buSzPts val="1200"/>
              <a:buChar char="●"/>
              <a:defRPr sz="1200"/>
            </a:lvl4pPr>
            <a:lvl5pPr marL="2240642" indent="-272142"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4"/>
            <a:ext cx="7072201" cy="4269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258711" y="5894976"/>
            <a:ext cx="7072201" cy="1648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2" y="9949638"/>
            <a:ext cx="336814" cy="318397"/>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9pPr>
    </p:titleStyle>
    <p:bodyStyle>
      <a:lvl1pPr marL="342900" marR="0" indent="-228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1pPr>
      <a:lvl2pPr marL="342900" marR="0" indent="254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2pPr>
      <a:lvl3pPr marL="342900" marR="0" indent="711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3pPr>
      <a:lvl4pPr marL="342900" marR="0" indent="1168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4pPr>
      <a:lvl5pPr marL="342900" marR="0" indent="1625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5pPr>
      <a:lvl6pPr marL="342900" marR="0" indent="20828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6pPr>
      <a:lvl7pPr marL="342900" marR="0" indent="2540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7pPr>
      <a:lvl8pPr marL="342900" marR="0" indent="2997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8pPr>
      <a:lvl9pPr marL="342900" marR="0" indent="3454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x.doi.org/10.1073/pnas.2216932120" TargetMode="Externa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traight Connector 8"/>
          <p:cNvSpPr/>
          <p:nvPr/>
        </p:nvSpPr>
        <p:spPr>
          <a:xfrm>
            <a:off x="-1" y="973078"/>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0" name="Straight Connector 10"/>
          <p:cNvSpPr/>
          <p:nvPr/>
        </p:nvSpPr>
        <p:spPr>
          <a:xfrm>
            <a:off x="-2" y="3448200"/>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1" name="TextBox 12"/>
          <p:cNvSpPr txBox="1"/>
          <p:nvPr/>
        </p:nvSpPr>
        <p:spPr>
          <a:xfrm>
            <a:off x="591301" y="625008"/>
            <a:ext cx="2197371" cy="348417"/>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sz="1800">
                <a:solidFill>
                  <a:srgbClr val="009193"/>
                </a:solidFill>
              </a:defRPr>
            </a:lvl1pPr>
          </a:lstStyle>
          <a:p>
            <a:pPr/>
            <a:r>
              <a:t>October 2023</a:t>
            </a:r>
          </a:p>
        </p:txBody>
      </p:sp>
      <p:sp>
        <p:nvSpPr>
          <p:cNvPr id="112" name="Rectangle 23"/>
          <p:cNvSpPr txBox="1"/>
          <p:nvPr/>
        </p:nvSpPr>
        <p:spPr>
          <a:xfrm>
            <a:off x="591300" y="1119372"/>
            <a:ext cx="6399299" cy="2044996"/>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13" name="Inside:"/>
          <p:cNvSpPr txBox="1"/>
          <p:nvPr/>
        </p:nvSpPr>
        <p:spPr>
          <a:xfrm>
            <a:off x="421631" y="6465424"/>
            <a:ext cx="674884" cy="305096"/>
          </a:xfrm>
          <a:prstGeom prst="rect">
            <a:avLst/>
          </a:prstGeom>
          <a:ln w="12700">
            <a:miter lim="400000"/>
          </a:ln>
          <a:extLst>
            <a:ext uri="{C572A759-6A51-4108-AA02-DFA0A04FC94B}">
              <ma14:wrappingTextBoxFlag xmlns:ma14="http://schemas.microsoft.com/office/mac/drawingml/2011/main" val="1"/>
            </a:ext>
          </a:extLst>
        </p:spPr>
        <p:txBody>
          <a:bodyPr wrap="none" lIns="44597" tIns="44597" rIns="44597" bIns="44597">
            <a:spAutoFit/>
          </a:bodyPr>
          <a:lstStyle>
            <a:lvl1pPr defTabSz="486063">
              <a:defRPr b="1">
                <a:solidFill>
                  <a:srgbClr val="4472C4"/>
                </a:solidFill>
                <a:latin typeface="+mj-lt"/>
                <a:ea typeface="+mj-ea"/>
                <a:cs typeface="+mj-cs"/>
                <a:sym typeface="Helvetica"/>
              </a:defRPr>
            </a:lvl1pPr>
          </a:lstStyle>
          <a:p>
            <a:pPr/>
            <a:r>
              <a:t>Inside:</a:t>
            </a:r>
          </a:p>
        </p:txBody>
      </p:sp>
      <p:sp>
        <p:nvSpPr>
          <p:cNvPr id="114" name="TextBox 22"/>
          <p:cNvSpPr txBox="1"/>
          <p:nvPr/>
        </p:nvSpPr>
        <p:spPr>
          <a:xfrm>
            <a:off x="5119376" y="6468464"/>
            <a:ext cx="2033031" cy="286579"/>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a:solidFill>
                  <a:srgbClr val="4472C4"/>
                </a:solidFill>
              </a:defRPr>
            </a:lvl1pPr>
          </a:lstStyle>
          <a:p>
            <a:pPr/>
            <a:r>
              <a:t>Brought to you by:</a:t>
            </a:r>
          </a:p>
        </p:txBody>
      </p:sp>
      <p:sp>
        <p:nvSpPr>
          <p:cNvPr id="115" name="Straight Connector 8"/>
          <p:cNvSpPr/>
          <p:nvPr/>
        </p:nvSpPr>
        <p:spPr>
          <a:xfrm>
            <a:off x="71930" y="3172727"/>
            <a:ext cx="7581905"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pic>
        <p:nvPicPr>
          <p:cNvPr id="116"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17" name="Rectangle 14"/>
          <p:cNvSpPr txBox="1"/>
          <p:nvPr/>
        </p:nvSpPr>
        <p:spPr>
          <a:xfrm>
            <a:off x="410332" y="6877506"/>
            <a:ext cx="4251169" cy="2192411"/>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lvl="2" defTabSz="972127">
              <a:defRPr b="1" sz="1200">
                <a:solidFill>
                  <a:srgbClr val="942193"/>
                </a:solidFill>
              </a:defRPr>
            </a:pPr>
            <a:r>
              <a:t>Share with Your Clients</a:t>
            </a:r>
            <a:r>
              <a:rPr>
                <a:solidFill>
                  <a:srgbClr val="69300B"/>
                </a:solidFill>
              </a:rPr>
              <a:t>:</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Recipe: Kale and Rooted Vegetable Salad</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Recipe: Chicken Fajita Pan Dinner</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Healthier Halloween Treat List</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Functional Food Shopping List</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Label Reading Lesson: Frozen Pizza</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Carbohydrate 101 </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Food Sources of Flavonols</a:t>
            </a:r>
            <a:endParaRPr>
              <a:solidFill>
                <a:srgbClr val="69300B"/>
              </a:solidFill>
            </a:endParaRPr>
          </a:p>
          <a:p>
            <a:pPr lvl="2" marL="247315" indent="-120315">
              <a:spcBef>
                <a:spcPts val="500"/>
              </a:spcBef>
              <a:buSzPct val="100000"/>
              <a:buChar char="•"/>
              <a:defRPr sz="1200">
                <a:solidFill>
                  <a:schemeClr val="accent2">
                    <a:lumOff val="21764"/>
                  </a:schemeClr>
                </a:solidFill>
              </a:defRPr>
            </a:pPr>
            <a:r>
              <a:rPr>
                <a:solidFill>
                  <a:srgbClr val="69300B"/>
                </a:solidFill>
              </a:rPr>
              <a:t>Inadequate Amounts of Flavonols Linked to Memory Loss</a:t>
            </a:r>
          </a:p>
        </p:txBody>
      </p:sp>
      <p:pic>
        <p:nvPicPr>
          <p:cNvPr id="118" name="Image" descr="Image"/>
          <p:cNvPicPr>
            <a:picLocks noChangeAspect="1"/>
          </p:cNvPicPr>
          <p:nvPr/>
        </p:nvPicPr>
        <p:blipFill>
          <a:blip r:embed="rId3">
            <a:extLst/>
          </a:blip>
          <a:srcRect l="739" t="25356" r="739" b="25356"/>
          <a:stretch>
            <a:fillRect/>
          </a:stretch>
        </p:blipFill>
        <p:spPr>
          <a:xfrm>
            <a:off x="0" y="3187935"/>
            <a:ext cx="7581901" cy="284000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judyd_plate_with_apples_berries_oranges_grapes_on_white_plate__2b982d7b-f406-4977-8209-0522f7796ff0.png" descr="judyd_plate_with_apples_berries_oranges_grapes_on_white_plate__2b982d7b-f406-4977-8209-0522f7796ff0.png"/>
          <p:cNvPicPr>
            <a:picLocks noChangeAspect="1"/>
          </p:cNvPicPr>
          <p:nvPr/>
        </p:nvPicPr>
        <p:blipFill>
          <a:blip r:embed="rId2">
            <a:extLst/>
          </a:blip>
          <a:stretch>
            <a:fillRect/>
          </a:stretch>
        </p:blipFill>
        <p:spPr>
          <a:xfrm>
            <a:off x="2121510" y="7571527"/>
            <a:ext cx="7581901" cy="7581901"/>
          </a:xfrm>
          <a:prstGeom prst="rect">
            <a:avLst/>
          </a:prstGeom>
          <a:ln w="12700">
            <a:miter lim="400000"/>
          </a:ln>
        </p:spPr>
      </p:pic>
      <p:sp>
        <p:nvSpPr>
          <p:cNvPr id="166" name="Google Shape;87;p17"/>
          <p:cNvSpPr txBox="1"/>
          <p:nvPr/>
        </p:nvSpPr>
        <p:spPr>
          <a:xfrm>
            <a:off x="295025" y="1402850"/>
            <a:ext cx="6902399" cy="70124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100"/>
            </a:pPr>
            <a:r>
              <a:t>Looking for natural ways to protect your noggin from memory loss? Join the club! A recent study from the combined research teams at Columbia and Brigham and Women’s Hospital/Harvard discovered that a diet low in flavanols- those important nutrients in fruits and veggies, may lead to age-related memory loss. </a:t>
            </a:r>
          </a:p>
          <a:p>
            <a:pPr algn="just">
              <a:lnSpc>
                <a:spcPct val="115000"/>
              </a:lnSpc>
              <a:spcBef>
                <a:spcPts val="1000"/>
              </a:spcBef>
              <a:defRPr sz="1100"/>
            </a:pPr>
            <a:r>
              <a:t>The research showed that in older adults, flavanol consumption aligns with scores on tests that measure memory loss related to normal aging. Replacing these bioactive compounds in individuals over the age of 60 that are mildly deficient in flavanols enhances performance on these particular tests. </a:t>
            </a:r>
          </a:p>
          <a:p>
            <a:pPr algn="just">
              <a:lnSpc>
                <a:spcPct val="115000"/>
              </a:lnSpc>
              <a:spcBef>
                <a:spcPts val="1000"/>
              </a:spcBef>
              <a:defRPr sz="1100"/>
            </a:pPr>
            <a:r>
              <a:t>Adam Brickman, PhD, professor of neuropsychology at Columbia University Vagelos College of Physicians and Surgeons and co-leader of the study suggests that "The improvement among study participants with low-flavanol diets was substantial and raises the possibility of using flavanol-rich diets or supplements to improve cognitive function in older adults,".</a:t>
            </a:r>
          </a:p>
          <a:p>
            <a:pPr algn="just">
              <a:lnSpc>
                <a:spcPct val="115000"/>
              </a:lnSpc>
              <a:spcBef>
                <a:spcPts val="1000"/>
              </a:spcBef>
              <a:defRPr sz="1100"/>
            </a:pPr>
            <a:r>
              <a:t>His research also supports the theory that the aging brain needs specific nutrients to function optimally, similar to how the developing brain also needs specific nutrients for normal growth and development. </a:t>
            </a:r>
          </a:p>
          <a:p>
            <a:pPr algn="just">
              <a:lnSpc>
                <a:spcPct val="115000"/>
              </a:lnSpc>
              <a:spcBef>
                <a:spcPts val="1000"/>
              </a:spcBef>
              <a:defRPr sz="1100"/>
            </a:pPr>
            <a:r>
              <a:t>The study's senior author, Scott Small, MD, the Boris and Rose Katz Professor of Neurology at Columbia University Vagelos College of Physicians and Surgeons recognizes that "The identification of nutrients critical for the proper development of an infant's nervous system was a crowning achievement of 20th century nutrition science,".</a:t>
            </a:r>
          </a:p>
          <a:p>
            <a:pPr algn="just">
              <a:lnSpc>
                <a:spcPct val="115000"/>
              </a:lnSpc>
              <a:spcBef>
                <a:spcPts val="1000"/>
              </a:spcBef>
              <a:defRPr sz="1100"/>
            </a:pPr>
            <a:r>
              <a:t>Now we are living longer and research is beginning to show that various nutrients are necessary to fuel our aging minds. His study, which relies on biomarkers of flavanol intake, can be utilized as a template by other scientists to find additional, necessary nutrients. </a:t>
            </a:r>
          </a:p>
          <a:p>
            <a:pPr algn="just">
              <a:lnSpc>
                <a:spcPct val="115000"/>
              </a:lnSpc>
              <a:spcBef>
                <a:spcPts val="1000"/>
              </a:spcBef>
              <a:defRPr b="1" sz="1100"/>
            </a:pPr>
            <a:r>
              <a:t>Age-related memory loss associated with changes in the hippocampus</a:t>
            </a:r>
          </a:p>
          <a:p>
            <a:pPr algn="just">
              <a:lnSpc>
                <a:spcPct val="115000"/>
              </a:lnSpc>
              <a:spcBef>
                <a:spcPts val="1000"/>
              </a:spcBef>
              <a:defRPr sz="1100"/>
            </a:pPr>
            <a:r>
              <a:t>The new research adds to over 15 years of studies in Small’s lab connecting age-related memory loss to changes in an area of the brain’s hippocampus known as the dentate gyrus. This region is necessary for learning new memories. Flavanols improve function in this area of the brain.</a:t>
            </a:r>
          </a:p>
          <a:p>
            <a:pPr algn="just">
              <a:lnSpc>
                <a:spcPct val="115000"/>
              </a:lnSpc>
              <a:spcBef>
                <a:spcPts val="1000"/>
              </a:spcBef>
              <a:defRPr sz="1100"/>
            </a:pPr>
            <a:r>
              <a:t>Other studies done in mice showed that flavanols, especially epicatechin (found in green tea), enhanced memory by improving neuron growth and blood vessels in the hippocampus.</a:t>
            </a:r>
          </a:p>
          <a:p>
            <a:pPr algn="just">
              <a:lnSpc>
                <a:spcPct val="115000"/>
              </a:lnSpc>
              <a:spcBef>
                <a:spcPts val="1000"/>
              </a:spcBef>
              <a:defRPr sz="1100"/>
            </a:pPr>
            <a:r>
              <a:t>Smith’s team evaluated flavanol supplements in humans. One small study showed that the dentate gyrus is connected to cognitive aging. A second, bigger study found that flavanols improved memory by selectively acting on this region of the brain and had the most affect on those who started out with a low-quality diet.  </a:t>
            </a:r>
          </a:p>
          <a:p>
            <a:pPr algn="just">
              <a:lnSpc>
                <a:spcPct val="115000"/>
              </a:lnSpc>
              <a:spcBef>
                <a:spcPts val="1000"/>
              </a:spcBef>
              <a:defRPr sz="1100"/>
            </a:pPr>
            <a:r>
              <a:t>The Columbia and Brigham and Women’s Hospital teams evaluating the effects of flavanols and multivitamins in COSMOS (Cocoa Supplements and Multivitamin Outcomes Study). The new study called COSMOS-Web was developed to evaluate the effect of flavanols in a bigger group and test whether flavanol deficiency resulted in cognitive aging in this area of the brain. </a:t>
            </a:r>
          </a:p>
        </p:txBody>
      </p:sp>
      <p:sp>
        <p:nvSpPr>
          <p:cNvPr id="167" name="Google Shape;88;p17"/>
          <p:cNvSpPr txBox="1"/>
          <p:nvPr/>
        </p:nvSpPr>
        <p:spPr>
          <a:xfrm>
            <a:off x="405975" y="152475"/>
            <a:ext cx="6902399" cy="12639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100">
                <a:solidFill>
                  <a:srgbClr val="424242"/>
                </a:solidFill>
                <a:latin typeface="Rockwell"/>
                <a:ea typeface="Rockwell"/>
                <a:cs typeface="Rockwell"/>
                <a:sym typeface="Rockwell"/>
              </a:defRPr>
            </a:lvl1pPr>
          </a:lstStyle>
          <a:p>
            <a:pPr/>
            <a:r>
              <a:t>Low Flavanol Intake May Lead to Memory Loss</a:t>
            </a:r>
          </a:p>
        </p:txBody>
      </p:sp>
      <p:sp>
        <p:nvSpPr>
          <p:cNvPr id="168" name="Google Shape;89;p17"/>
          <p:cNvSpPr txBox="1"/>
          <p:nvPr/>
        </p:nvSpPr>
        <p:spPr>
          <a:xfrm>
            <a:off x="101225" y="10235949"/>
            <a:ext cx="6998700" cy="380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Lisa Andrews, MEd, RD, LD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judyd_black_and_white_outline_of_brain_on_white_9cf47857-e9f4-48b0-8aa2-96aaff3587db.png" descr="judyd_black_and_white_outline_of_brain_on_white_9cf47857-e9f4-48b0-8aa2-96aaff3587db.png"/>
          <p:cNvPicPr>
            <a:picLocks noChangeAspect="1"/>
          </p:cNvPicPr>
          <p:nvPr/>
        </p:nvPicPr>
        <p:blipFill>
          <a:blip r:embed="rId2">
            <a:extLst/>
          </a:blip>
          <a:stretch>
            <a:fillRect/>
          </a:stretch>
        </p:blipFill>
        <p:spPr>
          <a:xfrm>
            <a:off x="1414309" y="8556003"/>
            <a:ext cx="7581901" cy="7581901"/>
          </a:xfrm>
          <a:prstGeom prst="rect">
            <a:avLst/>
          </a:prstGeom>
          <a:ln w="12700">
            <a:miter lim="400000"/>
          </a:ln>
        </p:spPr>
      </p:pic>
      <p:sp>
        <p:nvSpPr>
          <p:cNvPr id="171" name="Google Shape;94;p18"/>
          <p:cNvSpPr txBox="1"/>
          <p:nvPr/>
        </p:nvSpPr>
        <p:spPr>
          <a:xfrm>
            <a:off x="295025" y="1402850"/>
            <a:ext cx="6902399" cy="842521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200"/>
            </a:pPr>
            <a:r>
              <a:t>Study design</a:t>
            </a:r>
          </a:p>
          <a:p>
            <a:pPr>
              <a:lnSpc>
                <a:spcPct val="115000"/>
              </a:lnSpc>
              <a:spcBef>
                <a:spcPts val="1000"/>
              </a:spcBef>
              <a:defRPr sz="1200"/>
            </a:pPr>
            <a:r>
              <a:t>Over 3,500 healthy older adults were assigned randomly to receive a daily flavanol supplement (pill form) or a placebo for three years. The ‘real’ supplement had 500 mg of flavanols, of which 80 mg of epicatechins were included, the amount that adults should receive from food.</a:t>
            </a:r>
          </a:p>
          <a:p>
            <a:pPr>
              <a:lnSpc>
                <a:spcPct val="115000"/>
              </a:lnSpc>
              <a:spcBef>
                <a:spcPts val="1000"/>
              </a:spcBef>
              <a:defRPr sz="1200"/>
            </a:pPr>
            <a:r>
              <a:t>At the start of the study, all subjects did a survey that evaluated their diet quality, including foods with high amounts of flavanols. Subjects then did a series of web-based activities at home, designed and validated by Brickman, to evaluate the types of short-term memory controlled by the hippocampus. These evaluations were repeated after one, two, and three years. The majority of subjects identified themselves as non-Hispanic and white.</a:t>
            </a:r>
          </a:p>
          <a:p>
            <a:pPr>
              <a:lnSpc>
                <a:spcPct val="115000"/>
              </a:lnSpc>
              <a:spcBef>
                <a:spcPts val="1000"/>
              </a:spcBef>
              <a:defRPr sz="1200"/>
            </a:pPr>
            <a:r>
              <a:t>Over a third of the subjects also provided urine samples. This allowed the researchers to measure a dietary flavanol biomarker level, developed by co-study authors at Reading University in the UK, before and during the study. The biomarker provided the researchers with a more exact way to find if flavanol levels correlated to performance on the cognitive tests and monitor if participants were sticking to their assigned regimen (adherence was high throughout the study). Flavanol levels varied moderately, though no subjects were severely deficient in flavanols.</a:t>
            </a:r>
          </a:p>
          <a:p>
            <a:pPr>
              <a:lnSpc>
                <a:spcPct val="115000"/>
              </a:lnSpc>
              <a:spcBef>
                <a:spcPts val="1000"/>
              </a:spcBef>
              <a:defRPr b="1" sz="1200"/>
            </a:pPr>
            <a:r>
              <a:t>People with mild flavanol deficiency benefited from flavanol supplement</a:t>
            </a:r>
          </a:p>
          <a:p>
            <a:pPr>
              <a:lnSpc>
                <a:spcPct val="115000"/>
              </a:lnSpc>
              <a:spcBef>
                <a:spcPts val="1000"/>
              </a:spcBef>
              <a:defRPr sz="1200"/>
            </a:pPr>
            <a:r>
              <a:t>In the group taking the daily flavanol pill, memory scores increased slightly. The majority of subjects were already eating a nutritious diet high in flavanols. </a:t>
            </a:r>
          </a:p>
          <a:p>
            <a:pPr>
              <a:lnSpc>
                <a:spcPct val="115000"/>
              </a:lnSpc>
              <a:spcBef>
                <a:spcPts val="1000"/>
              </a:spcBef>
              <a:defRPr sz="1200"/>
            </a:pPr>
            <a:r>
              <a:t>At the end of the initial year of taking the flavanol pill, subjects that admitted to eating a poorer diet and had lower levels of flavanols at baseline had an increase in memory scores by an average of 10.5% when compared to those taking a placebo. This was increased by 16% compared to their baseline memory score. The improvement seen at one year was maintained for at least two more years based on annual cognitive testing.</a:t>
            </a:r>
          </a:p>
          <a:p>
            <a:pPr>
              <a:lnSpc>
                <a:spcPct val="115000"/>
              </a:lnSpc>
              <a:spcBef>
                <a:spcPts val="1000"/>
              </a:spcBef>
              <a:defRPr sz="1200"/>
            </a:pPr>
            <a:r>
              <a:t>The study results strongly suggest that a deficiency in flavanols could result in age-related memory loss. Flavanol intake was associated with memory scores and flavanol supplements enhanced memory in older adults who were flavanol deficient. </a:t>
            </a:r>
          </a:p>
          <a:p>
            <a:pPr>
              <a:lnSpc>
                <a:spcPct val="115000"/>
              </a:lnSpc>
              <a:spcBef>
                <a:spcPts val="1000"/>
              </a:spcBef>
              <a:defRPr sz="1200"/>
            </a:pPr>
            <a:r>
              <a:t>The results of this study align with a recent study that discovered that flavanol supplements didn’t improve memory in a group of individuals with a range of baseline flavanol levels. However, the other study failed to review the impact of flavanol supplements on those with low and high flavanol levels separately. </a:t>
            </a:r>
          </a:p>
          <a:p>
            <a:pPr>
              <a:lnSpc>
                <a:spcPct val="115000"/>
              </a:lnSpc>
              <a:spcBef>
                <a:spcPts val="1000"/>
              </a:spcBef>
              <a:defRPr sz="1200"/>
            </a:pPr>
            <a:r>
              <a:t>Both studies found that flavanols have no impact on individuals who aren’t deficient in flavanols, according to Small. The other study may not have used memory tests that evaluate memory processes in the hippocampus impacted by flavonols. The new study showed that flavanols only helped memory processes regulated by the hippocampus and didn’t improve memory modulated by other regions of the brain. </a:t>
            </a:r>
          </a:p>
        </p:txBody>
      </p:sp>
      <p:sp>
        <p:nvSpPr>
          <p:cNvPr id="172" name="Google Shape;95;p18"/>
          <p:cNvSpPr txBox="1"/>
          <p:nvPr/>
        </p:nvSpPr>
        <p:spPr>
          <a:xfrm>
            <a:off x="405975" y="152475"/>
            <a:ext cx="6902399" cy="12639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100">
                <a:solidFill>
                  <a:srgbClr val="424242"/>
                </a:solidFill>
                <a:latin typeface="Rockwell"/>
                <a:ea typeface="Rockwell"/>
                <a:cs typeface="Rockwell"/>
                <a:sym typeface="Rockwell"/>
              </a:defRPr>
            </a:lvl1pPr>
          </a:lstStyle>
          <a:p>
            <a:pPr/>
            <a:r>
              <a:t>Low Flavanol Intake May Lead to Memory Loss</a:t>
            </a:r>
          </a:p>
        </p:txBody>
      </p:sp>
      <p:sp>
        <p:nvSpPr>
          <p:cNvPr id="173" name="Google Shape;96;p18"/>
          <p:cNvSpPr txBox="1"/>
          <p:nvPr/>
        </p:nvSpPr>
        <p:spPr>
          <a:xfrm>
            <a:off x="101225" y="10235949"/>
            <a:ext cx="6998700" cy="380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Lisa Andrews, MEd, RD, LD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101;p19"/>
          <p:cNvSpPr txBox="1"/>
          <p:nvPr/>
        </p:nvSpPr>
        <p:spPr>
          <a:xfrm>
            <a:off x="295025" y="1402850"/>
            <a:ext cx="6902399" cy="198127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100"/>
            </a:pPr>
            <a:r>
              <a:t>What’s next?</a:t>
            </a:r>
          </a:p>
          <a:p>
            <a:pPr algn="just">
              <a:lnSpc>
                <a:spcPct val="115000"/>
              </a:lnSpc>
              <a:spcBef>
                <a:spcPts val="1000"/>
              </a:spcBef>
              <a:defRPr sz="1100"/>
            </a:pPr>
            <a:r>
              <a:t>"We cannot yet definitively conclude that low dietary intake of flavanols alone causes poor memory performance, because we did not conduct the opposite experiment: depleting flavanol in people who are not deficient," Small says, adding that such an experiment might be considered unethical.</a:t>
            </a:r>
          </a:p>
          <a:p>
            <a:pPr algn="just">
              <a:lnSpc>
                <a:spcPct val="115000"/>
              </a:lnSpc>
              <a:spcBef>
                <a:spcPts val="1000"/>
              </a:spcBef>
              <a:defRPr sz="1100"/>
            </a:pPr>
            <a:r>
              <a:t>A clinical trial to restore levels of flavanols in those with severe deficiency would be the next step. "Age-related memory decline is thought to occur sooner or later in nearly everyone, though there is a great amount of variability," says Small. "If some of this variance is partly due to differences in dietary consumption of flavanols, then we would see an even more dramatic improvement in memory in people who replenish dietary flavanols when they're in their 40s and 50s."</a:t>
            </a:r>
          </a:p>
        </p:txBody>
      </p:sp>
      <p:sp>
        <p:nvSpPr>
          <p:cNvPr id="176" name="Google Shape;102;p19"/>
          <p:cNvSpPr txBox="1"/>
          <p:nvPr/>
        </p:nvSpPr>
        <p:spPr>
          <a:xfrm>
            <a:off x="405975" y="152475"/>
            <a:ext cx="6998700" cy="12639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2900">
                <a:solidFill>
                  <a:srgbClr val="424242"/>
                </a:solidFill>
                <a:latin typeface="Rockwell"/>
                <a:ea typeface="Rockwell"/>
                <a:cs typeface="Rockwell"/>
                <a:sym typeface="Rockwell"/>
              </a:defRPr>
            </a:lvl1pPr>
          </a:lstStyle>
          <a:p>
            <a:pPr/>
            <a:r>
              <a:t>Low Flavanol Intake May Lead to Memory Loss</a:t>
            </a:r>
          </a:p>
        </p:txBody>
      </p:sp>
      <p:sp>
        <p:nvSpPr>
          <p:cNvPr id="177" name="Google Shape;103;p19"/>
          <p:cNvSpPr txBox="1"/>
          <p:nvPr/>
        </p:nvSpPr>
        <p:spPr>
          <a:xfrm>
            <a:off x="101225" y="10235949"/>
            <a:ext cx="6998700" cy="380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Lisa Andrews, MEd, RD, LD</a:t>
            </a:r>
          </a:p>
        </p:txBody>
      </p:sp>
      <p:sp>
        <p:nvSpPr>
          <p:cNvPr id="178" name="Google Shape;104;p19"/>
          <p:cNvSpPr txBox="1"/>
          <p:nvPr/>
        </p:nvSpPr>
        <p:spPr>
          <a:xfrm>
            <a:off x="286725" y="7832249"/>
            <a:ext cx="6902399" cy="184263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spcBef>
                <a:spcPts val="1200"/>
              </a:spcBef>
              <a:defRPr b="1" sz="1300"/>
            </a:pPr>
            <a:r>
              <a:t>Reference</a:t>
            </a:r>
            <a:r>
              <a:rPr b="0"/>
              <a:t>:</a:t>
            </a:r>
          </a:p>
          <a:p>
            <a:pPr marL="228600">
              <a:lnSpc>
                <a:spcPct val="115000"/>
              </a:lnSpc>
              <a:spcBef>
                <a:spcPts val="1300"/>
              </a:spcBef>
              <a:defRPr sz="1300"/>
            </a:pPr>
            <a:r>
              <a:t>Adam M. Brickman, Lok-Kin Yeung, Daniel M. Alschuler, Javier I. Ottaviani, Gunter G. C. Kuhnle, Richard P. Sloan, Heike Luttmann-Gibson, Trisha Copeland, Hagen Schroeter, Howard D. Sesso, JoAnn E. Manson, Melanie Wall, Scott A. Small. </a:t>
            </a:r>
            <a:r>
              <a:rPr b="1"/>
              <a:t>Dietary flavanols restore hippocampal-dependent memory in older adults with lower diet quality and lower habitual flavanol consumption</a:t>
            </a:r>
            <a:r>
              <a:t>. </a:t>
            </a:r>
            <a:r>
              <a:rPr i="1"/>
              <a:t>Proceedings of the National Academy of Sciences</a:t>
            </a:r>
            <a:r>
              <a:t>, 2023; 120 (23) DOI: </a:t>
            </a:r>
            <a:r>
              <a:rPr u="sng">
                <a:solidFill>
                  <a:schemeClr val="accent5"/>
                </a:solidFill>
                <a:uFill>
                  <a:solidFill>
                    <a:schemeClr val="accent5"/>
                  </a:solidFill>
                </a:uFill>
                <a:hlinkClick r:id="rId2" invalidUrl="" action="" tgtFrame="" tooltip="" history="1" highlightClick="0" endSnd="0"/>
              </a:rPr>
              <a:t>10.1073/pnas.2216932120</a:t>
            </a:r>
          </a:p>
        </p:txBody>
      </p:sp>
      <p:sp>
        <p:nvSpPr>
          <p:cNvPr id="179" name="Google Shape;105;p19"/>
          <p:cNvSpPr txBox="1"/>
          <p:nvPr/>
        </p:nvSpPr>
        <p:spPr>
          <a:xfrm>
            <a:off x="3794774" y="3788400"/>
            <a:ext cx="3402902" cy="339399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100"/>
            </a:pPr>
            <a:r>
              <a:t>Below are the top foods to include in your diet to increase flavanol intake:</a:t>
            </a:r>
          </a:p>
          <a:p>
            <a:pPr marL="457200" indent="-301625" algn="just">
              <a:lnSpc>
                <a:spcPct val="115000"/>
              </a:lnSpc>
              <a:spcBef>
                <a:spcPts val="1000"/>
              </a:spcBef>
              <a:buClr>
                <a:srgbClr val="000000"/>
              </a:buClr>
              <a:buSzPts val="1100"/>
              <a:buFont typeface="Arial"/>
              <a:buChar char="●"/>
              <a:defRPr sz="1100"/>
            </a:pPr>
            <a:r>
              <a:t>Apples</a:t>
            </a:r>
          </a:p>
          <a:p>
            <a:pPr marL="457200" indent="-301625" algn="just">
              <a:lnSpc>
                <a:spcPct val="115000"/>
              </a:lnSpc>
              <a:spcBef>
                <a:spcPts val="1000"/>
              </a:spcBef>
              <a:buClr>
                <a:srgbClr val="000000"/>
              </a:buClr>
              <a:buSzPts val="1100"/>
              <a:buFont typeface="Arial"/>
              <a:buChar char="●"/>
              <a:defRPr sz="1100"/>
            </a:pPr>
            <a:r>
              <a:t>Green and black tea</a:t>
            </a:r>
          </a:p>
          <a:p>
            <a:pPr marL="457200" indent="-301625" algn="just">
              <a:lnSpc>
                <a:spcPct val="115000"/>
              </a:lnSpc>
              <a:spcBef>
                <a:spcPts val="1000"/>
              </a:spcBef>
              <a:buClr>
                <a:srgbClr val="000000"/>
              </a:buClr>
              <a:buSzPts val="1100"/>
              <a:buFont typeface="Arial"/>
              <a:buChar char="●"/>
              <a:defRPr sz="1100"/>
            </a:pPr>
            <a:r>
              <a:t>Blackberries, blueberries, strawberries, raspberries</a:t>
            </a:r>
          </a:p>
          <a:p>
            <a:pPr marL="457200" indent="-301625" algn="just">
              <a:lnSpc>
                <a:spcPct val="115000"/>
              </a:lnSpc>
              <a:spcBef>
                <a:spcPts val="1000"/>
              </a:spcBef>
              <a:buClr>
                <a:srgbClr val="000000"/>
              </a:buClr>
              <a:buSzPts val="1100"/>
              <a:buFont typeface="Arial"/>
              <a:buChar char="●"/>
              <a:defRPr sz="1100"/>
            </a:pPr>
            <a:r>
              <a:t>Citrus fruit</a:t>
            </a:r>
          </a:p>
          <a:p>
            <a:pPr marL="457200" indent="-301625" algn="just">
              <a:lnSpc>
                <a:spcPct val="115000"/>
              </a:lnSpc>
              <a:spcBef>
                <a:spcPts val="1000"/>
              </a:spcBef>
              <a:buClr>
                <a:srgbClr val="000000"/>
              </a:buClr>
              <a:buSzPts val="1100"/>
              <a:buFont typeface="Arial"/>
              <a:buChar char="●"/>
              <a:defRPr sz="1100"/>
            </a:pPr>
            <a:r>
              <a:t>Kale, spinach, and other leafy greens</a:t>
            </a:r>
          </a:p>
          <a:p>
            <a:pPr marL="457200" indent="-301625" algn="just">
              <a:lnSpc>
                <a:spcPct val="115000"/>
              </a:lnSpc>
              <a:spcBef>
                <a:spcPts val="1000"/>
              </a:spcBef>
              <a:buClr>
                <a:srgbClr val="000000"/>
              </a:buClr>
              <a:buSzPts val="1100"/>
              <a:buFont typeface="Arial"/>
              <a:buChar char="●"/>
              <a:defRPr sz="1100"/>
            </a:pPr>
            <a:r>
              <a:t>Beans and lentils</a:t>
            </a:r>
          </a:p>
          <a:p>
            <a:pPr marL="457200" indent="-301625" algn="just">
              <a:lnSpc>
                <a:spcPct val="115000"/>
              </a:lnSpc>
              <a:spcBef>
                <a:spcPts val="1000"/>
              </a:spcBef>
              <a:buClr>
                <a:srgbClr val="000000"/>
              </a:buClr>
              <a:buSzPts val="1100"/>
              <a:buFont typeface="Arial"/>
              <a:buChar char="●"/>
              <a:defRPr sz="1100"/>
            </a:pPr>
            <a:r>
              <a:t>Broccoli</a:t>
            </a:r>
          </a:p>
          <a:p>
            <a:pPr marL="457200" indent="-301625" algn="just">
              <a:lnSpc>
                <a:spcPct val="115000"/>
              </a:lnSpc>
              <a:spcBef>
                <a:spcPts val="1000"/>
              </a:spcBef>
              <a:buClr>
                <a:srgbClr val="000000"/>
              </a:buClr>
              <a:buSzPts val="1100"/>
              <a:buFont typeface="Arial"/>
              <a:buChar char="●"/>
              <a:defRPr sz="1100"/>
            </a:pPr>
            <a:r>
              <a:t>Cocoa</a:t>
            </a:r>
          </a:p>
          <a:p>
            <a:pPr marL="457200" indent="-301625" algn="just">
              <a:lnSpc>
                <a:spcPct val="115000"/>
              </a:lnSpc>
              <a:spcBef>
                <a:spcPts val="1000"/>
              </a:spcBef>
              <a:buClr>
                <a:srgbClr val="000000"/>
              </a:buClr>
              <a:buSzPts val="1100"/>
              <a:buFont typeface="Arial"/>
              <a:buChar char="●"/>
              <a:defRPr sz="1100"/>
            </a:pPr>
            <a:r>
              <a:t>Red wine in moderation</a:t>
            </a:r>
          </a:p>
        </p:txBody>
      </p:sp>
      <p:pic>
        <p:nvPicPr>
          <p:cNvPr id="180" name="_FHC4805.jpeg" descr="_FHC4805.jpeg"/>
          <p:cNvPicPr>
            <a:picLocks noChangeAspect="1"/>
          </p:cNvPicPr>
          <p:nvPr/>
        </p:nvPicPr>
        <p:blipFill>
          <a:blip r:embed="rId3">
            <a:extLst/>
          </a:blip>
          <a:srcRect l="28939" t="14349" r="28939" b="14349"/>
          <a:stretch>
            <a:fillRect/>
          </a:stretch>
        </p:blipFill>
        <p:spPr>
          <a:xfrm>
            <a:off x="514262" y="3804192"/>
            <a:ext cx="3193501" cy="3608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Image" descr="Image"/>
          <p:cNvPicPr>
            <a:picLocks noChangeAspect="1"/>
          </p:cNvPicPr>
          <p:nvPr/>
        </p:nvPicPr>
        <p:blipFill>
          <a:blip r:embed="rId2">
            <a:extLst/>
          </a:blip>
          <a:stretch>
            <a:fillRect/>
          </a:stretch>
        </p:blipFill>
        <p:spPr>
          <a:xfrm>
            <a:off x="0" y="-943441"/>
            <a:ext cx="7581901" cy="5676948"/>
          </a:xfrm>
          <a:prstGeom prst="rect">
            <a:avLst/>
          </a:prstGeom>
          <a:ln w="12700">
            <a:miter lim="400000"/>
          </a:ln>
        </p:spPr>
      </p:pic>
      <p:sp>
        <p:nvSpPr>
          <p:cNvPr id="121" name="INGREDIENTS:…"/>
          <p:cNvSpPr txBox="1"/>
          <p:nvPr/>
        </p:nvSpPr>
        <p:spPr>
          <a:xfrm>
            <a:off x="1044852" y="4824392"/>
            <a:ext cx="5715433" cy="56846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28600" indent="-228600">
              <a:defRPr sz="1200">
                <a:solidFill>
                  <a:schemeClr val="accent2">
                    <a:lumOff val="21764"/>
                  </a:schemeClr>
                </a:solidFill>
              </a:defRPr>
            </a:pPr>
            <a:r>
              <a:t>INGREDIENTS:</a:t>
            </a:r>
          </a:p>
          <a:p>
            <a:pPr marL="496887" indent="-357187">
              <a:buSzPct val="100000"/>
              <a:buFont typeface="Helvetica"/>
              <a:buChar char="•"/>
              <a:defRPr sz="1200">
                <a:solidFill>
                  <a:schemeClr val="accent2">
                    <a:lumOff val="21764"/>
                  </a:schemeClr>
                </a:solidFill>
              </a:defRPr>
            </a:pPr>
            <a:r>
              <a:t>2 red beets, rinsed to remove the dirt</a:t>
            </a:r>
          </a:p>
          <a:p>
            <a:pPr marL="496887" indent="-357187">
              <a:buSzPct val="100000"/>
              <a:buFont typeface="Helvetica"/>
              <a:buChar char="•"/>
              <a:defRPr sz="1200">
                <a:solidFill>
                  <a:schemeClr val="accent2">
                    <a:lumOff val="21764"/>
                  </a:schemeClr>
                </a:solidFill>
              </a:defRPr>
            </a:pPr>
            <a:r>
              <a:t>2 golden beets, rinsed to remove dirt</a:t>
            </a:r>
          </a:p>
          <a:p>
            <a:pPr marL="496887" indent="-357187">
              <a:buSzPct val="100000"/>
              <a:buFont typeface="Helvetica"/>
              <a:buChar char="•"/>
              <a:defRPr sz="1200">
                <a:solidFill>
                  <a:schemeClr val="accent2">
                    <a:lumOff val="21764"/>
                  </a:schemeClr>
                </a:solidFill>
              </a:defRPr>
            </a:pPr>
            <a:r>
              <a:t>2 bunches of kale, rinsed and chopped without the stems</a:t>
            </a:r>
          </a:p>
          <a:p>
            <a:pPr marL="496887" indent="-357187">
              <a:buSzPct val="100000"/>
              <a:buFont typeface="Helvetica"/>
              <a:buChar char="•"/>
              <a:defRPr sz="1200">
                <a:solidFill>
                  <a:schemeClr val="accent2">
                    <a:lumOff val="21764"/>
                  </a:schemeClr>
                </a:solidFill>
              </a:defRPr>
            </a:pPr>
            <a:r>
              <a:t>1 shallot, peeled and diced</a:t>
            </a:r>
          </a:p>
          <a:p>
            <a:pPr marL="496887" indent="-357187">
              <a:buSzPct val="100000"/>
              <a:buFont typeface="Helvetica"/>
              <a:buChar char="•"/>
              <a:defRPr sz="1200">
                <a:solidFill>
                  <a:schemeClr val="accent2">
                    <a:lumOff val="21764"/>
                  </a:schemeClr>
                </a:solidFill>
              </a:defRPr>
            </a:pPr>
            <a:r>
              <a:t>olive oil spray</a:t>
            </a:r>
          </a:p>
          <a:p>
            <a:pPr marL="496887" indent="-357187">
              <a:buSzPct val="100000"/>
              <a:buFont typeface="Helvetica"/>
              <a:buChar char="•"/>
              <a:defRPr sz="1200">
                <a:solidFill>
                  <a:schemeClr val="accent2">
                    <a:lumOff val="21764"/>
                  </a:schemeClr>
                </a:solidFill>
              </a:defRPr>
            </a:pPr>
            <a:r>
              <a:t>cider vinegar</a:t>
            </a:r>
          </a:p>
          <a:p>
            <a:pPr marL="496887" indent="-357187">
              <a:buSzPct val="100000"/>
              <a:buFont typeface="Helvetica"/>
              <a:buChar char="•"/>
              <a:defRPr sz="1200">
                <a:solidFill>
                  <a:schemeClr val="accent2">
                    <a:lumOff val="21764"/>
                  </a:schemeClr>
                </a:solidFill>
              </a:defRPr>
            </a:pPr>
            <a:r>
              <a:t>1 bunch rainbow carrots, peeled and sliced thin lengthwise</a:t>
            </a:r>
          </a:p>
          <a:p>
            <a:pPr marL="496887" indent="-357187">
              <a:buSzPct val="100000"/>
              <a:buFont typeface="Helvetica"/>
              <a:buChar char="•"/>
              <a:defRPr sz="1200">
                <a:solidFill>
                  <a:schemeClr val="accent2">
                    <a:lumOff val="21764"/>
                  </a:schemeClr>
                </a:solidFill>
              </a:defRPr>
            </a:pPr>
            <a:r>
              <a:t>1/4 cup roasted and shelled pistachios</a:t>
            </a:r>
          </a:p>
          <a:p>
            <a:pPr marL="496887" indent="-357187">
              <a:buSzPct val="100000"/>
              <a:buFont typeface="Helvetica"/>
              <a:buChar char="•"/>
              <a:defRPr sz="1200">
                <a:solidFill>
                  <a:schemeClr val="accent2">
                    <a:lumOff val="21764"/>
                  </a:schemeClr>
                </a:solidFill>
              </a:defRPr>
            </a:pPr>
            <a:r>
              <a:t>1 cup carrot or butternut squash puree</a:t>
            </a:r>
          </a:p>
          <a:p>
            <a:pPr marL="496887" indent="-357187">
              <a:buSzPct val="100000"/>
              <a:buFont typeface="Helvetica"/>
              <a:buChar char="•"/>
              <a:defRPr sz="1200">
                <a:solidFill>
                  <a:schemeClr val="accent2">
                    <a:lumOff val="21764"/>
                  </a:schemeClr>
                </a:solidFill>
              </a:defRPr>
            </a:pPr>
            <a:r>
              <a:t>1/4 cup tomato paste</a:t>
            </a:r>
          </a:p>
          <a:p>
            <a:pPr marL="496887" indent="-357187">
              <a:buSzPct val="100000"/>
              <a:buFont typeface="Helvetica"/>
              <a:buChar char="•"/>
              <a:defRPr sz="1200">
                <a:solidFill>
                  <a:schemeClr val="accent2">
                    <a:lumOff val="21764"/>
                  </a:schemeClr>
                </a:solidFill>
              </a:defRPr>
            </a:pPr>
            <a:r>
              <a:t>Garnish: radicchio leaves or red cabbage, optional</a:t>
            </a:r>
            <a:br/>
          </a:p>
          <a:p>
            <a:pPr marL="228600" indent="-228600">
              <a:defRPr sz="1200">
                <a:solidFill>
                  <a:schemeClr val="accent2">
                    <a:lumOff val="21764"/>
                  </a:schemeClr>
                </a:solidFill>
              </a:defRPr>
            </a:pPr>
            <a:r>
              <a:t>INSTRUCTIONS:</a:t>
            </a:r>
          </a:p>
          <a:p>
            <a:pPr marL="496887" indent="-357187">
              <a:buSzPct val="100000"/>
              <a:buFont typeface="Helvetica"/>
              <a:buAutoNum type="arabicPeriod" startAt="1"/>
              <a:defRPr sz="1200">
                <a:solidFill>
                  <a:schemeClr val="accent2">
                    <a:lumOff val="21764"/>
                  </a:schemeClr>
                </a:solidFill>
              </a:defRPr>
            </a:pPr>
            <a:r>
              <a:t>Roast the beets in a roasting pan for 1 hour at 350 degrees. Remove from oven, allow to cool, then slip the beets out of their skins. Slice into 1/4 inch thick pieces.</a:t>
            </a:r>
          </a:p>
          <a:p>
            <a:pPr marL="496887" indent="-357187">
              <a:buSzPct val="100000"/>
              <a:buFont typeface="Helvetica"/>
              <a:buAutoNum type="arabicPeriod" startAt="1"/>
              <a:defRPr sz="1200">
                <a:solidFill>
                  <a:schemeClr val="accent2">
                    <a:lumOff val="21764"/>
                  </a:schemeClr>
                </a:solidFill>
              </a:defRPr>
            </a:pPr>
            <a:r>
              <a:t>Meanwhile, peel and dice the shallot. Sauté in a little olive oil and then add the chopped rinsed kale. Add a big dash of cider vinegar. Cover and cook for 3 minutes.</a:t>
            </a:r>
          </a:p>
          <a:p>
            <a:pPr marL="496887" indent="-357187">
              <a:buSzPct val="100000"/>
              <a:buFont typeface="Helvetica"/>
              <a:buAutoNum type="arabicPeriod" startAt="1"/>
              <a:defRPr sz="1200">
                <a:solidFill>
                  <a:schemeClr val="accent2">
                    <a:lumOff val="21764"/>
                  </a:schemeClr>
                </a:solidFill>
              </a:defRPr>
            </a:pPr>
            <a:r>
              <a:t>Assemble the salad close to serving time. Place the radicchio or red cabbage leaves in 6 little piles on a large platter. Fill each one with the cooked kale. Place the sliced beets in between each pile. Add the carrots and pistachios in the center.</a:t>
            </a:r>
          </a:p>
          <a:p>
            <a:pPr marL="496887" indent="-357187">
              <a:buSzPct val="100000"/>
              <a:buFont typeface="Helvetica"/>
              <a:buAutoNum type="arabicPeriod" startAt="1"/>
              <a:defRPr sz="1200">
                <a:solidFill>
                  <a:schemeClr val="accent2">
                    <a:lumOff val="21764"/>
                  </a:schemeClr>
                </a:solidFill>
              </a:defRPr>
            </a:pPr>
            <a:r>
              <a:t>Place the butternut squash or carrot puree in the center. Top with pistachios. Spray with olive oil spray and cider vinegar.</a:t>
            </a:r>
          </a:p>
          <a:p>
            <a:pPr marL="228600" indent="-228600">
              <a:defRPr sz="1200">
                <a:solidFill>
                  <a:schemeClr val="accent2">
                    <a:lumOff val="21764"/>
                  </a:schemeClr>
                </a:solidFill>
              </a:defRPr>
            </a:pPr>
            <a:r>
              <a:t>Chef's Tips:</a:t>
            </a:r>
          </a:p>
          <a:p>
            <a:pPr marL="228600" indent="-228600">
              <a:defRPr sz="1200">
                <a:solidFill>
                  <a:schemeClr val="accent2">
                    <a:lumOff val="21764"/>
                  </a:schemeClr>
                </a:solidFill>
              </a:defRPr>
            </a:pPr>
            <a:r>
              <a:t>You can make this salad a meal by adding grilled poultry or hard boiled eggs. </a:t>
            </a:r>
          </a:p>
          <a:p>
            <a:pPr marL="228600" indent="-228600">
              <a:defRPr sz="1200">
                <a:solidFill>
                  <a:schemeClr val="accent2">
                    <a:lumOff val="21764"/>
                  </a:schemeClr>
                </a:solidFill>
              </a:defRPr>
            </a:pPr>
          </a:p>
          <a:p>
            <a:pPr marL="228600" indent="-228600">
              <a:defRPr sz="1200">
                <a:solidFill>
                  <a:schemeClr val="accent2">
                    <a:lumOff val="21764"/>
                  </a:schemeClr>
                </a:solidFill>
              </a:defRPr>
            </a:pPr>
            <a:r>
              <a:t>NUTRITION FACTS:</a:t>
            </a:r>
          </a:p>
          <a:p>
            <a:pPr marL="228600" indent="-228600">
              <a:defRPr sz="1200">
                <a:solidFill>
                  <a:schemeClr val="accent2">
                    <a:lumOff val="21764"/>
                  </a:schemeClr>
                </a:solidFill>
              </a:defRPr>
            </a:pPr>
            <a:r>
              <a:t>Serves 6. Each 1.5 cup serving: 113 calories, 3 g fat, 0.5 g saturated fat, 0 mg cholesterol, 113 mg sodium, 19 g carbohydrate, 9 g sugar, 6 g fiber, 4.5 g protein.</a:t>
            </a:r>
          </a:p>
        </p:txBody>
      </p:sp>
      <p:sp>
        <p:nvSpPr>
          <p:cNvPr id="122" name="Kale and Winter Root Salad"/>
          <p:cNvSpPr txBox="1"/>
          <p:nvPr/>
        </p:nvSpPr>
        <p:spPr>
          <a:xfrm>
            <a:off x="1102988" y="4368171"/>
            <a:ext cx="2498409" cy="2096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1500">
                <a:solidFill>
                  <a:srgbClr val="FFFFFF"/>
                </a:solidFill>
              </a:defRPr>
            </a:lvl1pPr>
          </a:lstStyle>
          <a:p>
            <a:pPr/>
            <a:r>
              <a:t>Kale and Winter Root Salad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Image" descr="Image"/>
          <p:cNvPicPr>
            <a:picLocks noChangeAspect="1"/>
          </p:cNvPicPr>
          <p:nvPr/>
        </p:nvPicPr>
        <p:blipFill>
          <a:blip r:embed="rId2">
            <a:extLst/>
          </a:blip>
          <a:srcRect l="0" t="0" r="0" b="12690"/>
          <a:stretch>
            <a:fillRect/>
          </a:stretch>
        </p:blipFill>
        <p:spPr>
          <a:xfrm>
            <a:off x="0" y="-1234284"/>
            <a:ext cx="7581901" cy="5346173"/>
          </a:xfrm>
          <a:prstGeom prst="rect">
            <a:avLst/>
          </a:prstGeom>
          <a:ln w="12700">
            <a:miter lim="400000"/>
          </a:ln>
        </p:spPr>
      </p:pic>
      <p:sp>
        <p:nvSpPr>
          <p:cNvPr id="125" name="INGREDIENTS:…"/>
          <p:cNvSpPr txBox="1"/>
          <p:nvPr/>
        </p:nvSpPr>
        <p:spPr>
          <a:xfrm>
            <a:off x="521074" y="4209664"/>
            <a:ext cx="6241961" cy="58624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28600" indent="-228600">
              <a:defRPr sz="1200">
                <a:solidFill>
                  <a:schemeClr val="accent2">
                    <a:lumOff val="21764"/>
                  </a:schemeClr>
                </a:solidFill>
              </a:defRPr>
            </a:pPr>
            <a:r>
              <a:t>INGREDIENTS:</a:t>
            </a:r>
          </a:p>
          <a:p>
            <a:pPr marL="496887" indent="-357187">
              <a:buSzPct val="100000"/>
              <a:buFont typeface="Helvetica"/>
              <a:buChar char="•"/>
              <a:defRPr sz="1200">
                <a:solidFill>
                  <a:schemeClr val="accent2">
                    <a:lumOff val="21764"/>
                  </a:schemeClr>
                </a:solidFill>
              </a:defRPr>
            </a:pPr>
            <a:r>
              <a:t>1 tsp olive oil</a:t>
            </a:r>
          </a:p>
          <a:p>
            <a:pPr marL="496887" indent="-357187">
              <a:buSzPct val="100000"/>
              <a:buFont typeface="Helvetica"/>
              <a:buChar char="•"/>
              <a:defRPr sz="1200">
                <a:solidFill>
                  <a:schemeClr val="accent2">
                    <a:lumOff val="21764"/>
                  </a:schemeClr>
                </a:solidFill>
              </a:defRPr>
            </a:pPr>
            <a:r>
              <a:t>1 each onion peel and slice</a:t>
            </a:r>
          </a:p>
          <a:p>
            <a:pPr marL="496887" indent="-357187">
              <a:buSzPct val="100000"/>
              <a:buFont typeface="Helvetica"/>
              <a:buChar char="•"/>
              <a:defRPr sz="1200">
                <a:solidFill>
                  <a:schemeClr val="accent2">
                    <a:lumOff val="21764"/>
                  </a:schemeClr>
                </a:solidFill>
              </a:defRPr>
            </a:pPr>
            <a:r>
              <a:t>1 each red bell pepper cored and sliced into thin strips</a:t>
            </a:r>
          </a:p>
          <a:p>
            <a:pPr marL="496887" indent="-357187">
              <a:buSzPct val="100000"/>
              <a:buFont typeface="Helvetica"/>
              <a:buChar char="•"/>
              <a:defRPr sz="1200">
                <a:solidFill>
                  <a:schemeClr val="accent2">
                    <a:lumOff val="21764"/>
                  </a:schemeClr>
                </a:solidFill>
              </a:defRPr>
            </a:pPr>
            <a:r>
              <a:t>1 each jalapeño pepper cored, seeded, diced</a:t>
            </a:r>
          </a:p>
          <a:p>
            <a:pPr marL="496887" indent="-357187">
              <a:buSzPct val="100000"/>
              <a:buFont typeface="Helvetica"/>
              <a:buChar char="•"/>
              <a:defRPr sz="1200">
                <a:solidFill>
                  <a:schemeClr val="accent2">
                    <a:lumOff val="21764"/>
                  </a:schemeClr>
                </a:solidFill>
              </a:defRPr>
            </a:pPr>
            <a:r>
              <a:t>2 each chicken breasts boneless, skinless, sliced in strips</a:t>
            </a:r>
          </a:p>
          <a:p>
            <a:pPr marL="496887" indent="-357187">
              <a:buSzPct val="100000"/>
              <a:buFont typeface="Helvetica"/>
              <a:buChar char="•"/>
              <a:defRPr sz="1200">
                <a:solidFill>
                  <a:schemeClr val="accent2">
                    <a:lumOff val="21764"/>
                  </a:schemeClr>
                </a:solidFill>
              </a:defRPr>
            </a:pPr>
            <a:r>
              <a:t>1 tsp ground cumin</a:t>
            </a:r>
          </a:p>
          <a:p>
            <a:pPr marL="496887" indent="-357187">
              <a:buSzPct val="100000"/>
              <a:buFont typeface="Helvetica"/>
              <a:buChar char="•"/>
              <a:defRPr sz="1200">
                <a:solidFill>
                  <a:schemeClr val="accent2">
                    <a:lumOff val="21764"/>
                  </a:schemeClr>
                </a:solidFill>
              </a:defRPr>
            </a:pPr>
            <a:r>
              <a:t>1 tsp paprika</a:t>
            </a:r>
          </a:p>
          <a:p>
            <a:pPr marL="496887" indent="-357187">
              <a:buSzPct val="100000"/>
              <a:buFont typeface="Helvetica"/>
              <a:buChar char="•"/>
              <a:defRPr sz="1200">
                <a:solidFill>
                  <a:schemeClr val="accent2">
                    <a:lumOff val="21764"/>
                  </a:schemeClr>
                </a:solidFill>
              </a:defRPr>
            </a:pPr>
            <a:r>
              <a:t>1 tsp garlic salt</a:t>
            </a:r>
          </a:p>
          <a:p>
            <a:pPr marL="496887" indent="-357187">
              <a:buSzPct val="100000"/>
              <a:buFont typeface="Helvetica"/>
              <a:buChar char="•"/>
              <a:defRPr sz="1200">
                <a:solidFill>
                  <a:schemeClr val="accent2">
                    <a:lumOff val="21764"/>
                  </a:schemeClr>
                </a:solidFill>
              </a:defRPr>
            </a:pPr>
            <a:r>
              <a:t>1 tsp oregano</a:t>
            </a:r>
          </a:p>
          <a:p>
            <a:pPr marL="496887" indent="-357187">
              <a:buSzPct val="100000"/>
              <a:buFont typeface="Helvetica"/>
              <a:buChar char="•"/>
              <a:defRPr sz="1200">
                <a:solidFill>
                  <a:schemeClr val="accent2">
                    <a:lumOff val="21764"/>
                  </a:schemeClr>
                </a:solidFill>
              </a:defRPr>
            </a:pPr>
            <a:r>
              <a:t>1 tsp chili powder</a:t>
            </a:r>
          </a:p>
          <a:p>
            <a:pPr marL="496887" indent="-357187">
              <a:buSzPct val="100000"/>
              <a:buFont typeface="Helvetica"/>
              <a:buChar char="•"/>
              <a:defRPr sz="1200">
                <a:solidFill>
                  <a:schemeClr val="accent2">
                    <a:lumOff val="21764"/>
                  </a:schemeClr>
                </a:solidFill>
              </a:defRPr>
            </a:pPr>
            <a:r>
              <a:t>2 each limes</a:t>
            </a:r>
          </a:p>
          <a:p>
            <a:pPr marL="496887" indent="-357187">
              <a:buSzPct val="100000"/>
              <a:buFont typeface="Helvetica"/>
              <a:buChar char="•"/>
              <a:defRPr sz="1200">
                <a:solidFill>
                  <a:schemeClr val="accent2">
                    <a:lumOff val="21764"/>
                  </a:schemeClr>
                </a:solidFill>
              </a:defRPr>
            </a:pPr>
            <a:r>
              <a:t>1 cup radishes</a:t>
            </a:r>
          </a:p>
          <a:p>
            <a:pPr marL="496887" indent="-357187">
              <a:buSzPct val="100000"/>
              <a:buFont typeface="Helvetica"/>
              <a:buChar char="•"/>
              <a:defRPr sz="1200">
                <a:solidFill>
                  <a:schemeClr val="accent2">
                    <a:lumOff val="21764"/>
                  </a:schemeClr>
                </a:solidFill>
              </a:defRPr>
            </a:pPr>
            <a:r>
              <a:t>2 cups pinto beans (canned or cooked) drained</a:t>
            </a:r>
          </a:p>
          <a:p>
            <a:pPr marL="496887" indent="-357187">
              <a:buSzPct val="100000"/>
              <a:buFont typeface="Helvetica"/>
              <a:buChar char="•"/>
              <a:defRPr sz="1200">
                <a:solidFill>
                  <a:schemeClr val="accent2">
                    <a:lumOff val="21764"/>
                  </a:schemeClr>
                </a:solidFill>
              </a:defRPr>
            </a:pPr>
            <a:r>
              <a:t>1 each avocado peeled, pitted, sliced</a:t>
            </a:r>
          </a:p>
          <a:p>
            <a:pPr marL="496887" indent="-357187">
              <a:buSzPct val="100000"/>
              <a:buFont typeface="Helvetica"/>
              <a:buChar char="•"/>
              <a:defRPr sz="1200">
                <a:solidFill>
                  <a:schemeClr val="accent2">
                    <a:lumOff val="21764"/>
                  </a:schemeClr>
                </a:solidFill>
              </a:defRPr>
            </a:pPr>
            <a:r>
              <a:t>8 each tortillas flour or corn, warmed in foil in the oven</a:t>
            </a:r>
          </a:p>
          <a:p>
            <a:pPr marL="228600" indent="-228600">
              <a:defRPr sz="1200">
                <a:solidFill>
                  <a:schemeClr val="accent2">
                    <a:lumOff val="21764"/>
                  </a:schemeClr>
                </a:solidFill>
              </a:defRPr>
            </a:pPr>
          </a:p>
          <a:p>
            <a:pPr marL="228600" indent="-228600">
              <a:defRPr sz="1200">
                <a:solidFill>
                  <a:schemeClr val="accent2">
                    <a:lumOff val="21764"/>
                  </a:schemeClr>
                </a:solidFill>
              </a:defRPr>
            </a:pPr>
            <a:r>
              <a:t>INSTRUCTIONS:</a:t>
            </a:r>
          </a:p>
          <a:p>
            <a:pPr marL="496887" indent="-357187">
              <a:buSzPct val="100000"/>
              <a:buFont typeface="Helvetica"/>
              <a:buAutoNum type="arabicPeriod" startAt="1"/>
              <a:defRPr sz="1200">
                <a:solidFill>
                  <a:schemeClr val="accent2">
                    <a:lumOff val="21764"/>
                  </a:schemeClr>
                </a:solidFill>
              </a:defRPr>
            </a:pPr>
            <a:r>
              <a:t>Preheat oven to 400 degrees F. Place the chicken, peppers, onions, and oil on the sheet tray, tossing them together. Top with seasonings. Bake in the oven until the chicken is done, about 20 minutes.</a:t>
            </a:r>
          </a:p>
          <a:p>
            <a:pPr marL="496887" indent="-357187">
              <a:buSzPct val="100000"/>
              <a:buFont typeface="Helvetica"/>
              <a:buAutoNum type="arabicPeriod" startAt="1"/>
              <a:defRPr sz="1200">
                <a:solidFill>
                  <a:schemeClr val="accent2">
                    <a:lumOff val="21764"/>
                  </a:schemeClr>
                </a:solidFill>
              </a:defRPr>
            </a:pPr>
            <a:r>
              <a:t>Meanwhile, prepare the other ingredients. Slice the radishes and avocado. Cut the limes in wedges. Heat the corn tortillas in the oven in foil. Heat and drain the beans.</a:t>
            </a:r>
          </a:p>
          <a:p>
            <a:pPr marL="496887" indent="-357187">
              <a:buSzPct val="100000"/>
              <a:buFont typeface="Helvetica"/>
              <a:buAutoNum type="arabicPeriod" startAt="1"/>
              <a:defRPr sz="1200">
                <a:solidFill>
                  <a:schemeClr val="accent2">
                    <a:lumOff val="21764"/>
                  </a:schemeClr>
                </a:solidFill>
              </a:defRPr>
            </a:pPr>
            <a:r>
              <a:t>When the chicken is done, add all the items to the tray. Serve hot. </a:t>
            </a:r>
          </a:p>
          <a:p>
            <a:pPr marL="496887" indent="-357187">
              <a:buSzPct val="100000"/>
              <a:buFont typeface="Helvetica"/>
              <a:buAutoNum type="arabicPeriod" startAt="1"/>
              <a:defRPr sz="1200">
                <a:solidFill>
                  <a:schemeClr val="accent2">
                    <a:lumOff val="21764"/>
                  </a:schemeClr>
                </a:solidFill>
              </a:defRPr>
            </a:pPr>
          </a:p>
          <a:p>
            <a:pPr marL="496887" indent="-357187">
              <a:buSzPct val="100000"/>
              <a:buFont typeface="Helvetica"/>
              <a:buAutoNum type="arabicPeriod" startAt="5"/>
              <a:defRPr sz="1200">
                <a:solidFill>
                  <a:schemeClr val="accent2">
                    <a:lumOff val="21764"/>
                  </a:schemeClr>
                </a:solidFill>
              </a:defRPr>
            </a:pPr>
          </a:p>
          <a:p>
            <a:pPr marL="228600" indent="-228600">
              <a:defRPr sz="1200">
                <a:solidFill>
                  <a:schemeClr val="accent2">
                    <a:lumOff val="21764"/>
                  </a:schemeClr>
                </a:solidFill>
              </a:defRPr>
            </a:pPr>
            <a:r>
              <a:t>Chef’s Notes:</a:t>
            </a:r>
          </a:p>
          <a:p>
            <a:pPr marL="228600" indent="-228600">
              <a:defRPr sz="1200">
                <a:solidFill>
                  <a:schemeClr val="accent2">
                    <a:lumOff val="21764"/>
                  </a:schemeClr>
                </a:solidFill>
              </a:defRPr>
            </a:pPr>
            <a:r>
              <a:t>You can make burritos with flour tortillas or serve taco style with corn tortillas.</a:t>
            </a:r>
          </a:p>
          <a:p>
            <a:pPr marL="228600" indent="-228600">
              <a:defRPr sz="1200">
                <a:solidFill>
                  <a:schemeClr val="accent2">
                    <a:lumOff val="21764"/>
                  </a:schemeClr>
                </a:solidFill>
              </a:defRPr>
            </a:pPr>
          </a:p>
          <a:p>
            <a:pPr marL="228600" indent="-228600">
              <a:defRPr sz="1200">
                <a:solidFill>
                  <a:schemeClr val="accent2">
                    <a:lumOff val="21764"/>
                  </a:schemeClr>
                </a:solidFill>
              </a:defRPr>
            </a:pPr>
            <a:r>
              <a:t>NUTRITION FACTS:</a:t>
            </a:r>
          </a:p>
          <a:p>
            <a:pPr marL="228600" indent="-228600">
              <a:defRPr sz="1200">
                <a:solidFill>
                  <a:schemeClr val="accent2">
                    <a:lumOff val="21764"/>
                  </a:schemeClr>
                </a:solidFill>
              </a:defRPr>
            </a:pPr>
            <a:r>
              <a:t>Serves 4. Each 2 cup serving: 400 calories, 13 g fat, 2.5 g saturated fat, 36 g cholesterol, 400 mg sodium, 50 g carbohydrate, 15 g fiber, 4.5 g sugar, 24 g protein. </a:t>
            </a:r>
          </a:p>
        </p:txBody>
      </p:sp>
      <p:sp>
        <p:nvSpPr>
          <p:cNvPr id="126" name="Chicken Fajita Pan Dinner"/>
          <p:cNvSpPr txBox="1"/>
          <p:nvPr/>
        </p:nvSpPr>
        <p:spPr>
          <a:xfrm>
            <a:off x="2460660" y="3569550"/>
            <a:ext cx="2362790" cy="2096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1500">
                <a:solidFill>
                  <a:srgbClr val="FFFFFF"/>
                </a:solidFill>
              </a:defRPr>
            </a:lvl1pPr>
          </a:lstStyle>
          <a:p>
            <a:pPr/>
            <a:r>
              <a:t>Chicken Fajita Pan Dinner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Google Shape;120;p21"/>
          <p:cNvSpPr txBox="1"/>
          <p:nvPr/>
        </p:nvSpPr>
        <p:spPr>
          <a:xfrm>
            <a:off x="295025" y="3297049"/>
            <a:ext cx="6902399" cy="651499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sz="1200"/>
            </a:pPr>
            <a:r>
              <a:t>When it comes to Halloween candy, some options are generally considered healthier than others. Here are a few healthier choices for Halloween candy:</a:t>
            </a:r>
          </a:p>
          <a:p>
            <a:pPr marL="457200" indent="-304800">
              <a:lnSpc>
                <a:spcPct val="115000"/>
              </a:lnSpc>
              <a:spcBef>
                <a:spcPts val="1000"/>
              </a:spcBef>
              <a:buClr>
                <a:srgbClr val="000000"/>
              </a:buClr>
              <a:buSzPts val="1200"/>
              <a:buAutoNum type="arabicPeriod" startAt="1"/>
              <a:defRPr b="1" sz="1200"/>
            </a:pPr>
            <a:r>
              <a:t>Dark Chocolate:</a:t>
            </a:r>
            <a:r>
              <a:rPr b="0"/>
              <a:t> Dark chocolate with a high cocoa content is a good choice. It contains antioxidants and is often lower in sugar compared to milk chocolate. Look for dark chocolate mini bars or individually wrapped pieces.</a:t>
            </a:r>
          </a:p>
          <a:p>
            <a:pPr marL="457200" indent="-304800">
              <a:lnSpc>
                <a:spcPct val="115000"/>
              </a:lnSpc>
              <a:spcBef>
                <a:spcPts val="1000"/>
              </a:spcBef>
              <a:buClr>
                <a:srgbClr val="000000"/>
              </a:buClr>
              <a:buSzPts val="1200"/>
              <a:buAutoNum type="arabicPeriod" startAt="1"/>
              <a:defRPr b="1" sz="1200"/>
            </a:pPr>
            <a:r>
              <a:t>Miniature Nut Packs:</a:t>
            </a:r>
            <a:r>
              <a:rPr b="0"/>
              <a:t> Mini packs of nuts, like almonds or peanuts, can provide a dose of healthy fats and protein. Just make sure there are no added sugars or excessive salt.</a:t>
            </a:r>
          </a:p>
          <a:p>
            <a:pPr marL="457200" indent="-304800">
              <a:lnSpc>
                <a:spcPct val="115000"/>
              </a:lnSpc>
              <a:spcBef>
                <a:spcPts val="1000"/>
              </a:spcBef>
              <a:buClr>
                <a:srgbClr val="000000"/>
              </a:buClr>
              <a:buSzPts val="1200"/>
              <a:buAutoNum type="arabicPeriod" startAt="1"/>
              <a:defRPr b="1" sz="1200"/>
            </a:pPr>
            <a:r>
              <a:t>Fruit Snacks:</a:t>
            </a:r>
            <a:r>
              <a:rPr b="0"/>
              <a:t> Fruit snacks made from real fruit juice and without artificial colors or high amounts of added sugarer a good choice. Look for ones with minimal ingredients.</a:t>
            </a:r>
          </a:p>
          <a:p>
            <a:pPr marL="457200" indent="-304800">
              <a:lnSpc>
                <a:spcPct val="115000"/>
              </a:lnSpc>
              <a:spcBef>
                <a:spcPts val="1000"/>
              </a:spcBef>
              <a:buClr>
                <a:srgbClr val="000000"/>
              </a:buClr>
              <a:buSzPts val="1200"/>
              <a:buAutoNum type="arabicPeriod" startAt="1"/>
              <a:defRPr b="1" sz="1200"/>
            </a:pPr>
            <a:r>
              <a:t>Dried Fruit:</a:t>
            </a:r>
            <a:r>
              <a:rPr b="0"/>
              <a:t> Mini packs of unsweetened dried fruits, like raisins, apricots, or cranberries, can be a sweet yet healthier option.</a:t>
            </a:r>
          </a:p>
          <a:p>
            <a:pPr marL="457200" indent="-304800">
              <a:lnSpc>
                <a:spcPct val="115000"/>
              </a:lnSpc>
              <a:spcBef>
                <a:spcPts val="1000"/>
              </a:spcBef>
              <a:buClr>
                <a:srgbClr val="000000"/>
              </a:buClr>
              <a:buSzPts val="1200"/>
              <a:buAutoNum type="arabicPeriod" startAt="1"/>
              <a:defRPr b="1" sz="1200"/>
            </a:pPr>
            <a:r>
              <a:t>Dark Chocolate-Covered Fruits or Nuts:</a:t>
            </a:r>
            <a:r>
              <a:rPr b="0"/>
              <a:t> Dark chocolate-covered fruits like raisins or nuts like almonds can offer a combination of sweetness and nutritional value.</a:t>
            </a:r>
          </a:p>
          <a:p>
            <a:pPr marL="457200" indent="-304800">
              <a:lnSpc>
                <a:spcPct val="115000"/>
              </a:lnSpc>
              <a:spcBef>
                <a:spcPts val="1000"/>
              </a:spcBef>
              <a:buClr>
                <a:srgbClr val="000000"/>
              </a:buClr>
              <a:buSzPts val="1200"/>
              <a:buAutoNum type="arabicPeriod" startAt="1"/>
              <a:defRPr b="1" sz="1200"/>
            </a:pPr>
            <a:r>
              <a:t>Small-Sized Natural Candies:</a:t>
            </a:r>
            <a:r>
              <a:rPr b="0"/>
              <a:t> Look for candies made with natural or organic ingredients, which might have less artificial additives and colors.</a:t>
            </a:r>
          </a:p>
          <a:p>
            <a:pPr marL="457200" indent="-304800">
              <a:lnSpc>
                <a:spcPct val="115000"/>
              </a:lnSpc>
              <a:spcBef>
                <a:spcPts val="1000"/>
              </a:spcBef>
              <a:buClr>
                <a:srgbClr val="000000"/>
              </a:buClr>
              <a:buSzPts val="1200"/>
              <a:buAutoNum type="arabicPeriod" startAt="1"/>
              <a:defRPr b="1" sz="1200"/>
            </a:pPr>
            <a:r>
              <a:t>Mini Granola Bars or Energy Bars:</a:t>
            </a:r>
            <a:r>
              <a:rPr b="0"/>
              <a:t> Some brands offer mini versions of their healthier granola bars or energy bars, which can provide whole grains, nuts, and natural sweeteners.</a:t>
            </a:r>
          </a:p>
          <a:p>
            <a:pPr marL="457200" indent="-304800">
              <a:lnSpc>
                <a:spcPct val="115000"/>
              </a:lnSpc>
              <a:spcBef>
                <a:spcPts val="1000"/>
              </a:spcBef>
              <a:buClr>
                <a:srgbClr val="000000"/>
              </a:buClr>
              <a:buSzPts val="1200"/>
              <a:buAutoNum type="arabicPeriod" startAt="1"/>
              <a:defRPr b="1" sz="1200"/>
            </a:pPr>
            <a:r>
              <a:t>Stickers, Toys, or Non-Food Treats:</a:t>
            </a:r>
            <a:r>
              <a:rPr b="0"/>
              <a:t> Consider offering non-food treats like stickers, small toys, or temporary tattoos, which can be a fun alternative to candy.</a:t>
            </a:r>
          </a:p>
          <a:p>
            <a:pPr>
              <a:lnSpc>
                <a:spcPct val="115000"/>
              </a:lnSpc>
              <a:spcBef>
                <a:spcPts val="1000"/>
              </a:spcBef>
              <a:defRPr sz="1200"/>
            </a:pPr>
            <a:r>
              <a:t>Remember that moderation is key. While these options are generally considered healthier than traditional candy, they can still be high in calories and should be consumed in moderation. Always read labels and consider your own dietary preferences and restrictions.</a:t>
            </a:r>
          </a:p>
          <a:p>
            <a:pPr>
              <a:lnSpc>
                <a:spcPct val="115000"/>
              </a:lnSpc>
              <a:spcBef>
                <a:spcPts val="1000"/>
              </a:spcBef>
              <a:defRPr sz="1200"/>
            </a:pPr>
            <a:r>
              <a:t>Additionally, if you're giving out Halloween candy, offering a mix of both traditional treats and some healthier options can be a considerate choice for families with various dietary needs and preferences.</a:t>
            </a:r>
          </a:p>
        </p:txBody>
      </p:sp>
      <p:sp>
        <p:nvSpPr>
          <p:cNvPr id="129" name="Google Shape;121;p21"/>
          <p:cNvSpPr txBox="1"/>
          <p:nvPr/>
        </p:nvSpPr>
        <p:spPr>
          <a:xfrm>
            <a:off x="405975" y="152475"/>
            <a:ext cx="6998700" cy="7503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000">
                <a:solidFill>
                  <a:srgbClr val="424242"/>
                </a:solidFill>
                <a:latin typeface="Rockwell"/>
                <a:ea typeface="Rockwell"/>
                <a:cs typeface="Rockwell"/>
                <a:sym typeface="Rockwell"/>
              </a:defRPr>
            </a:lvl1pPr>
          </a:lstStyle>
          <a:p>
            <a:pPr/>
            <a:r>
              <a:t>Healthier Halloween Treat List</a:t>
            </a:r>
          </a:p>
        </p:txBody>
      </p:sp>
      <p:pic>
        <p:nvPicPr>
          <p:cNvPr id="130" name="judyd_overhead_view_of_box_of_halloween_candy_on_white_9e9a1165-a586-4de0-b949-4775dce402ca.png" descr="judyd_overhead_view_of_box_of_halloween_candy_on_white_9e9a1165-a586-4de0-b949-4775dce402ca.png"/>
          <p:cNvPicPr>
            <a:picLocks noChangeAspect="1"/>
          </p:cNvPicPr>
          <p:nvPr/>
        </p:nvPicPr>
        <p:blipFill>
          <a:blip r:embed="rId2">
            <a:extLst/>
          </a:blip>
          <a:srcRect l="5856" t="32929" r="5856" b="40801"/>
          <a:stretch>
            <a:fillRect/>
          </a:stretch>
        </p:blipFill>
        <p:spPr>
          <a:xfrm>
            <a:off x="405975" y="1055175"/>
            <a:ext cx="6693900" cy="19917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judyd_basket_of_fruits_nuts_vegetables_top_down_on_white_ac6ce215-4894-42fb-a8f9-7f42dd35b400.png" descr="judyd_basket_of_fruits_nuts_vegetables_top_down_on_white_ac6ce215-4894-42fb-a8f9-7f42dd35b400.png"/>
          <p:cNvPicPr>
            <a:picLocks noChangeAspect="1"/>
          </p:cNvPicPr>
          <p:nvPr/>
        </p:nvPicPr>
        <p:blipFill>
          <a:blip r:embed="rId2">
            <a:extLst/>
          </a:blip>
          <a:stretch>
            <a:fillRect/>
          </a:stretch>
        </p:blipFill>
        <p:spPr>
          <a:xfrm>
            <a:off x="3270638" y="6846244"/>
            <a:ext cx="7581901" cy="7581901"/>
          </a:xfrm>
          <a:prstGeom prst="rect">
            <a:avLst/>
          </a:prstGeom>
          <a:ln w="12700">
            <a:miter lim="400000"/>
          </a:ln>
        </p:spPr>
      </p:pic>
      <p:sp>
        <p:nvSpPr>
          <p:cNvPr id="133" name="Google Shape;130;p22"/>
          <p:cNvSpPr txBox="1"/>
          <p:nvPr/>
        </p:nvSpPr>
        <p:spPr>
          <a:xfrm>
            <a:off x="284735" y="895539"/>
            <a:ext cx="6370849" cy="817139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300"/>
            </a:pPr>
            <a:r>
              <a:t>Functional foods are those that provide additional health benefits beyond basic nutrition. They often contain bioactive compounds that promote health and help reduce the risk of chronic diseases. Here are some of the most popular functional foods that are whole and affordable:</a:t>
            </a:r>
          </a:p>
          <a:p>
            <a:pPr marL="457200" indent="-298450">
              <a:lnSpc>
                <a:spcPct val="115000"/>
              </a:lnSpc>
              <a:spcBef>
                <a:spcPts val="1000"/>
              </a:spcBef>
              <a:buClr>
                <a:srgbClr val="000000"/>
              </a:buClr>
              <a:buSzPts val="1100"/>
              <a:buAutoNum type="arabicPeriod" startAt="1"/>
              <a:defRPr sz="1100"/>
            </a:pPr>
            <a:r>
              <a:rPr b="1"/>
              <a:t>Berries</a:t>
            </a:r>
            <a:r>
              <a:t>: Blueberries, strawberries, raspberries, and other berries are rich in antioxidants, vitamins, and fiber that support heart health, brain function, and immune system.</a:t>
            </a:r>
          </a:p>
          <a:p>
            <a:pPr marL="457200" indent="-298450">
              <a:lnSpc>
                <a:spcPct val="115000"/>
              </a:lnSpc>
              <a:spcBef>
                <a:spcPts val="1000"/>
              </a:spcBef>
              <a:buClr>
                <a:srgbClr val="000000"/>
              </a:buClr>
              <a:buSzPts val="1100"/>
              <a:buAutoNum type="arabicPeriod" startAt="1"/>
              <a:defRPr sz="1100"/>
            </a:pPr>
            <a:r>
              <a:rPr b="1"/>
              <a:t>Oats</a:t>
            </a:r>
            <a:r>
              <a:t>: Oats are high in soluble fiber, which helps lower cholesterol levels. They also have a low glycemic index, making them good for blood sugar control.</a:t>
            </a:r>
          </a:p>
          <a:p>
            <a:pPr marL="457200" indent="-298450">
              <a:lnSpc>
                <a:spcPct val="115000"/>
              </a:lnSpc>
              <a:spcBef>
                <a:spcPts val="1000"/>
              </a:spcBef>
              <a:buClr>
                <a:srgbClr val="000000"/>
              </a:buClr>
              <a:buSzPts val="1100"/>
              <a:buAutoNum type="arabicPeriod" startAt="1"/>
              <a:defRPr sz="1100"/>
            </a:pPr>
            <a:r>
              <a:rPr b="1"/>
              <a:t>Yogurt and Probiotic Foods</a:t>
            </a:r>
            <a:r>
              <a:t>: Yogurt contains probiotics, which are beneficial for gut health. Probiotic-rich foods like kimchi, sauerkraut, and kefir also support digestive health.</a:t>
            </a:r>
          </a:p>
          <a:p>
            <a:pPr marL="457200" indent="-298450">
              <a:lnSpc>
                <a:spcPct val="115000"/>
              </a:lnSpc>
              <a:spcBef>
                <a:spcPts val="1000"/>
              </a:spcBef>
              <a:buClr>
                <a:srgbClr val="000000"/>
              </a:buClr>
              <a:buSzPts val="1100"/>
              <a:buAutoNum type="arabicPeriod" startAt="1"/>
              <a:defRPr sz="1100"/>
            </a:pPr>
            <a:r>
              <a:rPr b="1"/>
              <a:t>Fatty Fish</a:t>
            </a:r>
            <a:r>
              <a:t>: Fish like salmon, mackerel, and sardines are high in omega-3 fatty acids, which have anti-inflammatory properties and support heart and brain health.</a:t>
            </a:r>
          </a:p>
          <a:p>
            <a:pPr marL="457200" indent="-298450">
              <a:lnSpc>
                <a:spcPct val="115000"/>
              </a:lnSpc>
              <a:spcBef>
                <a:spcPts val="1000"/>
              </a:spcBef>
              <a:buClr>
                <a:srgbClr val="000000"/>
              </a:buClr>
              <a:buSzPts val="1100"/>
              <a:buAutoNum type="arabicPeriod" startAt="1"/>
              <a:defRPr sz="1100"/>
            </a:pPr>
            <a:r>
              <a:rPr b="1"/>
              <a:t>Nuts</a:t>
            </a:r>
            <a:r>
              <a:t>: Nuts, such as almonds, walnuts, and pistachios, are packed with healthy fats, protein, and fiber. They promote heart health and can help manage weight.</a:t>
            </a:r>
          </a:p>
          <a:p>
            <a:pPr marL="457200" indent="-298450">
              <a:lnSpc>
                <a:spcPct val="115000"/>
              </a:lnSpc>
              <a:spcBef>
                <a:spcPts val="1000"/>
              </a:spcBef>
              <a:buClr>
                <a:srgbClr val="000000"/>
              </a:buClr>
              <a:buSzPts val="1100"/>
              <a:buAutoNum type="arabicPeriod" startAt="1"/>
              <a:defRPr sz="1100"/>
            </a:pPr>
            <a:r>
              <a:rPr b="1"/>
              <a:t>Whole Grains</a:t>
            </a:r>
            <a:r>
              <a:t>: Whole grains like quinoa, brown rice, and whole wheat are rich in fiber, vitamins, and minerals, contributing to better digestion and long-lasting energy.</a:t>
            </a:r>
          </a:p>
          <a:p>
            <a:pPr marL="457200" indent="-298450">
              <a:lnSpc>
                <a:spcPct val="115000"/>
              </a:lnSpc>
              <a:spcBef>
                <a:spcPts val="1000"/>
              </a:spcBef>
              <a:buClr>
                <a:srgbClr val="000000"/>
              </a:buClr>
              <a:buSzPts val="1100"/>
              <a:buAutoNum type="arabicPeriod" startAt="1"/>
              <a:defRPr sz="1100"/>
            </a:pPr>
            <a:r>
              <a:rPr b="1"/>
              <a:t>Leafy Greens</a:t>
            </a:r>
            <a:r>
              <a:t>: Vegetables like spinach, kale, and Swiss chard are nutrient powerhouses, offering vitamins, minerals, and antioxidants that support overall health.</a:t>
            </a:r>
          </a:p>
          <a:p>
            <a:pPr marL="457200" indent="-298450">
              <a:lnSpc>
                <a:spcPct val="115000"/>
              </a:lnSpc>
              <a:spcBef>
                <a:spcPts val="1000"/>
              </a:spcBef>
              <a:buClr>
                <a:srgbClr val="000000"/>
              </a:buClr>
              <a:buSzPts val="1100"/>
              <a:buAutoNum type="arabicPeriod" startAt="1"/>
              <a:defRPr sz="1100"/>
            </a:pPr>
            <a:r>
              <a:rPr b="1"/>
              <a:t>Turmeric</a:t>
            </a:r>
            <a:r>
              <a:t>: Curcumin, the active compound in turmeric, has anti-inflammatory and antioxidant properties, which may help with various health conditions.</a:t>
            </a:r>
          </a:p>
          <a:p>
            <a:pPr marL="457200" indent="-298450">
              <a:lnSpc>
                <a:spcPct val="115000"/>
              </a:lnSpc>
              <a:spcBef>
                <a:spcPts val="1000"/>
              </a:spcBef>
              <a:buClr>
                <a:srgbClr val="000000"/>
              </a:buClr>
              <a:buSzPts val="1100"/>
              <a:buAutoNum type="arabicPeriod" startAt="1"/>
              <a:defRPr sz="1100"/>
            </a:pPr>
            <a:r>
              <a:rPr b="1"/>
              <a:t>Green Tea</a:t>
            </a:r>
            <a:r>
              <a:t>: Green tea is rich in antioxidants, particularly catechins, which are associated with various health benefits, including improved metabolism and heart health.</a:t>
            </a:r>
          </a:p>
          <a:p>
            <a:pPr marL="457200" indent="-298450">
              <a:lnSpc>
                <a:spcPct val="115000"/>
              </a:lnSpc>
              <a:spcBef>
                <a:spcPts val="1000"/>
              </a:spcBef>
              <a:buClr>
                <a:srgbClr val="000000"/>
              </a:buClr>
              <a:buSzPts val="1100"/>
              <a:buAutoNum type="arabicPeriod" startAt="1"/>
              <a:defRPr sz="1100"/>
            </a:pPr>
            <a:r>
              <a:rPr b="1"/>
              <a:t>Garlic</a:t>
            </a:r>
            <a:r>
              <a:t>: Garlic contains allicin, a compound known for its immune-boosting and heart-protective properties.</a:t>
            </a:r>
          </a:p>
          <a:p>
            <a:pPr marL="457200" indent="-298450">
              <a:lnSpc>
                <a:spcPct val="115000"/>
              </a:lnSpc>
              <a:spcBef>
                <a:spcPts val="1000"/>
              </a:spcBef>
              <a:buClr>
                <a:srgbClr val="000000"/>
              </a:buClr>
              <a:buSzPts val="1100"/>
              <a:buAutoNum type="arabicPeriod" startAt="1"/>
              <a:defRPr sz="1100"/>
            </a:pPr>
            <a:r>
              <a:rPr b="1"/>
              <a:t>Legumes</a:t>
            </a:r>
            <a:r>
              <a:t>: Beans, lentils, and chickpeas are high in fiber, protein, and various nutrients. They contribute to heart health and help manage blood sugar levels.</a:t>
            </a:r>
          </a:p>
          <a:p>
            <a:pPr marL="457200" indent="-298450">
              <a:lnSpc>
                <a:spcPct val="115000"/>
              </a:lnSpc>
              <a:spcBef>
                <a:spcPts val="1000"/>
              </a:spcBef>
              <a:buClr>
                <a:srgbClr val="000000"/>
              </a:buClr>
              <a:buSzPts val="1100"/>
              <a:buAutoNum type="arabicPeriod" startAt="1"/>
              <a:defRPr sz="1100"/>
            </a:pPr>
            <a:r>
              <a:rPr b="1"/>
              <a:t>Dark Chocolate</a:t>
            </a:r>
            <a:r>
              <a:t>: Dark chocolate with a high cocoa content contains antioxidants called flavonoids, which may contribute to heart health and brain function.</a:t>
            </a:r>
          </a:p>
          <a:p>
            <a:pPr marL="457200" indent="-298450">
              <a:lnSpc>
                <a:spcPct val="115000"/>
              </a:lnSpc>
              <a:spcBef>
                <a:spcPts val="1000"/>
              </a:spcBef>
              <a:buClr>
                <a:srgbClr val="000000"/>
              </a:buClr>
              <a:buSzPts val="1100"/>
              <a:buAutoNum type="arabicPeriod" startAt="1"/>
              <a:defRPr sz="1100"/>
            </a:pPr>
            <a:r>
              <a:rPr b="1"/>
              <a:t>Tomatoes</a:t>
            </a:r>
            <a:r>
              <a:t>: Tomatoes are rich in lycopene, an antioxidant associated with </a:t>
            </a:r>
            <a:br/>
            <a:r>
              <a:t>a reduced risk of certain cancers and heart disease.</a:t>
            </a:r>
          </a:p>
          <a:p>
            <a:pPr marL="457200" indent="-298450">
              <a:lnSpc>
                <a:spcPct val="115000"/>
              </a:lnSpc>
              <a:spcBef>
                <a:spcPts val="1000"/>
              </a:spcBef>
              <a:buClr>
                <a:srgbClr val="000000"/>
              </a:buClr>
              <a:buSzPts val="1100"/>
              <a:buAutoNum type="arabicPeriod" startAt="1"/>
              <a:defRPr sz="1100"/>
            </a:pPr>
            <a:r>
              <a:rPr b="1"/>
              <a:t>Ginger</a:t>
            </a:r>
            <a:r>
              <a:t>: Ginger has anti-inflammatory and antioxidant effects</a:t>
            </a:r>
            <a:br/>
            <a:r>
              <a:t> and may help with digestion and nausea.</a:t>
            </a:r>
          </a:p>
          <a:p>
            <a:pPr marL="457200" indent="-298450">
              <a:lnSpc>
                <a:spcPct val="115000"/>
              </a:lnSpc>
              <a:spcBef>
                <a:spcPts val="1000"/>
              </a:spcBef>
              <a:buClr>
                <a:srgbClr val="000000"/>
              </a:buClr>
              <a:buSzPts val="1100"/>
              <a:buAutoNum type="arabicPeriod" startAt="1"/>
              <a:defRPr sz="1100"/>
            </a:pPr>
            <a:r>
              <a:rPr b="1"/>
              <a:t>Eggs</a:t>
            </a:r>
            <a:r>
              <a:t>: Eggs are a good source of protein and various </a:t>
            </a:r>
            <a:br/>
            <a:r>
              <a:t>nutrients, including choline, which supports brain health.</a:t>
            </a:r>
          </a:p>
        </p:txBody>
      </p:sp>
      <p:sp>
        <p:nvSpPr>
          <p:cNvPr id="134" name="Google Shape;131;p22"/>
          <p:cNvSpPr txBox="1"/>
          <p:nvPr/>
        </p:nvSpPr>
        <p:spPr>
          <a:xfrm>
            <a:off x="405975" y="152475"/>
            <a:ext cx="6998700" cy="7503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000">
                <a:solidFill>
                  <a:srgbClr val="424242"/>
                </a:solidFill>
                <a:latin typeface="Rockwell"/>
                <a:ea typeface="Rockwell"/>
                <a:cs typeface="Rockwell"/>
                <a:sym typeface="Rockwell"/>
              </a:defRPr>
            </a:lvl1pPr>
          </a:lstStyle>
          <a:p>
            <a:pPr/>
            <a:r>
              <a:t>Functional Food Shopping List</a:t>
            </a:r>
          </a:p>
        </p:txBody>
      </p:sp>
      <p:sp>
        <p:nvSpPr>
          <p:cNvPr id="135" name="Remember that while these functional foods have health benefits, a balanced diet that includes a variety of nutrient-rich foods is essential for overall well-being. It's also important to consult with a healthcare professional before making significant d"/>
          <p:cNvSpPr txBox="1"/>
          <p:nvPr/>
        </p:nvSpPr>
        <p:spPr>
          <a:xfrm>
            <a:off x="492452" y="9183592"/>
            <a:ext cx="3509444" cy="1195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spcBef>
                <a:spcPts val="1000"/>
              </a:spcBef>
              <a:defRPr sz="1100"/>
            </a:lvl1pPr>
          </a:lstStyle>
          <a:p>
            <a:pPr/>
            <a:r>
              <a:t>Remember that while these functional foods have health benefits, a balanced diet that includes a variety of nutrient-rich foods is essential for overall well-being. It's also important to consult with a healthcare professional before making significant dietary changes, especially if you have specific health conditions or dietary restrictions.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Google Shape;80;p16"/>
          <p:cNvSpPr txBox="1"/>
          <p:nvPr/>
        </p:nvSpPr>
        <p:spPr>
          <a:xfrm>
            <a:off x="405975" y="243487"/>
            <a:ext cx="6998700" cy="9294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defRPr sz="3000">
                <a:solidFill>
                  <a:srgbClr val="424242"/>
                </a:solidFill>
                <a:latin typeface="Rockwell"/>
                <a:ea typeface="Rockwell"/>
                <a:cs typeface="Rockwell"/>
                <a:sym typeface="Rockwell"/>
              </a:defRPr>
            </a:lvl1pPr>
          </a:lstStyle>
          <a:p>
            <a:pPr/>
            <a:r>
              <a:t>Fact Check: Reading the Nutrition Facts Label Vs Package Claims</a:t>
            </a:r>
          </a:p>
        </p:txBody>
      </p:sp>
      <p:sp>
        <p:nvSpPr>
          <p:cNvPr id="138" name="Google Shape;81;p16"/>
          <p:cNvSpPr txBox="1"/>
          <p:nvPr/>
        </p:nvSpPr>
        <p:spPr>
          <a:xfrm>
            <a:off x="397297" y="1237278"/>
            <a:ext cx="3672083" cy="926378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pPr>
            <a:r>
              <a:t>Reading a nutrition facts label while shopping is a smart way to make informed food choices. These labels provide crucial information about the nutritional content of a product. Here's a step-by-step guide on how to read a nutrition facts label:</a:t>
            </a:r>
          </a:p>
          <a:p>
            <a:pPr>
              <a:lnSpc>
                <a:spcPct val="115000"/>
              </a:lnSpc>
              <a:spcBef>
                <a:spcPts val="1000"/>
              </a:spcBef>
              <a:defRPr sz="1200"/>
            </a:pPr>
            <a:r>
              <a:t>Serving Size:</a:t>
            </a:r>
          </a:p>
          <a:p>
            <a:pPr marL="914400" indent="-295275">
              <a:lnSpc>
                <a:spcPct val="115000"/>
              </a:lnSpc>
              <a:spcBef>
                <a:spcPts val="1000"/>
              </a:spcBef>
              <a:buClr>
                <a:srgbClr val="000000"/>
              </a:buClr>
              <a:buSzPts val="1200"/>
              <a:buFont typeface="Arial"/>
              <a:buChar char="●"/>
              <a:defRPr sz="1200"/>
            </a:pPr>
            <a:r>
              <a:t>Look at the serving size and number of servings per package. </a:t>
            </a:r>
          </a:p>
          <a:p>
            <a:pPr marL="914400" indent="-295275">
              <a:lnSpc>
                <a:spcPct val="115000"/>
              </a:lnSpc>
              <a:spcBef>
                <a:spcPts val="1000"/>
              </a:spcBef>
              <a:buClr>
                <a:srgbClr val="000000"/>
              </a:buClr>
              <a:buSzPts val="1200"/>
              <a:buFont typeface="Arial"/>
              <a:buChar char="●"/>
              <a:defRPr sz="1200"/>
            </a:pPr>
            <a:r>
              <a:t>Make sure to compare this to the portion you actually eat.</a:t>
            </a:r>
          </a:p>
          <a:p>
            <a:pPr>
              <a:lnSpc>
                <a:spcPct val="115000"/>
              </a:lnSpc>
              <a:defRPr sz="1200"/>
            </a:pPr>
            <a:r>
              <a:t>Calories:</a:t>
            </a:r>
          </a:p>
          <a:p>
            <a:pPr marL="914400" indent="-295275">
              <a:lnSpc>
                <a:spcPct val="115000"/>
              </a:lnSpc>
              <a:buClr>
                <a:srgbClr val="000000"/>
              </a:buClr>
              <a:buSzPts val="1200"/>
              <a:buFont typeface="Arial"/>
              <a:buChar char="●"/>
              <a:defRPr sz="1200"/>
            </a:pPr>
            <a:r>
              <a:t>Check the calorie count per serving. </a:t>
            </a:r>
          </a:p>
          <a:p>
            <a:pPr marL="914400" indent="-295275">
              <a:lnSpc>
                <a:spcPct val="115000"/>
              </a:lnSpc>
              <a:buClr>
                <a:srgbClr val="000000"/>
              </a:buClr>
              <a:buSzPts val="1200"/>
              <a:buFont typeface="Arial"/>
              <a:buChar char="●"/>
              <a:defRPr sz="1200"/>
            </a:pPr>
            <a:r>
              <a:t>This is the amount of energy the food provides.</a:t>
            </a:r>
          </a:p>
          <a:p>
            <a:pPr>
              <a:lnSpc>
                <a:spcPct val="115000"/>
              </a:lnSpc>
              <a:defRPr sz="1200"/>
            </a:pPr>
            <a:r>
              <a:t>% Daily Value (%DV):</a:t>
            </a:r>
          </a:p>
          <a:p>
            <a:pPr marL="914400" indent="-295275">
              <a:lnSpc>
                <a:spcPct val="115000"/>
              </a:lnSpc>
              <a:buClr>
                <a:srgbClr val="000000"/>
              </a:buClr>
              <a:buSzPts val="1200"/>
              <a:buFont typeface="Arial"/>
              <a:buChar char="●"/>
              <a:defRPr sz="1200"/>
            </a:pPr>
            <a:r>
              <a:t>%DV indicates how much a nutrient in one serving contributes to a daily diet (based on a standard diet of 2,000 calories).</a:t>
            </a:r>
          </a:p>
          <a:p>
            <a:pPr marL="914400" indent="-295275">
              <a:lnSpc>
                <a:spcPct val="115000"/>
              </a:lnSpc>
              <a:buClr>
                <a:srgbClr val="000000"/>
              </a:buClr>
              <a:buSzPts val="1200"/>
              <a:buFont typeface="Arial"/>
              <a:buChar char="●"/>
              <a:defRPr sz="1200"/>
            </a:pPr>
            <a:r>
              <a:t>Aim for low %DV in nutrients like saturated fat, trans fat, cholesterol, and sodium. Aim for higher %DV in nutrients like fiber, vitamins, and minerals.</a:t>
            </a:r>
          </a:p>
          <a:p>
            <a:pPr>
              <a:lnSpc>
                <a:spcPct val="115000"/>
              </a:lnSpc>
              <a:defRPr sz="1200"/>
            </a:pPr>
            <a:r>
              <a:t>Fats:</a:t>
            </a:r>
          </a:p>
          <a:p>
            <a:pPr marL="914400" indent="-295275">
              <a:lnSpc>
                <a:spcPct val="115000"/>
              </a:lnSpc>
              <a:buClr>
                <a:srgbClr val="000000"/>
              </a:buClr>
              <a:buSzPts val="1200"/>
              <a:buFont typeface="Arial"/>
              <a:buChar char="●"/>
              <a:defRPr sz="1200"/>
            </a:pPr>
            <a:r>
              <a:t>Limit saturated and trans fats, as they can increase the risk of heart disease.</a:t>
            </a:r>
          </a:p>
          <a:p>
            <a:pPr>
              <a:lnSpc>
                <a:spcPct val="115000"/>
              </a:lnSpc>
              <a:defRPr sz="1200"/>
            </a:pPr>
            <a:r>
              <a:t>Sodium:</a:t>
            </a:r>
          </a:p>
          <a:p>
            <a:pPr marL="914400" indent="-295275">
              <a:lnSpc>
                <a:spcPct val="115000"/>
              </a:lnSpc>
              <a:buClr>
                <a:srgbClr val="000000"/>
              </a:buClr>
              <a:buSzPts val="1200"/>
              <a:buFont typeface="Arial"/>
              <a:buChar char="●"/>
              <a:defRPr sz="1200"/>
            </a:pPr>
            <a:r>
              <a:t>Choose products with lower sodium content to help prevent high blood pressure, osteoporosis, stroke, and certain cancers. .</a:t>
            </a:r>
          </a:p>
          <a:p>
            <a:pPr>
              <a:lnSpc>
                <a:spcPct val="115000"/>
              </a:lnSpc>
              <a:defRPr sz="1200"/>
            </a:pPr>
            <a:r>
              <a:t>Carbohydrates:</a:t>
            </a:r>
          </a:p>
          <a:p>
            <a:pPr marL="914400" indent="-295275">
              <a:lnSpc>
                <a:spcPct val="115000"/>
              </a:lnSpc>
              <a:buClr>
                <a:srgbClr val="000000"/>
              </a:buClr>
              <a:buSzPts val="1200"/>
              <a:buFont typeface="Arial"/>
              <a:buChar char="●"/>
              <a:defRPr sz="1200"/>
            </a:pPr>
            <a:r>
              <a:t>Aim for higher dietary fiber and lower added sugars.</a:t>
            </a:r>
          </a:p>
          <a:p>
            <a:pPr>
              <a:lnSpc>
                <a:spcPct val="115000"/>
              </a:lnSpc>
              <a:defRPr sz="1200"/>
            </a:pPr>
            <a:r>
              <a:t>Protein:</a:t>
            </a:r>
          </a:p>
          <a:p>
            <a:pPr marL="914400" indent="-295275">
              <a:lnSpc>
                <a:spcPct val="115000"/>
              </a:lnSpc>
              <a:buClr>
                <a:srgbClr val="000000"/>
              </a:buClr>
              <a:buSzPts val="1200"/>
              <a:buFont typeface="Arial"/>
              <a:buChar char="●"/>
              <a:defRPr sz="1200"/>
            </a:pPr>
            <a:r>
              <a:t>Compare protein content of various food. Vary your proteins.</a:t>
            </a:r>
          </a:p>
          <a:p>
            <a:pPr>
              <a:lnSpc>
                <a:spcPct val="115000"/>
              </a:lnSpc>
              <a:defRPr sz="1200"/>
            </a:pPr>
            <a:r>
              <a:t>Ingredient List:</a:t>
            </a:r>
          </a:p>
          <a:p>
            <a:pPr marL="914400" indent="-295275">
              <a:lnSpc>
                <a:spcPct val="115000"/>
              </a:lnSpc>
              <a:buClr>
                <a:srgbClr val="000000"/>
              </a:buClr>
              <a:buSzPts val="1200"/>
              <a:buFont typeface="Arial"/>
              <a:buChar char="●"/>
              <a:defRPr sz="1200"/>
            </a:pPr>
            <a:r>
              <a:t>Ingredients are listed in order of quantity, from highest to lowest.</a:t>
            </a:r>
          </a:p>
        </p:txBody>
      </p:sp>
      <p:pic>
        <p:nvPicPr>
          <p:cNvPr id="139" name="Screen Shot 2023-09-05 at 1.47.05 PM.png" descr="Screen Shot 2023-09-05 at 1.47.05 PM.png"/>
          <p:cNvPicPr>
            <a:picLocks noChangeAspect="1"/>
          </p:cNvPicPr>
          <p:nvPr/>
        </p:nvPicPr>
        <p:blipFill>
          <a:blip r:embed="rId2">
            <a:extLst/>
          </a:blip>
          <a:stretch>
            <a:fillRect/>
          </a:stretch>
        </p:blipFill>
        <p:spPr>
          <a:xfrm>
            <a:off x="4234973" y="1227505"/>
            <a:ext cx="3124728" cy="3508086"/>
          </a:xfrm>
          <a:prstGeom prst="rect">
            <a:avLst/>
          </a:prstGeom>
          <a:ln w="12700">
            <a:miter lim="400000"/>
          </a:ln>
        </p:spPr>
      </p:pic>
      <p:sp>
        <p:nvSpPr>
          <p:cNvPr id="140" name="EXAMPLE: Frozen pepperoni pizza declares: real meat and cheese - but the nutrition facts shows 430 calories, 20 grams of fat, 10 grams of saturated fat and 1000 mg of sodium for 2 slices of pizza."/>
          <p:cNvSpPr txBox="1"/>
          <p:nvPr/>
        </p:nvSpPr>
        <p:spPr>
          <a:xfrm>
            <a:off x="4347268" y="4790133"/>
            <a:ext cx="2900137" cy="987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200"/>
            </a:lvl1pPr>
          </a:lstStyle>
          <a:p>
            <a:pPr/>
            <a:r>
              <a:t>EXAMPLE: Frozen pepperoni pizza declares: real meat and cheese - but the nutrition facts shows 430 calories, 20 grams of fat, 10 grams of saturated fat and 1000 mg of sodium for 2 slices of pizza. </a:t>
            </a:r>
          </a:p>
        </p:txBody>
      </p:sp>
      <p:pic>
        <p:nvPicPr>
          <p:cNvPr id="141" name="judyd_pepperoni_pizza_top_down_on_white_86b1a106-3d9d-4bd3-8724-32d0305841f7.png" descr="judyd_pepperoni_pizza_top_down_on_white_86b1a106-3d9d-4bd3-8724-32d0305841f7.png"/>
          <p:cNvPicPr>
            <a:picLocks noChangeAspect="1"/>
          </p:cNvPicPr>
          <p:nvPr/>
        </p:nvPicPr>
        <p:blipFill>
          <a:blip r:embed="rId3">
            <a:extLst/>
          </a:blip>
          <a:stretch>
            <a:fillRect/>
          </a:stretch>
        </p:blipFill>
        <p:spPr>
          <a:xfrm>
            <a:off x="4512229" y="6037444"/>
            <a:ext cx="2706474" cy="270647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judyd_plate_with_potato_yam_brown_rice_dry_pasta_on_white_top__0d163be8-ed89-4029-b7d4-3b372a9d439f.png" descr="judyd_plate_with_potato_yam_brown_rice_dry_pasta_on_white_top__0d163be8-ed89-4029-b7d4-3b372a9d439f.png"/>
          <p:cNvPicPr>
            <a:picLocks noChangeAspect="1"/>
          </p:cNvPicPr>
          <p:nvPr/>
        </p:nvPicPr>
        <p:blipFill>
          <a:blip r:embed="rId2">
            <a:extLst/>
          </a:blip>
          <a:stretch>
            <a:fillRect/>
          </a:stretch>
        </p:blipFill>
        <p:spPr>
          <a:xfrm>
            <a:off x="3464926" y="3594575"/>
            <a:ext cx="6079120" cy="6079120"/>
          </a:xfrm>
          <a:prstGeom prst="rect">
            <a:avLst/>
          </a:prstGeom>
          <a:ln w="12700">
            <a:miter lim="400000"/>
          </a:ln>
        </p:spPr>
      </p:pic>
      <p:sp>
        <p:nvSpPr>
          <p:cNvPr id="144" name="Google Shape;163;p26"/>
          <p:cNvSpPr txBox="1"/>
          <p:nvPr/>
        </p:nvSpPr>
        <p:spPr>
          <a:xfrm>
            <a:off x="295025" y="793249"/>
            <a:ext cx="5977513" cy="941477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200"/>
            </a:pPr>
            <a:r>
              <a:t>What is a carbohydrate?</a:t>
            </a:r>
          </a:p>
          <a:p>
            <a:pPr algn="just">
              <a:lnSpc>
                <a:spcPct val="115000"/>
              </a:lnSpc>
              <a:spcBef>
                <a:spcPts val="1000"/>
              </a:spcBef>
              <a:defRPr sz="1200"/>
            </a:pPr>
            <a:r>
              <a:t>Carbohydrates are one of three macronutrients: carbohydrates, protein, and fat. They contain carbon, hydrogen, and oxygen atoms. Carbohydrates provide most of the energy needed in our daily lives for normal body functions such as heartbeat, breathing, and digestion and for physical activity and exercise.</a:t>
            </a:r>
          </a:p>
          <a:p>
            <a:pPr algn="just">
              <a:lnSpc>
                <a:spcPct val="115000"/>
              </a:lnSpc>
              <a:spcBef>
                <a:spcPts val="1000"/>
              </a:spcBef>
              <a:defRPr sz="1200"/>
            </a:pPr>
            <a:r>
              <a:t>Net carbs are the total amount of carbohydrates in a food item that impacts blood sugar levels. It is calculated by subtracting the dietary fiber and sugar alcohols, if any, from the total carbohydrates present in the food.</a:t>
            </a:r>
          </a:p>
          <a:p>
            <a:pPr algn="just">
              <a:lnSpc>
                <a:spcPct val="115000"/>
              </a:lnSpc>
              <a:spcBef>
                <a:spcPts val="1000"/>
              </a:spcBef>
              <a:defRPr sz="1200"/>
            </a:pPr>
            <a:r>
              <a:t>What are net carbohydrates?</a:t>
            </a:r>
          </a:p>
          <a:p>
            <a:pPr algn="just">
              <a:lnSpc>
                <a:spcPct val="115000"/>
              </a:lnSpc>
              <a:spcBef>
                <a:spcPts val="1000"/>
              </a:spcBef>
              <a:defRPr sz="1200"/>
            </a:pPr>
            <a:r>
              <a:t>Dietary fiber and sugar alcohols are subtracted from the total carbohydrates because they are not fully digested or absorbed by the body. Fiber passes through the digestive system largely intact and does not significantly raise blood sugar levels. Sugar alcohols are partially absorbed and have a smaller impact on blood sugar than regular sugar.</a:t>
            </a:r>
          </a:p>
          <a:p>
            <a:pPr algn="just">
              <a:lnSpc>
                <a:spcPct val="115000"/>
              </a:lnSpc>
              <a:spcBef>
                <a:spcPts val="1000"/>
              </a:spcBef>
              <a:defRPr b="1" sz="1200"/>
            </a:pPr>
            <a:r>
              <a:t>Which foods contain carbohydrates?</a:t>
            </a:r>
          </a:p>
          <a:p>
            <a:pPr marL="457200" indent="-307340" algn="just">
              <a:lnSpc>
                <a:spcPct val="115000"/>
              </a:lnSpc>
              <a:spcBef>
                <a:spcPts val="1000"/>
              </a:spcBef>
              <a:buClr>
                <a:srgbClr val="000000"/>
              </a:buClr>
              <a:buSzPts val="1200"/>
              <a:buFont typeface="Arial"/>
              <a:buChar char="●"/>
              <a:defRPr sz="1200"/>
            </a:pPr>
            <a:r>
              <a:t>Grains and grain products</a:t>
            </a:r>
          </a:p>
          <a:p>
            <a:pPr marL="457200" indent="-307340" algn="just">
              <a:lnSpc>
                <a:spcPct val="115000"/>
              </a:lnSpc>
              <a:spcBef>
                <a:spcPts val="1000"/>
              </a:spcBef>
              <a:buClr>
                <a:srgbClr val="000000"/>
              </a:buClr>
              <a:buSzPts val="1200"/>
              <a:buFont typeface="Arial"/>
              <a:buChar char="●"/>
              <a:defRPr sz="1200"/>
            </a:pPr>
            <a:r>
              <a:t>Fruits</a:t>
            </a:r>
          </a:p>
          <a:p>
            <a:pPr marL="457200" indent="-307340" algn="just">
              <a:lnSpc>
                <a:spcPct val="115000"/>
              </a:lnSpc>
              <a:spcBef>
                <a:spcPts val="1000"/>
              </a:spcBef>
              <a:buClr>
                <a:srgbClr val="000000"/>
              </a:buClr>
              <a:buSzPts val="1200"/>
              <a:buFont typeface="Arial"/>
              <a:buChar char="●"/>
              <a:defRPr sz="1200"/>
            </a:pPr>
            <a:r>
              <a:t>Vegetables</a:t>
            </a:r>
          </a:p>
          <a:p>
            <a:pPr marL="457200" indent="-307340" algn="just">
              <a:lnSpc>
                <a:spcPct val="115000"/>
              </a:lnSpc>
              <a:spcBef>
                <a:spcPts val="1000"/>
              </a:spcBef>
              <a:buClr>
                <a:srgbClr val="000000"/>
              </a:buClr>
              <a:buSzPts val="1200"/>
              <a:buFont typeface="Arial"/>
              <a:buChar char="●"/>
              <a:defRPr sz="1200"/>
            </a:pPr>
            <a:r>
              <a:t>Beans and legumes</a:t>
            </a:r>
          </a:p>
          <a:p>
            <a:pPr marL="457200" indent="-307340" algn="just">
              <a:lnSpc>
                <a:spcPct val="115000"/>
              </a:lnSpc>
              <a:spcBef>
                <a:spcPts val="1000"/>
              </a:spcBef>
              <a:buClr>
                <a:srgbClr val="000000"/>
              </a:buClr>
              <a:buSzPts val="1200"/>
              <a:buFont typeface="Arial"/>
              <a:buChar char="●"/>
              <a:defRPr sz="1200"/>
            </a:pPr>
            <a:r>
              <a:t>Dairy products</a:t>
            </a:r>
          </a:p>
          <a:p>
            <a:pPr marL="457200" indent="-307340" algn="just">
              <a:lnSpc>
                <a:spcPct val="115000"/>
              </a:lnSpc>
              <a:spcBef>
                <a:spcPts val="1000"/>
              </a:spcBef>
              <a:buClr>
                <a:srgbClr val="000000"/>
              </a:buClr>
              <a:buSzPts val="1200"/>
              <a:buFont typeface="Arial"/>
              <a:buChar char="●"/>
              <a:defRPr sz="1200"/>
            </a:pPr>
            <a:r>
              <a:t>Sugars</a:t>
            </a:r>
          </a:p>
          <a:p>
            <a:pPr algn="just">
              <a:lnSpc>
                <a:spcPct val="115000"/>
              </a:lnSpc>
              <a:spcBef>
                <a:spcPts val="1000"/>
              </a:spcBef>
              <a:defRPr b="1" sz="1200"/>
            </a:pPr>
            <a:r>
              <a:t>Do I need carbs?</a:t>
            </a:r>
          </a:p>
          <a:p>
            <a:pPr algn="just">
              <a:lnSpc>
                <a:spcPct val="115000"/>
              </a:lnSpc>
              <a:spcBef>
                <a:spcPts val="1000"/>
              </a:spcBef>
              <a:defRPr sz="1200"/>
            </a:pPr>
            <a:r>
              <a:t>High-carbohydrate foods are the best and sometimes </a:t>
            </a:r>
            <a:br/>
            <a:r>
              <a:t>only food sources of many essential nutrients, including:</a:t>
            </a:r>
          </a:p>
          <a:p>
            <a:pPr marL="457200" indent="-307340" algn="just">
              <a:lnSpc>
                <a:spcPct val="115000"/>
              </a:lnSpc>
              <a:spcBef>
                <a:spcPts val="1000"/>
              </a:spcBef>
              <a:buClr>
                <a:srgbClr val="000000"/>
              </a:buClr>
              <a:buSzPts val="1200"/>
              <a:buFont typeface="Arial"/>
              <a:buChar char="●"/>
              <a:defRPr sz="1200"/>
            </a:pPr>
            <a:r>
              <a:t>Fiber</a:t>
            </a:r>
          </a:p>
          <a:p>
            <a:pPr marL="457200" indent="-307340" algn="just">
              <a:lnSpc>
                <a:spcPct val="115000"/>
              </a:lnSpc>
              <a:spcBef>
                <a:spcPts val="1000"/>
              </a:spcBef>
              <a:buClr>
                <a:srgbClr val="000000"/>
              </a:buClr>
              <a:buSzPts val="1200"/>
              <a:buFont typeface="Arial"/>
              <a:buChar char="●"/>
              <a:defRPr sz="1200"/>
            </a:pPr>
            <a:r>
              <a:t>Vitamins C &amp; E</a:t>
            </a:r>
          </a:p>
          <a:p>
            <a:pPr marL="457200" indent="-307340" algn="just">
              <a:lnSpc>
                <a:spcPct val="115000"/>
              </a:lnSpc>
              <a:spcBef>
                <a:spcPts val="1000"/>
              </a:spcBef>
              <a:buClr>
                <a:srgbClr val="000000"/>
              </a:buClr>
              <a:buSzPts val="1200"/>
              <a:buFont typeface="Arial"/>
              <a:buChar char="●"/>
              <a:defRPr sz="1200"/>
            </a:pPr>
            <a:r>
              <a:t>The majority of B vitamins</a:t>
            </a:r>
          </a:p>
          <a:p>
            <a:pPr marL="457200" indent="-307340" algn="just">
              <a:lnSpc>
                <a:spcPct val="115000"/>
              </a:lnSpc>
              <a:spcBef>
                <a:spcPts val="1000"/>
              </a:spcBef>
              <a:buClr>
                <a:srgbClr val="000000"/>
              </a:buClr>
              <a:buSzPts val="1200"/>
              <a:buFont typeface="Arial"/>
              <a:buChar char="●"/>
              <a:defRPr sz="1200"/>
            </a:pPr>
            <a:r>
              <a:t>Carotenoids and other beneficial phytochemicals</a:t>
            </a:r>
          </a:p>
          <a:p>
            <a:pPr marL="457200" indent="-307340" algn="just">
              <a:lnSpc>
                <a:spcPct val="115000"/>
              </a:lnSpc>
              <a:spcBef>
                <a:spcPts val="1000"/>
              </a:spcBef>
              <a:buClr>
                <a:srgbClr val="000000"/>
              </a:buClr>
              <a:buSzPts val="1200"/>
              <a:buFont typeface="Arial"/>
              <a:buChar char="●"/>
              <a:defRPr sz="1200"/>
            </a:pPr>
            <a:r>
              <a:t>Potassium</a:t>
            </a:r>
          </a:p>
          <a:p>
            <a:pPr marL="457200" indent="-307340" algn="just">
              <a:lnSpc>
                <a:spcPct val="115000"/>
              </a:lnSpc>
              <a:spcBef>
                <a:spcPts val="1000"/>
              </a:spcBef>
              <a:buClr>
                <a:srgbClr val="000000"/>
              </a:buClr>
              <a:buSzPts val="1200"/>
              <a:buFont typeface="Arial"/>
              <a:buChar char="●"/>
              <a:defRPr sz="1200"/>
            </a:pPr>
            <a:r>
              <a:t>The majority of trace minerals</a:t>
            </a:r>
          </a:p>
          <a:p>
            <a:pPr algn="just">
              <a:lnSpc>
                <a:spcPct val="115000"/>
              </a:lnSpc>
              <a:spcBef>
                <a:spcPts val="1000"/>
              </a:spcBef>
              <a:defRPr sz="1200"/>
            </a:pPr>
            <a:r>
              <a:t>A diet that is low in or deficient in any of these nutrients leads to many health problems, including an increased risk for osteoporosis, high blood pressure, and heart disease.</a:t>
            </a:r>
          </a:p>
        </p:txBody>
      </p:sp>
      <p:sp>
        <p:nvSpPr>
          <p:cNvPr id="145" name="Google Shape;165;p26"/>
          <p:cNvSpPr txBox="1"/>
          <p:nvPr/>
        </p:nvSpPr>
        <p:spPr>
          <a:xfrm>
            <a:off x="405975" y="-76126"/>
            <a:ext cx="6902399" cy="95370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000">
                <a:solidFill>
                  <a:srgbClr val="424242"/>
                </a:solidFill>
                <a:latin typeface="Rockwell"/>
                <a:ea typeface="Rockwell"/>
                <a:cs typeface="Rockwell"/>
                <a:sym typeface="Rockwell"/>
              </a:defRPr>
            </a:lvl1pPr>
          </a:lstStyle>
          <a:p>
            <a:pPr/>
            <a:r>
              <a:t>Carbohydrate 101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gle Shape;177;p28"/>
          <p:cNvSpPr txBox="1"/>
          <p:nvPr/>
        </p:nvSpPr>
        <p:spPr>
          <a:xfrm>
            <a:off x="295025" y="1021850"/>
            <a:ext cx="6902399" cy="9668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lnSpc>
                <a:spcPct val="115000"/>
              </a:lnSpc>
              <a:spcBef>
                <a:spcPts val="1000"/>
              </a:spcBef>
              <a:defRPr sz="1200"/>
            </a:lvl1pPr>
          </a:lstStyle>
          <a:p>
            <a:pPr/>
            <a:r>
              <a:t>Take a look at our lists below. The numbers on the right measure the density of calories in a food by showing how much each food contains per pound. Non-starchy vegetables, such as lettuce, tomatoes, and carrots, are the lowest in calories while foods that contain white flour, sugar and fat, such as cookies, are the highest.</a:t>
            </a:r>
          </a:p>
        </p:txBody>
      </p:sp>
      <p:sp>
        <p:nvSpPr>
          <p:cNvPr id="148" name="Google Shape;179;p28"/>
          <p:cNvSpPr txBox="1"/>
          <p:nvPr/>
        </p:nvSpPr>
        <p:spPr>
          <a:xfrm>
            <a:off x="405975" y="76274"/>
            <a:ext cx="6902399" cy="95370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000">
                <a:solidFill>
                  <a:srgbClr val="424242"/>
                </a:solidFill>
                <a:latin typeface="Rockwell"/>
                <a:ea typeface="Rockwell"/>
                <a:cs typeface="Rockwell"/>
                <a:sym typeface="Rockwell"/>
              </a:defRPr>
            </a:lvl1pPr>
          </a:lstStyle>
          <a:p>
            <a:pPr/>
            <a:r>
              <a:t>Carbohydrate 101</a:t>
            </a:r>
          </a:p>
        </p:txBody>
      </p:sp>
      <p:sp>
        <p:nvSpPr>
          <p:cNvPr id="149" name="Google Shape;180;p28"/>
          <p:cNvSpPr txBox="1"/>
          <p:nvPr/>
        </p:nvSpPr>
        <p:spPr>
          <a:xfrm>
            <a:off x="405975" y="2257899"/>
            <a:ext cx="3276301" cy="353588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200"/>
            </a:pPr>
            <a:r>
              <a:t>“Skinny” Carbohydrates and their calorie content per pound:</a:t>
            </a:r>
          </a:p>
          <a:p>
            <a:pPr marL="457200" indent="-307340" algn="just">
              <a:lnSpc>
                <a:spcPct val="115000"/>
              </a:lnSpc>
              <a:spcBef>
                <a:spcPts val="1000"/>
              </a:spcBef>
              <a:buClr>
                <a:srgbClr val="000000"/>
              </a:buClr>
              <a:buSzPts val="1200"/>
              <a:buFont typeface="Arial"/>
              <a:buChar char="●"/>
              <a:defRPr sz="1200"/>
            </a:pPr>
            <a:r>
              <a:t>Vegetables, non-starchy 195</a:t>
            </a:r>
          </a:p>
          <a:p>
            <a:pPr marL="457200" indent="-307340" algn="just">
              <a:lnSpc>
                <a:spcPct val="115000"/>
              </a:lnSpc>
              <a:spcBef>
                <a:spcPts val="1000"/>
              </a:spcBef>
              <a:buClr>
                <a:srgbClr val="000000"/>
              </a:buClr>
              <a:buSzPts val="1200"/>
              <a:buFont typeface="Arial"/>
              <a:buChar char="●"/>
              <a:defRPr sz="1200"/>
            </a:pPr>
            <a:r>
              <a:t>Fruits 135-425</a:t>
            </a:r>
          </a:p>
          <a:p>
            <a:pPr marL="457200" indent="-307340" algn="just">
              <a:lnSpc>
                <a:spcPct val="115000"/>
              </a:lnSpc>
              <a:spcBef>
                <a:spcPts val="1000"/>
              </a:spcBef>
              <a:buClr>
                <a:srgbClr val="000000"/>
              </a:buClr>
              <a:buSzPts val="1200"/>
              <a:buFont typeface="Arial"/>
              <a:buChar char="●"/>
              <a:defRPr sz="1200"/>
            </a:pPr>
            <a:r>
              <a:t>Skim milk 158</a:t>
            </a:r>
          </a:p>
          <a:p>
            <a:pPr marL="457200" indent="-307340" algn="just">
              <a:lnSpc>
                <a:spcPct val="115000"/>
              </a:lnSpc>
              <a:spcBef>
                <a:spcPts val="1000"/>
              </a:spcBef>
              <a:buClr>
                <a:srgbClr val="000000"/>
              </a:buClr>
              <a:buSzPts val="1200"/>
              <a:buFont typeface="Arial"/>
              <a:buChar char="●"/>
              <a:defRPr sz="1200"/>
            </a:pPr>
            <a:r>
              <a:t>Hot cereals 242-281</a:t>
            </a:r>
          </a:p>
          <a:p>
            <a:pPr marL="457200" indent="-307340" algn="just">
              <a:lnSpc>
                <a:spcPct val="115000"/>
              </a:lnSpc>
              <a:spcBef>
                <a:spcPts val="1000"/>
              </a:spcBef>
              <a:buClr>
                <a:srgbClr val="000000"/>
              </a:buClr>
              <a:buSzPts val="1200"/>
              <a:buFont typeface="Arial"/>
              <a:buChar char="●"/>
              <a:defRPr sz="1200"/>
            </a:pPr>
            <a:r>
              <a:t>Brown rice 488</a:t>
            </a:r>
          </a:p>
          <a:p>
            <a:pPr marL="457200" indent="-307340" algn="just">
              <a:lnSpc>
                <a:spcPct val="115000"/>
              </a:lnSpc>
              <a:spcBef>
                <a:spcPts val="1000"/>
              </a:spcBef>
              <a:buClr>
                <a:srgbClr val="000000"/>
              </a:buClr>
              <a:buSzPts val="1200"/>
              <a:buFont typeface="Arial"/>
              <a:buChar char="●"/>
              <a:defRPr sz="1200"/>
            </a:pPr>
            <a:r>
              <a:t>Potatoes, yams 494</a:t>
            </a:r>
          </a:p>
          <a:p>
            <a:pPr marL="457200" indent="-307340" algn="just">
              <a:lnSpc>
                <a:spcPct val="115000"/>
              </a:lnSpc>
              <a:spcBef>
                <a:spcPts val="1000"/>
              </a:spcBef>
              <a:buClr>
                <a:srgbClr val="000000"/>
              </a:buClr>
              <a:buSzPts val="1200"/>
              <a:buFont typeface="Arial"/>
              <a:buChar char="●"/>
              <a:defRPr sz="1200"/>
            </a:pPr>
            <a:r>
              <a:t>Barley 557</a:t>
            </a:r>
          </a:p>
          <a:p>
            <a:pPr marL="457200" indent="-307340" algn="just">
              <a:lnSpc>
                <a:spcPct val="115000"/>
              </a:lnSpc>
              <a:spcBef>
                <a:spcPts val="1000"/>
              </a:spcBef>
              <a:buClr>
                <a:srgbClr val="000000"/>
              </a:buClr>
              <a:buSzPts val="1200"/>
              <a:buFont typeface="Arial"/>
              <a:buChar char="●"/>
              <a:defRPr sz="1200"/>
            </a:pPr>
            <a:r>
              <a:t>Whole-wheat spaghetti 562</a:t>
            </a:r>
          </a:p>
          <a:p>
            <a:pPr marL="457200" indent="-307340" algn="just">
              <a:lnSpc>
                <a:spcPct val="115000"/>
              </a:lnSpc>
              <a:spcBef>
                <a:spcPts val="1000"/>
              </a:spcBef>
              <a:buClr>
                <a:srgbClr val="000000"/>
              </a:buClr>
              <a:buSzPts val="1200"/>
              <a:buFont typeface="Arial"/>
              <a:buChar char="●"/>
              <a:defRPr sz="1200"/>
            </a:pPr>
            <a:r>
              <a:t>Beans 576</a:t>
            </a:r>
          </a:p>
        </p:txBody>
      </p:sp>
      <p:sp>
        <p:nvSpPr>
          <p:cNvPr id="150" name="Google Shape;181;p28"/>
          <p:cNvSpPr txBox="1"/>
          <p:nvPr/>
        </p:nvSpPr>
        <p:spPr>
          <a:xfrm>
            <a:off x="4106650" y="2289474"/>
            <a:ext cx="3067201" cy="57239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200"/>
            </a:pPr>
            <a:r>
              <a:t>Calorie-Dense Carbohydrate Foods and their calorie content per pound: </a:t>
            </a:r>
          </a:p>
          <a:p>
            <a:pPr algn="just">
              <a:lnSpc>
                <a:spcPct val="115000"/>
              </a:lnSpc>
              <a:spcBef>
                <a:spcPts val="1000"/>
              </a:spcBef>
              <a:defRPr sz="1200"/>
            </a:pPr>
            <a:r>
              <a:t>These include foods high in sugar, refined grains, and/or fat.</a:t>
            </a:r>
          </a:p>
          <a:p>
            <a:pPr marL="457200" indent="-307340" algn="just">
              <a:lnSpc>
                <a:spcPct val="115000"/>
              </a:lnSpc>
              <a:spcBef>
                <a:spcPts val="1000"/>
              </a:spcBef>
              <a:buClr>
                <a:srgbClr val="000000"/>
              </a:buClr>
              <a:buSzPts val="1200"/>
              <a:buFont typeface="Arial"/>
              <a:buChar char="●"/>
              <a:defRPr sz="1200"/>
            </a:pPr>
            <a:r>
              <a:t>Ice cream 1,283</a:t>
            </a:r>
          </a:p>
          <a:p>
            <a:pPr marL="457200" indent="-307340" algn="just">
              <a:lnSpc>
                <a:spcPct val="115000"/>
              </a:lnSpc>
              <a:spcBef>
                <a:spcPts val="1000"/>
              </a:spcBef>
              <a:buClr>
                <a:srgbClr val="000000"/>
              </a:buClr>
              <a:buSzPts val="1200"/>
              <a:buFont typeface="Arial"/>
              <a:buChar char="●"/>
              <a:defRPr sz="1200"/>
            </a:pPr>
            <a:r>
              <a:t>French fries 1,400</a:t>
            </a:r>
          </a:p>
          <a:p>
            <a:pPr marL="457200" indent="-307340" algn="just">
              <a:lnSpc>
                <a:spcPct val="115000"/>
              </a:lnSpc>
              <a:spcBef>
                <a:spcPts val="1000"/>
              </a:spcBef>
              <a:buClr>
                <a:srgbClr val="000000"/>
              </a:buClr>
              <a:buSzPts val="1200"/>
              <a:buFont typeface="Arial"/>
              <a:buChar char="●"/>
              <a:defRPr sz="1200"/>
            </a:pPr>
            <a:r>
              <a:t>Cake with frosting 1,544</a:t>
            </a:r>
          </a:p>
          <a:p>
            <a:pPr marL="457200" indent="-307340" algn="just">
              <a:lnSpc>
                <a:spcPct val="115000"/>
              </a:lnSpc>
              <a:spcBef>
                <a:spcPts val="1000"/>
              </a:spcBef>
              <a:buClr>
                <a:srgbClr val="000000"/>
              </a:buClr>
              <a:buSzPts val="1200"/>
              <a:buFont typeface="Arial"/>
              <a:buChar char="●"/>
              <a:defRPr sz="1200"/>
            </a:pPr>
            <a:r>
              <a:t>Pretzels 1,700</a:t>
            </a:r>
          </a:p>
          <a:p>
            <a:pPr marL="457200" indent="-307340" algn="just">
              <a:lnSpc>
                <a:spcPct val="115000"/>
              </a:lnSpc>
              <a:spcBef>
                <a:spcPts val="1000"/>
              </a:spcBef>
              <a:buClr>
                <a:srgbClr val="000000"/>
              </a:buClr>
              <a:buSzPts val="1200"/>
              <a:buFont typeface="Arial"/>
              <a:buChar char="●"/>
              <a:defRPr sz="1200"/>
            </a:pPr>
            <a:r>
              <a:t>Sweetened dry cereal 1,701</a:t>
            </a:r>
          </a:p>
          <a:p>
            <a:pPr marL="457200" indent="-307340" algn="just">
              <a:lnSpc>
                <a:spcPct val="115000"/>
              </a:lnSpc>
              <a:spcBef>
                <a:spcPts val="1000"/>
              </a:spcBef>
              <a:buClr>
                <a:srgbClr val="000000"/>
              </a:buClr>
              <a:buSzPts val="1200"/>
              <a:buFont typeface="Arial"/>
              <a:buChar char="●"/>
              <a:defRPr sz="1200"/>
            </a:pPr>
            <a:r>
              <a:t>Cheesecake 1,733</a:t>
            </a:r>
          </a:p>
          <a:p>
            <a:pPr marL="457200" indent="-307340" algn="just">
              <a:lnSpc>
                <a:spcPct val="115000"/>
              </a:lnSpc>
              <a:spcBef>
                <a:spcPts val="1000"/>
              </a:spcBef>
              <a:buClr>
                <a:srgbClr val="000000"/>
              </a:buClr>
              <a:buSzPts val="1200"/>
              <a:buFont typeface="Arial"/>
              <a:buChar char="●"/>
              <a:defRPr sz="1200"/>
            </a:pPr>
            <a:r>
              <a:t>Baked potato chips 1,760</a:t>
            </a:r>
          </a:p>
          <a:p>
            <a:pPr marL="457200" indent="-307340" algn="just">
              <a:lnSpc>
                <a:spcPct val="115000"/>
              </a:lnSpc>
              <a:spcBef>
                <a:spcPts val="1000"/>
              </a:spcBef>
              <a:buClr>
                <a:srgbClr val="000000"/>
              </a:buClr>
              <a:buSzPts val="1200"/>
              <a:buFont typeface="Arial"/>
              <a:buChar char="●"/>
              <a:defRPr sz="1200"/>
            </a:pPr>
            <a:r>
              <a:t>Doughnut 1,800</a:t>
            </a:r>
          </a:p>
          <a:p>
            <a:pPr marL="457200" indent="-307340" algn="just">
              <a:lnSpc>
                <a:spcPct val="115000"/>
              </a:lnSpc>
              <a:spcBef>
                <a:spcPts val="1000"/>
              </a:spcBef>
              <a:buClr>
                <a:srgbClr val="000000"/>
              </a:buClr>
              <a:buSzPts val="1200"/>
              <a:buFont typeface="Arial"/>
              <a:buChar char="●"/>
              <a:defRPr sz="1200"/>
            </a:pPr>
            <a:r>
              <a:t>Croissant 1,800</a:t>
            </a:r>
          </a:p>
          <a:p>
            <a:pPr marL="457200" indent="-307340" algn="just">
              <a:lnSpc>
                <a:spcPct val="115000"/>
              </a:lnSpc>
              <a:spcBef>
                <a:spcPts val="1000"/>
              </a:spcBef>
              <a:buClr>
                <a:srgbClr val="000000"/>
              </a:buClr>
              <a:buSzPts val="1200"/>
              <a:buFont typeface="Arial"/>
              <a:buChar char="●"/>
              <a:defRPr sz="1200"/>
            </a:pPr>
            <a:r>
              <a:t>Brownies 2,000</a:t>
            </a:r>
          </a:p>
          <a:p>
            <a:pPr marL="457200" indent="-307340" algn="just">
              <a:lnSpc>
                <a:spcPct val="115000"/>
              </a:lnSpc>
              <a:spcBef>
                <a:spcPts val="1000"/>
              </a:spcBef>
              <a:buClr>
                <a:srgbClr val="000000"/>
              </a:buClr>
              <a:buSzPts val="1200"/>
              <a:buFont typeface="Arial"/>
              <a:buChar char="●"/>
              <a:defRPr sz="1200"/>
            </a:pPr>
            <a:r>
              <a:t>Snickers 2,163</a:t>
            </a:r>
          </a:p>
          <a:p>
            <a:pPr marL="457200" indent="-307340" algn="just">
              <a:lnSpc>
                <a:spcPct val="115000"/>
              </a:lnSpc>
              <a:spcBef>
                <a:spcPts val="1000"/>
              </a:spcBef>
              <a:buClr>
                <a:srgbClr val="000000"/>
              </a:buClr>
              <a:buSzPts val="1200"/>
              <a:buFont typeface="Arial"/>
              <a:buChar char="●"/>
              <a:defRPr sz="1200"/>
            </a:pPr>
            <a:r>
              <a:t>Cookies 2,200</a:t>
            </a:r>
          </a:p>
          <a:p>
            <a:pPr marL="457200" indent="-307340" algn="just">
              <a:lnSpc>
                <a:spcPct val="115000"/>
              </a:lnSpc>
              <a:spcBef>
                <a:spcPts val="1000"/>
              </a:spcBef>
              <a:buClr>
                <a:srgbClr val="000000"/>
              </a:buClr>
              <a:buSzPts val="1200"/>
              <a:buFont typeface="Arial"/>
              <a:buChar char="●"/>
              <a:defRPr sz="1200"/>
            </a:pPr>
            <a:r>
              <a:t>Crackers 2,268</a:t>
            </a:r>
          </a:p>
          <a:p>
            <a:pPr marL="457200" indent="-307340" algn="just">
              <a:lnSpc>
                <a:spcPct val="115000"/>
              </a:lnSpc>
              <a:spcBef>
                <a:spcPts val="1000"/>
              </a:spcBef>
              <a:buClr>
                <a:srgbClr val="000000"/>
              </a:buClr>
              <a:buSzPts val="1200"/>
              <a:buFont typeface="Arial"/>
              <a:buChar char="●"/>
              <a:defRPr sz="1200"/>
            </a:pPr>
            <a:r>
              <a:t>Potato chips 2,450</a:t>
            </a:r>
          </a:p>
        </p:txBody>
      </p:sp>
      <p:pic>
        <p:nvPicPr>
          <p:cNvPr id="151" name="judyd_bowl_of_oatmeal_with_berrries_in_white_bowl_on_white_top_a3193620-2cfe-4dfb-8aeb-e85e950bc974.png" descr="judyd_bowl_of_oatmeal_with_berrries_in_white_bowl_on_white_top_a3193620-2cfe-4dfb-8aeb-e85e950bc974.png"/>
          <p:cNvPicPr>
            <a:picLocks noChangeAspect="1"/>
          </p:cNvPicPr>
          <p:nvPr/>
        </p:nvPicPr>
        <p:blipFill>
          <a:blip r:embed="rId2">
            <a:extLst/>
          </a:blip>
          <a:stretch>
            <a:fillRect/>
          </a:stretch>
        </p:blipFill>
        <p:spPr>
          <a:xfrm>
            <a:off x="669092" y="6063004"/>
            <a:ext cx="2259893" cy="2259894"/>
          </a:xfrm>
          <a:prstGeom prst="rect">
            <a:avLst/>
          </a:prstGeom>
          <a:ln w="12700">
            <a:miter lim="400000"/>
          </a:ln>
        </p:spPr>
      </p:pic>
      <p:pic>
        <p:nvPicPr>
          <p:cNvPr id="152" name="judyd_slice_of_chocolate_cake_on_white_plate_top_down_on_white_20bd3d77-0aae-4cec-9c3f-a6b8338d02ed.png" descr="judyd_slice_of_chocolate_cake_on_white_plate_top_down_on_white_20bd3d77-0aae-4cec-9c3f-a6b8338d02ed.png"/>
          <p:cNvPicPr>
            <a:picLocks noChangeAspect="1"/>
          </p:cNvPicPr>
          <p:nvPr/>
        </p:nvPicPr>
        <p:blipFill>
          <a:blip r:embed="rId3">
            <a:extLst/>
          </a:blip>
          <a:stretch>
            <a:fillRect/>
          </a:stretch>
        </p:blipFill>
        <p:spPr>
          <a:xfrm>
            <a:off x="4233073" y="8322897"/>
            <a:ext cx="1967594" cy="196759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gle Shape;113;p20"/>
          <p:cNvSpPr txBox="1"/>
          <p:nvPr/>
        </p:nvSpPr>
        <p:spPr>
          <a:xfrm>
            <a:off x="295025" y="1021849"/>
            <a:ext cx="5258733" cy="927977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Flavonols are a type of flavonoid, which are natural compounds found in plants. They are known for their antioxidant and anti-inflammatory properties, and they are associated with various health benefits. Here are some common dietary sources of flavonols:</a:t>
            </a:r>
          </a:p>
          <a:p>
            <a:pPr marL="457200" indent="-304800" algn="just">
              <a:lnSpc>
                <a:spcPct val="115000"/>
              </a:lnSpc>
              <a:spcBef>
                <a:spcPts val="1000"/>
              </a:spcBef>
              <a:buClr>
                <a:srgbClr val="000000"/>
              </a:buClr>
              <a:buSzPts val="1200"/>
              <a:buAutoNum type="arabicPeriod" startAt="1"/>
              <a:defRPr sz="1200"/>
            </a:pPr>
            <a:r>
              <a:t>Fruits:</a:t>
            </a:r>
          </a:p>
          <a:p>
            <a:pPr marL="914400" indent="-304800" algn="just">
              <a:lnSpc>
                <a:spcPct val="115000"/>
              </a:lnSpc>
              <a:buClr>
                <a:srgbClr val="000000"/>
              </a:buClr>
              <a:buSzPts val="1200"/>
              <a:buFont typeface="Arial"/>
              <a:buChar char="●"/>
              <a:defRPr sz="1200"/>
            </a:pPr>
            <a:r>
              <a:t>Apples</a:t>
            </a:r>
          </a:p>
          <a:p>
            <a:pPr marL="914400" indent="-304800" algn="just">
              <a:lnSpc>
                <a:spcPct val="115000"/>
              </a:lnSpc>
              <a:spcBef>
                <a:spcPts val="100"/>
              </a:spcBef>
              <a:buClr>
                <a:srgbClr val="000000"/>
              </a:buClr>
              <a:buSzPts val="1200"/>
              <a:buFont typeface="Arial"/>
              <a:buChar char="●"/>
              <a:defRPr sz="1200"/>
            </a:pPr>
            <a:r>
              <a:t>Berries (such as blueberries, strawberries, raspberries)</a:t>
            </a:r>
          </a:p>
          <a:p>
            <a:pPr marL="914400" indent="-304800" algn="just">
              <a:lnSpc>
                <a:spcPct val="115000"/>
              </a:lnSpc>
              <a:spcBef>
                <a:spcPts val="100"/>
              </a:spcBef>
              <a:buClr>
                <a:srgbClr val="000000"/>
              </a:buClr>
              <a:buSzPts val="1200"/>
              <a:buFont typeface="Arial"/>
              <a:buChar char="●"/>
              <a:defRPr sz="1200"/>
            </a:pPr>
            <a:r>
              <a:t>Citrus fruits (such as oranges, grapefruits)</a:t>
            </a:r>
          </a:p>
          <a:p>
            <a:pPr marL="914400" indent="-304800" algn="just">
              <a:lnSpc>
                <a:spcPct val="115000"/>
              </a:lnSpc>
              <a:spcBef>
                <a:spcPts val="100"/>
              </a:spcBef>
              <a:buClr>
                <a:srgbClr val="000000"/>
              </a:buClr>
              <a:buSzPts val="1200"/>
              <a:buFont typeface="Arial"/>
              <a:buChar char="●"/>
              <a:defRPr sz="1200"/>
            </a:pPr>
            <a:r>
              <a:t>Grapes</a:t>
            </a:r>
          </a:p>
          <a:p>
            <a:pPr marL="457200" indent="-304800" algn="just">
              <a:lnSpc>
                <a:spcPct val="115000"/>
              </a:lnSpc>
              <a:spcBef>
                <a:spcPts val="100"/>
              </a:spcBef>
              <a:buClr>
                <a:srgbClr val="000000"/>
              </a:buClr>
              <a:buSzPts val="1200"/>
              <a:buAutoNum type="arabicPeriod" startAt="1"/>
              <a:defRPr sz="1200"/>
            </a:pPr>
            <a:r>
              <a:t>Vegetables:</a:t>
            </a:r>
          </a:p>
          <a:p>
            <a:pPr marL="914400" indent="-304800" algn="just">
              <a:lnSpc>
                <a:spcPct val="115000"/>
              </a:lnSpc>
              <a:spcBef>
                <a:spcPts val="100"/>
              </a:spcBef>
              <a:buClr>
                <a:srgbClr val="000000"/>
              </a:buClr>
              <a:buSzPts val="1200"/>
              <a:buFont typeface="Arial"/>
              <a:buChar char="●"/>
              <a:defRPr sz="1200"/>
            </a:pPr>
            <a:r>
              <a:t>Onions</a:t>
            </a:r>
          </a:p>
          <a:p>
            <a:pPr marL="914400" indent="-304800" algn="just">
              <a:lnSpc>
                <a:spcPct val="115000"/>
              </a:lnSpc>
              <a:spcBef>
                <a:spcPts val="100"/>
              </a:spcBef>
              <a:buClr>
                <a:srgbClr val="000000"/>
              </a:buClr>
              <a:buSzPts val="1200"/>
              <a:buFont typeface="Arial"/>
              <a:buChar char="●"/>
              <a:defRPr sz="1200"/>
            </a:pPr>
            <a:r>
              <a:t>Broccoli</a:t>
            </a:r>
          </a:p>
          <a:p>
            <a:pPr marL="914400" indent="-304800" algn="just">
              <a:lnSpc>
                <a:spcPct val="115000"/>
              </a:lnSpc>
              <a:spcBef>
                <a:spcPts val="100"/>
              </a:spcBef>
              <a:buClr>
                <a:srgbClr val="000000"/>
              </a:buClr>
              <a:buSzPts val="1200"/>
              <a:buFont typeface="Arial"/>
              <a:buChar char="●"/>
              <a:defRPr sz="1200"/>
            </a:pPr>
            <a:r>
              <a:t>Kale</a:t>
            </a:r>
          </a:p>
          <a:p>
            <a:pPr marL="914400" indent="-304800" algn="just">
              <a:lnSpc>
                <a:spcPct val="115000"/>
              </a:lnSpc>
              <a:spcBef>
                <a:spcPts val="100"/>
              </a:spcBef>
              <a:buClr>
                <a:srgbClr val="000000"/>
              </a:buClr>
              <a:buSzPts val="1200"/>
              <a:buFont typeface="Arial"/>
              <a:buChar char="●"/>
              <a:defRPr sz="1200"/>
            </a:pPr>
            <a:r>
              <a:t>Spinach</a:t>
            </a:r>
          </a:p>
          <a:p>
            <a:pPr marL="914400" indent="-304800" algn="just">
              <a:lnSpc>
                <a:spcPct val="115000"/>
              </a:lnSpc>
              <a:spcBef>
                <a:spcPts val="100"/>
              </a:spcBef>
              <a:buClr>
                <a:srgbClr val="000000"/>
              </a:buClr>
              <a:buSzPts val="1200"/>
              <a:buFont typeface="Arial"/>
              <a:buChar char="●"/>
              <a:defRPr sz="1200"/>
            </a:pPr>
            <a:r>
              <a:t>Tomatoes</a:t>
            </a:r>
          </a:p>
          <a:p>
            <a:pPr marL="457200" indent="-304800" algn="just">
              <a:lnSpc>
                <a:spcPct val="115000"/>
              </a:lnSpc>
              <a:spcBef>
                <a:spcPts val="100"/>
              </a:spcBef>
              <a:buClr>
                <a:srgbClr val="000000"/>
              </a:buClr>
              <a:buSzPts val="1200"/>
              <a:buAutoNum type="arabicPeriod" startAt="1"/>
              <a:defRPr sz="1200"/>
            </a:pPr>
            <a:r>
              <a:t>Tea:</a:t>
            </a:r>
          </a:p>
          <a:p>
            <a:pPr marL="914400" indent="-304800" algn="just">
              <a:lnSpc>
                <a:spcPct val="115000"/>
              </a:lnSpc>
              <a:spcBef>
                <a:spcPts val="100"/>
              </a:spcBef>
              <a:buClr>
                <a:srgbClr val="000000"/>
              </a:buClr>
              <a:buSzPts val="1200"/>
              <a:buFont typeface="Arial"/>
              <a:buChar char="●"/>
              <a:defRPr sz="1200"/>
            </a:pPr>
            <a:r>
              <a:t>Green tea is particularly rich in flavonols, with a specific type called catechins.</a:t>
            </a:r>
          </a:p>
          <a:p>
            <a:pPr marL="457200" indent="-304800" algn="just">
              <a:lnSpc>
                <a:spcPct val="115000"/>
              </a:lnSpc>
              <a:spcBef>
                <a:spcPts val="100"/>
              </a:spcBef>
              <a:buClr>
                <a:srgbClr val="000000"/>
              </a:buClr>
              <a:buSzPts val="1200"/>
              <a:buAutoNum type="arabicPeriod" startAt="1"/>
              <a:defRPr sz="1200"/>
            </a:pPr>
            <a:r>
              <a:t>Cocoa and Dark Chocolate:</a:t>
            </a:r>
          </a:p>
          <a:p>
            <a:pPr marL="914400" indent="-304800" algn="just">
              <a:lnSpc>
                <a:spcPct val="115000"/>
              </a:lnSpc>
              <a:spcBef>
                <a:spcPts val="100"/>
              </a:spcBef>
              <a:buClr>
                <a:srgbClr val="000000"/>
              </a:buClr>
              <a:buSzPts val="1200"/>
              <a:buFont typeface="Arial"/>
              <a:buChar char="●"/>
              <a:defRPr sz="1200"/>
            </a:pPr>
            <a:r>
              <a:t>Cocoa and dark chocolate contain significant amounts of flavonols, especially a type known as epicatechin.</a:t>
            </a:r>
          </a:p>
          <a:p>
            <a:pPr marL="457200" indent="-304800" algn="just">
              <a:lnSpc>
                <a:spcPct val="115000"/>
              </a:lnSpc>
              <a:spcBef>
                <a:spcPts val="100"/>
              </a:spcBef>
              <a:buClr>
                <a:srgbClr val="000000"/>
              </a:buClr>
              <a:buSzPts val="1200"/>
              <a:buAutoNum type="arabicPeriod" startAt="1"/>
              <a:defRPr sz="1200"/>
            </a:pPr>
            <a:r>
              <a:t>Legumes:</a:t>
            </a:r>
          </a:p>
          <a:p>
            <a:pPr marL="914400" indent="-304800" algn="just">
              <a:lnSpc>
                <a:spcPct val="115000"/>
              </a:lnSpc>
              <a:spcBef>
                <a:spcPts val="100"/>
              </a:spcBef>
              <a:buClr>
                <a:srgbClr val="000000"/>
              </a:buClr>
              <a:buSzPts val="1200"/>
              <a:buFont typeface="Arial"/>
              <a:buChar char="●"/>
              <a:defRPr sz="1200"/>
            </a:pPr>
            <a:r>
              <a:t>Soybeans</a:t>
            </a:r>
          </a:p>
          <a:p>
            <a:pPr marL="914400" indent="-304800" algn="just">
              <a:lnSpc>
                <a:spcPct val="115000"/>
              </a:lnSpc>
              <a:spcBef>
                <a:spcPts val="100"/>
              </a:spcBef>
              <a:buClr>
                <a:srgbClr val="000000"/>
              </a:buClr>
              <a:buSzPts val="1200"/>
              <a:buFont typeface="Arial"/>
              <a:buChar char="●"/>
              <a:defRPr sz="1200"/>
            </a:pPr>
            <a:r>
              <a:t>Lentils</a:t>
            </a:r>
          </a:p>
          <a:p>
            <a:pPr marL="914400" indent="-304800" algn="just">
              <a:lnSpc>
                <a:spcPct val="115000"/>
              </a:lnSpc>
              <a:spcBef>
                <a:spcPts val="100"/>
              </a:spcBef>
              <a:buClr>
                <a:srgbClr val="000000"/>
              </a:buClr>
              <a:buSzPts val="1200"/>
              <a:buFont typeface="Arial"/>
              <a:buChar char="●"/>
              <a:defRPr sz="1200"/>
            </a:pPr>
            <a:r>
              <a:t>Chickpeas</a:t>
            </a:r>
          </a:p>
          <a:p>
            <a:pPr marL="457200" indent="-304800" algn="just">
              <a:lnSpc>
                <a:spcPct val="115000"/>
              </a:lnSpc>
              <a:spcBef>
                <a:spcPts val="100"/>
              </a:spcBef>
              <a:buClr>
                <a:srgbClr val="000000"/>
              </a:buClr>
              <a:buSzPts val="1200"/>
              <a:buAutoNum type="arabicPeriod" startAt="1"/>
              <a:defRPr sz="1200"/>
            </a:pPr>
            <a:r>
              <a:t>Herbs:</a:t>
            </a:r>
          </a:p>
          <a:p>
            <a:pPr marL="914400" indent="-304800" algn="just">
              <a:lnSpc>
                <a:spcPct val="115000"/>
              </a:lnSpc>
              <a:spcBef>
                <a:spcPts val="100"/>
              </a:spcBef>
              <a:buClr>
                <a:srgbClr val="000000"/>
              </a:buClr>
              <a:buSzPts val="1200"/>
              <a:buFont typeface="Arial"/>
              <a:buChar char="●"/>
              <a:defRPr sz="1200"/>
            </a:pPr>
            <a:r>
              <a:t>Parsley</a:t>
            </a:r>
          </a:p>
          <a:p>
            <a:pPr marL="914400" indent="-304800" algn="just">
              <a:lnSpc>
                <a:spcPct val="115000"/>
              </a:lnSpc>
              <a:spcBef>
                <a:spcPts val="100"/>
              </a:spcBef>
              <a:buClr>
                <a:srgbClr val="000000"/>
              </a:buClr>
              <a:buSzPts val="1200"/>
              <a:buFont typeface="Arial"/>
              <a:buChar char="●"/>
              <a:defRPr sz="1200"/>
            </a:pPr>
            <a:r>
              <a:t>Chives</a:t>
            </a:r>
          </a:p>
          <a:p>
            <a:pPr marL="457200" indent="-304800" algn="just">
              <a:lnSpc>
                <a:spcPct val="115000"/>
              </a:lnSpc>
              <a:spcBef>
                <a:spcPts val="100"/>
              </a:spcBef>
              <a:buClr>
                <a:srgbClr val="000000"/>
              </a:buClr>
              <a:buSzPts val="1200"/>
              <a:buAutoNum type="arabicPeriod" startAt="1"/>
              <a:defRPr sz="1200"/>
            </a:pPr>
            <a:r>
              <a:t>Nuts:</a:t>
            </a:r>
          </a:p>
          <a:p>
            <a:pPr marL="914400" indent="-304800" algn="just">
              <a:lnSpc>
                <a:spcPct val="115000"/>
              </a:lnSpc>
              <a:spcBef>
                <a:spcPts val="100"/>
              </a:spcBef>
              <a:buClr>
                <a:srgbClr val="000000"/>
              </a:buClr>
              <a:buSzPts val="1200"/>
              <a:buFont typeface="Arial"/>
              <a:buChar char="●"/>
              <a:defRPr sz="1200"/>
            </a:pPr>
            <a:r>
              <a:t>Some nuts, such as almonds and hazelnuts, contain moderate amounts of flavonols.</a:t>
            </a:r>
          </a:p>
          <a:p>
            <a:pPr marL="457200" indent="-304800" algn="just">
              <a:lnSpc>
                <a:spcPct val="115000"/>
              </a:lnSpc>
              <a:spcBef>
                <a:spcPts val="100"/>
              </a:spcBef>
              <a:buClr>
                <a:srgbClr val="000000"/>
              </a:buClr>
              <a:buSzPts val="1200"/>
              <a:buAutoNum type="arabicPeriod" startAt="1"/>
              <a:defRPr sz="1200"/>
            </a:pPr>
            <a:r>
              <a:t>Wine:</a:t>
            </a:r>
          </a:p>
          <a:p>
            <a:pPr marL="914400" indent="-304800" algn="just">
              <a:lnSpc>
                <a:spcPct val="115000"/>
              </a:lnSpc>
              <a:spcBef>
                <a:spcPts val="100"/>
              </a:spcBef>
              <a:buClr>
                <a:srgbClr val="000000"/>
              </a:buClr>
              <a:buSzPts val="1200"/>
              <a:buFont typeface="Arial"/>
              <a:buChar char="●"/>
              <a:defRPr sz="1200"/>
            </a:pPr>
            <a:r>
              <a:t>Red wine, in moderation, contains flavonols, particularly a type known as quercetin. Most people should not drink more than one glass a day and less is even more desirable according to many new studies.  </a:t>
            </a:r>
          </a:p>
          <a:p>
            <a:pPr algn="just">
              <a:lnSpc>
                <a:spcPct val="115000"/>
              </a:lnSpc>
              <a:spcBef>
                <a:spcPts val="1000"/>
              </a:spcBef>
              <a:defRPr sz="1200"/>
            </a:pPr>
          </a:p>
          <a:p>
            <a:pPr algn="just">
              <a:lnSpc>
                <a:spcPct val="115000"/>
              </a:lnSpc>
              <a:spcBef>
                <a:spcPts val="1000"/>
              </a:spcBef>
              <a:defRPr sz="1200"/>
            </a:pPr>
            <a:r>
              <a:t>Remember that the flavonol content of these foods can vary based on factors like growing conditions, processing, and preparation methods. Eating a variety of fruits, vegetables, whole grains, and other plant-based foods can help ensure you’re getting a diverse range of flavonols and other beneficial compounds.</a:t>
            </a:r>
          </a:p>
        </p:txBody>
      </p:sp>
      <p:sp>
        <p:nvSpPr>
          <p:cNvPr id="155" name="Google Shape;114;p20"/>
          <p:cNvSpPr txBox="1"/>
          <p:nvPr/>
        </p:nvSpPr>
        <p:spPr>
          <a:xfrm>
            <a:off x="405975" y="152475"/>
            <a:ext cx="6998700" cy="7503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lvl1pPr algn="ctr">
              <a:lnSpc>
                <a:spcPct val="115000"/>
              </a:lnSpc>
              <a:defRPr sz="3000">
                <a:solidFill>
                  <a:srgbClr val="424242"/>
                </a:solidFill>
                <a:latin typeface="Rockwell"/>
                <a:ea typeface="Rockwell"/>
                <a:cs typeface="Rockwell"/>
                <a:sym typeface="Rockwell"/>
              </a:defRPr>
            </a:lvl1pPr>
          </a:lstStyle>
          <a:p>
            <a:pPr/>
            <a:r>
              <a:t>Food Sources of Flavonol</a:t>
            </a:r>
          </a:p>
        </p:txBody>
      </p:sp>
      <p:pic>
        <p:nvPicPr>
          <p:cNvPr id="156" name="judyd_plate_with_apples_berries_oranges_grapes_on_white_plate__2b982d7b-f406-4977-8209-0522f7796ff0.png" descr="judyd_plate_with_apples_berries_oranges_grapes_on_white_plate__2b982d7b-f406-4977-8209-0522f7796ff0.png"/>
          <p:cNvPicPr>
            <a:picLocks noChangeAspect="1"/>
          </p:cNvPicPr>
          <p:nvPr/>
        </p:nvPicPr>
        <p:blipFill>
          <a:blip r:embed="rId2">
            <a:extLst/>
          </a:blip>
          <a:stretch>
            <a:fillRect/>
          </a:stretch>
        </p:blipFill>
        <p:spPr>
          <a:xfrm>
            <a:off x="5627453" y="1858061"/>
            <a:ext cx="1063575" cy="1063575"/>
          </a:xfrm>
          <a:prstGeom prst="rect">
            <a:avLst/>
          </a:prstGeom>
          <a:ln w="12700">
            <a:miter lim="400000"/>
          </a:ln>
        </p:spPr>
      </p:pic>
      <p:pic>
        <p:nvPicPr>
          <p:cNvPr id="157" name="judyd_plate_with_onions_broccoli_kale_tomatoes_on_white_plate__4f3038b9-b7ad-4350-9659-91e0563b0919.png" descr="judyd_plate_with_onions_broccoli_kale_tomatoes_on_white_plate__4f3038b9-b7ad-4350-9659-91e0563b0919.png"/>
          <p:cNvPicPr>
            <a:picLocks noChangeAspect="1"/>
          </p:cNvPicPr>
          <p:nvPr/>
        </p:nvPicPr>
        <p:blipFill>
          <a:blip r:embed="rId3">
            <a:extLst/>
          </a:blip>
          <a:stretch>
            <a:fillRect/>
          </a:stretch>
        </p:blipFill>
        <p:spPr>
          <a:xfrm>
            <a:off x="5575860" y="2949767"/>
            <a:ext cx="1166812" cy="1166813"/>
          </a:xfrm>
          <a:prstGeom prst="rect">
            <a:avLst/>
          </a:prstGeom>
          <a:ln w="12700">
            <a:miter lim="400000"/>
          </a:ln>
        </p:spPr>
      </p:pic>
      <p:pic>
        <p:nvPicPr>
          <p:cNvPr id="158" name="judyd_clear_mug_with_green_tea_side_view_58300e61-26d5-4998-a501-ea94a76d123f.png" descr="judyd_clear_mug_with_green_tea_side_view_58300e61-26d5-4998-a501-ea94a76d123f.png"/>
          <p:cNvPicPr>
            <a:picLocks noChangeAspect="1"/>
          </p:cNvPicPr>
          <p:nvPr/>
        </p:nvPicPr>
        <p:blipFill>
          <a:blip r:embed="rId4">
            <a:extLst/>
          </a:blip>
          <a:stretch>
            <a:fillRect/>
          </a:stretch>
        </p:blipFill>
        <p:spPr>
          <a:xfrm>
            <a:off x="5784115" y="4358045"/>
            <a:ext cx="750301" cy="750301"/>
          </a:xfrm>
          <a:prstGeom prst="rect">
            <a:avLst/>
          </a:prstGeom>
          <a:ln w="12700">
            <a:miter lim="400000"/>
          </a:ln>
        </p:spPr>
      </p:pic>
      <p:pic>
        <p:nvPicPr>
          <p:cNvPr id="159" name="judyd_dark_chocolate_on_white_78d7dfbd-5a0a-408d-9d07-7f763a5a4dd4.png" descr="judyd_dark_chocolate_on_white_78d7dfbd-5a0a-408d-9d07-7f763a5a4dd4.png"/>
          <p:cNvPicPr>
            <a:picLocks noChangeAspect="1"/>
          </p:cNvPicPr>
          <p:nvPr/>
        </p:nvPicPr>
        <p:blipFill>
          <a:blip r:embed="rId5">
            <a:extLst/>
          </a:blip>
          <a:stretch>
            <a:fillRect/>
          </a:stretch>
        </p:blipFill>
        <p:spPr>
          <a:xfrm>
            <a:off x="5686283" y="5096379"/>
            <a:ext cx="945966" cy="945967"/>
          </a:xfrm>
          <a:prstGeom prst="rect">
            <a:avLst/>
          </a:prstGeom>
          <a:ln w="12700">
            <a:miter lim="400000"/>
          </a:ln>
        </p:spPr>
      </p:pic>
      <p:pic>
        <p:nvPicPr>
          <p:cNvPr id="160" name="judyd_lentils_on_white_spilled_top_view_fc4e0106-139d-4746-9e14-70eaaf20345e.png" descr="judyd_lentils_on_white_spilled_top_view_fc4e0106-139d-4746-9e14-70eaaf20345e.png"/>
          <p:cNvPicPr>
            <a:picLocks noChangeAspect="1"/>
          </p:cNvPicPr>
          <p:nvPr/>
        </p:nvPicPr>
        <p:blipFill>
          <a:blip r:embed="rId6">
            <a:extLst/>
          </a:blip>
          <a:stretch>
            <a:fillRect/>
          </a:stretch>
        </p:blipFill>
        <p:spPr>
          <a:xfrm>
            <a:off x="5784115" y="5935281"/>
            <a:ext cx="750301" cy="750301"/>
          </a:xfrm>
          <a:prstGeom prst="rect">
            <a:avLst/>
          </a:prstGeom>
          <a:ln w="12700">
            <a:miter lim="400000"/>
          </a:ln>
        </p:spPr>
      </p:pic>
      <p:pic>
        <p:nvPicPr>
          <p:cNvPr id="161" name="judyd_bunch_of_parsley_and_bunch_of_chives_on_white_9a68006a-3d18-472e-9f24-6d0c857de3c1.png" descr="judyd_bunch_of_parsley_and_bunch_of_chives_on_white_9a68006a-3d18-472e-9f24-6d0c857de3c1.png"/>
          <p:cNvPicPr>
            <a:picLocks noChangeAspect="1"/>
          </p:cNvPicPr>
          <p:nvPr/>
        </p:nvPicPr>
        <p:blipFill>
          <a:blip r:embed="rId7">
            <a:extLst/>
          </a:blip>
          <a:stretch>
            <a:fillRect/>
          </a:stretch>
        </p:blipFill>
        <p:spPr>
          <a:xfrm>
            <a:off x="5845177" y="6731770"/>
            <a:ext cx="628177" cy="628177"/>
          </a:xfrm>
          <a:prstGeom prst="rect">
            <a:avLst/>
          </a:prstGeom>
          <a:ln w="12700">
            <a:miter lim="400000"/>
          </a:ln>
        </p:spPr>
      </p:pic>
      <p:pic>
        <p:nvPicPr>
          <p:cNvPr id="162" name="judyd_almonds_on_white_63f2c4f2-5a90-4c8f-a93f-2ddaa3c8197f.png" descr="judyd_almonds_on_white_63f2c4f2-5a90-4c8f-a93f-2ddaa3c8197f.png"/>
          <p:cNvPicPr>
            <a:picLocks noChangeAspect="1"/>
          </p:cNvPicPr>
          <p:nvPr/>
        </p:nvPicPr>
        <p:blipFill>
          <a:blip r:embed="rId8">
            <a:extLst/>
          </a:blip>
          <a:stretch>
            <a:fillRect/>
          </a:stretch>
        </p:blipFill>
        <p:spPr>
          <a:xfrm>
            <a:off x="5893253" y="7406135"/>
            <a:ext cx="532025" cy="532025"/>
          </a:xfrm>
          <a:prstGeom prst="rect">
            <a:avLst/>
          </a:prstGeom>
          <a:ln w="12700">
            <a:miter lim="400000"/>
          </a:ln>
        </p:spPr>
      </p:pic>
      <p:pic>
        <p:nvPicPr>
          <p:cNvPr id="163" name="judyd_glass_of_red_wine_4ce39d7e-c4e3-4df3-a4b2-fccb4fe11770.png" descr="judyd_glass_of_red_wine_4ce39d7e-c4e3-4df3-a4b2-fccb4fe11770.png"/>
          <p:cNvPicPr>
            <a:picLocks noChangeAspect="1"/>
          </p:cNvPicPr>
          <p:nvPr/>
        </p:nvPicPr>
        <p:blipFill>
          <a:blip r:embed="rId9">
            <a:extLst/>
          </a:blip>
          <a:stretch>
            <a:fillRect/>
          </a:stretch>
        </p:blipFill>
        <p:spPr>
          <a:xfrm>
            <a:off x="5893253" y="8049371"/>
            <a:ext cx="532025" cy="53202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