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75819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258711" y="2300739"/>
            <a:ext cx="7072201" cy="4083900"/>
          </a:xfrm>
          <a:prstGeom prst="rect">
            <a:avLst/>
          </a:prstGeom>
        </p:spPr>
        <p:txBody>
          <a:bodyPr/>
          <a:lstStyle>
            <a:lvl1pPr>
              <a:defRPr sz="12000"/>
            </a:lvl1pPr>
          </a:lstStyle>
          <a:p>
            <a:pPr/>
            <a:r>
              <a:t>xx%</a:t>
            </a:r>
          </a:p>
        </p:txBody>
      </p:sp>
      <p:sp>
        <p:nvSpPr>
          <p:cNvPr id="92" name="Body Level One…"/>
          <p:cNvSpPr txBox="1"/>
          <p:nvPr>
            <p:ph type="body" sz="half" idx="1"/>
          </p:nvPr>
        </p:nvSpPr>
        <p:spPr>
          <a:xfrm>
            <a:off x="258711" y="6556625"/>
            <a:ext cx="7072201" cy="2705701"/>
          </a:xfrm>
          <a:prstGeom prst="rect">
            <a:avLst/>
          </a:prstGeom>
        </p:spPr>
        <p:txBody>
          <a:bodyPr/>
          <a:lstStyle>
            <a:lvl1pPr marL="457200" indent="-342900">
              <a:lnSpc>
                <a:spcPct val="115000"/>
              </a:lnSpc>
              <a:buClr>
                <a:schemeClr val="accent2">
                  <a:lumOff val="21764"/>
                </a:schemeClr>
              </a:buClr>
              <a:buSzPts val="1800"/>
              <a:buFont typeface="Arial"/>
              <a:buChar char="●"/>
              <a:defRPr sz="1800"/>
            </a:lvl1pPr>
            <a:lvl2pPr marL="1005114" indent="-408214">
              <a:lnSpc>
                <a:spcPct val="115000"/>
              </a:lnSpc>
              <a:buClr>
                <a:schemeClr val="accent2">
                  <a:lumOff val="21764"/>
                </a:schemeClr>
              </a:buClr>
              <a:buSzPts val="1800"/>
              <a:buFont typeface="Arial"/>
              <a:buChar char="○"/>
              <a:defRPr sz="1800"/>
            </a:lvl2pPr>
            <a:lvl3pPr marL="1462314" indent="-408214">
              <a:lnSpc>
                <a:spcPct val="115000"/>
              </a:lnSpc>
              <a:buClr>
                <a:schemeClr val="accent2">
                  <a:lumOff val="21764"/>
                </a:schemeClr>
              </a:buClr>
              <a:buSzPts val="1800"/>
              <a:buFont typeface="Arial"/>
              <a:buChar char="■"/>
              <a:defRPr sz="1800"/>
            </a:lvl3pPr>
            <a:lvl4pPr marL="1919514" indent="-408214">
              <a:lnSpc>
                <a:spcPct val="115000"/>
              </a:lnSpc>
              <a:buClr>
                <a:schemeClr val="accent2">
                  <a:lumOff val="21764"/>
                </a:schemeClr>
              </a:buClr>
              <a:buSzPts val="1800"/>
              <a:buFont typeface="Arial"/>
              <a:buChar char="●"/>
              <a:defRPr sz="1800"/>
            </a:lvl4pPr>
            <a:lvl5pPr marL="2376714" indent="-408214">
              <a:lnSpc>
                <a:spcPct val="115000"/>
              </a:lnSpc>
              <a:buClr>
                <a:schemeClr val="accent2">
                  <a:lumOff val="21764"/>
                </a:schemeClr>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7" name="Title Text"/>
          <p:cNvSpPr txBox="1"/>
          <p:nvPr>
            <p:ph type="title"/>
          </p:nvPr>
        </p:nvSpPr>
        <p:spPr>
          <a:xfrm>
            <a:off x="568642" y="2046551"/>
            <a:ext cx="6444617" cy="3415987"/>
          </a:xfrm>
          <a:prstGeom prst="rect">
            <a:avLst/>
          </a:prstGeom>
        </p:spPr>
        <p:txBody>
          <a:bodyPr lIns="44579" tIns="44579" rIns="44579" bIns="44579"/>
          <a:lstStyle>
            <a:lvl1pPr defTabSz="972127">
              <a:lnSpc>
                <a:spcPct val="90000"/>
              </a:lnSpc>
              <a:defRPr sz="5400">
                <a:latin typeface="Avenir Roman"/>
                <a:ea typeface="Avenir Roman"/>
                <a:cs typeface="Avenir Roman"/>
                <a:sym typeface="Avenir Roman"/>
              </a:defRPr>
            </a:lvl1pPr>
          </a:lstStyle>
          <a:p>
            <a:pPr/>
            <a:r>
              <a:t>Title Text</a:t>
            </a:r>
          </a:p>
        </p:txBody>
      </p:sp>
      <p:sp>
        <p:nvSpPr>
          <p:cNvPr id="108" name="Body Level One…"/>
          <p:cNvSpPr txBox="1"/>
          <p:nvPr>
            <p:ph type="body" sz="quarter" idx="1"/>
          </p:nvPr>
        </p:nvSpPr>
        <p:spPr>
          <a:xfrm>
            <a:off x="947737" y="5594268"/>
            <a:ext cx="5686426" cy="2368934"/>
          </a:xfrm>
          <a:prstGeom prst="rect">
            <a:avLst/>
          </a:prstGeom>
        </p:spPr>
        <p:txBody>
          <a:bodyPr lIns="44579" tIns="44579" rIns="44579" bIns="44579"/>
          <a:lstStyle>
            <a:lvl1pPr marL="243031" indent="-14431" defTabSz="972127">
              <a:lnSpc>
                <a:spcPct val="90000"/>
              </a:lnSpc>
              <a:spcBef>
                <a:spcPts val="800"/>
              </a:spcBef>
              <a:defRPr sz="2000">
                <a:solidFill>
                  <a:srgbClr val="000000"/>
                </a:solidFill>
                <a:latin typeface="Avenir Roman"/>
                <a:ea typeface="Avenir Roman"/>
                <a:cs typeface="Avenir Roman"/>
                <a:sym typeface="Avenir Roman"/>
              </a:defRPr>
            </a:lvl1pPr>
            <a:lvl2pPr marL="243031" indent="442768" defTabSz="972127">
              <a:lnSpc>
                <a:spcPct val="90000"/>
              </a:lnSpc>
              <a:spcBef>
                <a:spcPts val="800"/>
              </a:spcBef>
              <a:defRPr sz="2000">
                <a:solidFill>
                  <a:srgbClr val="000000"/>
                </a:solidFill>
                <a:latin typeface="Avenir Roman"/>
                <a:ea typeface="Avenir Roman"/>
                <a:cs typeface="Avenir Roman"/>
                <a:sym typeface="Avenir Roman"/>
              </a:defRPr>
            </a:lvl2pPr>
            <a:lvl3pPr marL="243031" indent="899968" defTabSz="972127">
              <a:lnSpc>
                <a:spcPct val="90000"/>
              </a:lnSpc>
              <a:spcBef>
                <a:spcPts val="800"/>
              </a:spcBef>
              <a:defRPr sz="2000">
                <a:solidFill>
                  <a:srgbClr val="000000"/>
                </a:solidFill>
                <a:latin typeface="Avenir Roman"/>
                <a:ea typeface="Avenir Roman"/>
                <a:cs typeface="Avenir Roman"/>
                <a:sym typeface="Avenir Roman"/>
              </a:defRPr>
            </a:lvl3pPr>
            <a:lvl4pPr marL="243031" indent="1357168" defTabSz="972127">
              <a:lnSpc>
                <a:spcPct val="90000"/>
              </a:lnSpc>
              <a:spcBef>
                <a:spcPts val="800"/>
              </a:spcBef>
              <a:defRPr sz="2000">
                <a:solidFill>
                  <a:srgbClr val="000000"/>
                </a:solidFill>
                <a:latin typeface="Avenir Roman"/>
                <a:ea typeface="Avenir Roman"/>
                <a:cs typeface="Avenir Roman"/>
                <a:sym typeface="Avenir Roman"/>
              </a:defRPr>
            </a:lvl4pPr>
            <a:lvl5pPr marL="243031" indent="1814368" defTabSz="972127">
              <a:lnSpc>
                <a:spcPct val="90000"/>
              </a:lnSpc>
              <a:spcBef>
                <a:spcPts val="800"/>
              </a:spcBef>
              <a:defRPr sz="2000">
                <a:solidFill>
                  <a:srgbClr val="000000"/>
                </a:solidFill>
                <a:latin typeface="Avenir Roman"/>
                <a:ea typeface="Avenir Roman"/>
                <a:cs typeface="Avenir Roman"/>
                <a:sym typeface="Avenir Roman"/>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xfrm>
            <a:off x="6817562" y="9662633"/>
            <a:ext cx="243085" cy="266961"/>
          </a:xfrm>
          <a:prstGeom prst="rect">
            <a:avLst/>
          </a:prstGeom>
        </p:spPr>
        <p:txBody>
          <a:bodyPr lIns="44579" tIns="44579" rIns="44579" bIns="44579">
            <a:spAutoFit/>
          </a:bodyPr>
          <a:lstStyle>
            <a:lvl1pPr defTabSz="972127">
              <a:defRPr>
                <a:solidFill>
                  <a:srgbClr val="888888"/>
                </a:solidFill>
                <a:latin typeface="Avenir Roman"/>
                <a:ea typeface="Avenir Roman"/>
                <a:cs typeface="Avenir Roman"/>
                <a:sym typeface="Avenir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258711" y="4473766"/>
            <a:ext cx="7072201" cy="1750800"/>
          </a:xfrm>
          <a:prstGeom prst="rect">
            <a:avLst/>
          </a:prstGeom>
        </p:spPr>
        <p:txBody>
          <a:bodyPr anchor="ctr"/>
          <a:lstStyle>
            <a:lvl1pP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29" name="Body Level One…"/>
          <p:cNvSpPr txBox="1"/>
          <p:nvPr>
            <p:ph type="body" idx="1"/>
          </p:nvPr>
        </p:nvSpPr>
        <p:spPr>
          <a:xfrm>
            <a:off x="258711" y="2397147"/>
            <a:ext cx="7072201" cy="7106101"/>
          </a:xfrm>
          <a:prstGeom prst="rect">
            <a:avLst/>
          </a:prstGeom>
        </p:spPr>
        <p:txBody>
          <a:bodyPr/>
          <a:lstStyle>
            <a:lvl1pPr marL="457200" indent="-342900" algn="l">
              <a:lnSpc>
                <a:spcPct val="115000"/>
              </a:lnSpc>
              <a:buClr>
                <a:schemeClr val="accent2">
                  <a:lumOff val="21764"/>
                </a:schemeClr>
              </a:buClr>
              <a:buSzPts val="1800"/>
              <a:buFont typeface="Arial"/>
              <a:buChar char="●"/>
              <a:defRPr sz="1800"/>
            </a:lvl1pPr>
            <a:lvl2pPr marL="1005114" indent="-408214" algn="l">
              <a:lnSpc>
                <a:spcPct val="115000"/>
              </a:lnSpc>
              <a:buClr>
                <a:schemeClr val="accent2">
                  <a:lumOff val="21764"/>
                </a:schemeClr>
              </a:buClr>
              <a:buSzPts val="1800"/>
              <a:buFont typeface="Arial"/>
              <a:buChar char="○"/>
              <a:defRPr sz="1800"/>
            </a:lvl2pPr>
            <a:lvl3pPr marL="1462314" indent="-408214" algn="l">
              <a:lnSpc>
                <a:spcPct val="115000"/>
              </a:lnSpc>
              <a:buClr>
                <a:schemeClr val="accent2">
                  <a:lumOff val="21764"/>
                </a:schemeClr>
              </a:buClr>
              <a:buSzPts val="1800"/>
              <a:buFont typeface="Arial"/>
              <a:buChar char="■"/>
              <a:defRPr sz="1800"/>
            </a:lvl3pPr>
            <a:lvl4pPr marL="1919514" indent="-408214" algn="l">
              <a:lnSpc>
                <a:spcPct val="115000"/>
              </a:lnSpc>
              <a:buClr>
                <a:schemeClr val="accent2">
                  <a:lumOff val="21764"/>
                </a:schemeClr>
              </a:buClr>
              <a:buSzPts val="1800"/>
              <a:buFont typeface="Arial"/>
              <a:buChar char="●"/>
              <a:defRPr sz="1800"/>
            </a:lvl4pPr>
            <a:lvl5pPr marL="2376714" indent="-408214" algn="l">
              <a:lnSpc>
                <a:spcPct val="115000"/>
              </a:lnSpc>
              <a:buClr>
                <a:schemeClr val="accent2">
                  <a:lumOff val="21764"/>
                </a:schemeClr>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38" name="Body Level One…"/>
          <p:cNvSpPr txBox="1"/>
          <p:nvPr>
            <p:ph type="body" sz="half" idx="1"/>
          </p:nvPr>
        </p:nvSpPr>
        <p:spPr>
          <a:xfrm>
            <a:off x="258711" y="2397147"/>
            <a:ext cx="3319801" cy="7106101"/>
          </a:xfrm>
          <a:prstGeom prst="rect">
            <a:avLst/>
          </a:prstGeom>
        </p:spPr>
        <p:txBody>
          <a:bodyPr/>
          <a:lstStyle>
            <a:lvl1pPr marL="457200" indent="-317500" algn="l">
              <a:lnSpc>
                <a:spcPct val="115000"/>
              </a:lnSpc>
              <a:buClr>
                <a:schemeClr val="accent2">
                  <a:lumOff val="21764"/>
                </a:schemeClr>
              </a:buClr>
              <a:buSzPts val="1400"/>
              <a:buFont typeface="Arial"/>
              <a:buChar char="●"/>
              <a:defRPr sz="1400"/>
            </a:lvl1pPr>
            <a:lvl2pPr marL="965200" indent="-355600" algn="l">
              <a:lnSpc>
                <a:spcPct val="115000"/>
              </a:lnSpc>
              <a:buClr>
                <a:schemeClr val="accent2">
                  <a:lumOff val="21764"/>
                </a:schemeClr>
              </a:buClr>
              <a:buSzPts val="1400"/>
              <a:buFont typeface="Arial"/>
              <a:buChar char="○"/>
              <a:defRPr sz="1400"/>
            </a:lvl2pPr>
            <a:lvl3pPr marL="1422400" indent="-355600" algn="l">
              <a:lnSpc>
                <a:spcPct val="115000"/>
              </a:lnSpc>
              <a:buClr>
                <a:schemeClr val="accent2">
                  <a:lumOff val="21764"/>
                </a:schemeClr>
              </a:buClr>
              <a:buSzPts val="1400"/>
              <a:buFont typeface="Arial"/>
              <a:buChar char="■"/>
              <a:defRPr sz="1400"/>
            </a:lvl3pPr>
            <a:lvl4pPr marL="1879600" indent="-355600" algn="l">
              <a:lnSpc>
                <a:spcPct val="115000"/>
              </a:lnSpc>
              <a:buClr>
                <a:schemeClr val="accent2">
                  <a:lumOff val="21764"/>
                </a:schemeClr>
              </a:buClr>
              <a:buSzPts val="1400"/>
              <a:buFont typeface="Arial"/>
              <a:buChar char="●"/>
              <a:defRPr sz="1400"/>
            </a:lvl4pPr>
            <a:lvl5pPr marL="2336800" indent="-355600" algn="l">
              <a:lnSpc>
                <a:spcPct val="115000"/>
              </a:lnSpc>
              <a:buClr>
                <a:schemeClr val="accent2">
                  <a:lumOff val="21764"/>
                </a:schemeClr>
              </a:buClr>
              <a:buSzPts val="1400"/>
              <a:buFont typeface="Arial"/>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010895" y="2397146"/>
            <a:ext cx="3319801" cy="7106102"/>
          </a:xfrm>
          <a:prstGeom prst="rect">
            <a:avLst/>
          </a:prstGeom>
        </p:spPr>
        <p:txBody>
          <a:bodyPr/>
          <a:lstStyle/>
          <a:p>
            <a:pPr marL="457200" indent="-317500" algn="l">
              <a:lnSpc>
                <a:spcPct val="115000"/>
              </a:lnSpc>
              <a:buClr>
                <a:schemeClr val="accent2">
                  <a:lumOff val="21764"/>
                </a:schemeClr>
              </a:buClr>
              <a:buSzPts val="1400"/>
              <a:buFont typeface="Arial"/>
              <a:buChar char="●"/>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258711" y="1155646"/>
            <a:ext cx="2330700" cy="1571701"/>
          </a:xfrm>
          <a:prstGeom prst="rect">
            <a:avLst/>
          </a:prstGeom>
        </p:spPr>
        <p:txBody>
          <a:bodyPr/>
          <a:lstStyle>
            <a:lvl1pPr algn="l">
              <a:defRPr sz="2400"/>
            </a:lvl1pPr>
          </a:lstStyle>
          <a:p>
            <a:pPr/>
            <a:r>
              <a:t>Title Text</a:t>
            </a:r>
          </a:p>
        </p:txBody>
      </p:sp>
      <p:sp>
        <p:nvSpPr>
          <p:cNvPr id="56" name="Body Level One…"/>
          <p:cNvSpPr txBox="1"/>
          <p:nvPr>
            <p:ph type="body" sz="quarter" idx="1"/>
          </p:nvPr>
        </p:nvSpPr>
        <p:spPr>
          <a:xfrm>
            <a:off x="258711" y="2890366"/>
            <a:ext cx="2330700" cy="6613202"/>
          </a:xfrm>
          <a:prstGeom prst="rect">
            <a:avLst/>
          </a:prstGeom>
        </p:spPr>
        <p:txBody>
          <a:bodyPr/>
          <a:lstStyle>
            <a:lvl1pPr marL="457200" indent="-304800" algn="l">
              <a:lnSpc>
                <a:spcPct val="115000"/>
              </a:lnSpc>
              <a:buClr>
                <a:schemeClr val="accent2">
                  <a:lumOff val="21764"/>
                </a:schemeClr>
              </a:buClr>
              <a:buSzPts val="1200"/>
              <a:buFont typeface="Arial"/>
              <a:buChar char="●"/>
              <a:defRPr sz="1200"/>
            </a:lvl1pPr>
            <a:lvl2pPr marL="914400" indent="-304800" algn="l">
              <a:lnSpc>
                <a:spcPct val="115000"/>
              </a:lnSpc>
              <a:buClr>
                <a:schemeClr val="accent2">
                  <a:lumOff val="21764"/>
                </a:schemeClr>
              </a:buClr>
              <a:buSzPts val="1200"/>
              <a:buFont typeface="Arial"/>
              <a:buChar char="○"/>
              <a:defRPr sz="1200"/>
            </a:lvl2pPr>
            <a:lvl3pPr marL="1371600" indent="-304800" algn="l">
              <a:lnSpc>
                <a:spcPct val="115000"/>
              </a:lnSpc>
              <a:buClr>
                <a:schemeClr val="accent2">
                  <a:lumOff val="21764"/>
                </a:schemeClr>
              </a:buClr>
              <a:buSzPts val="1200"/>
              <a:buFont typeface="Arial"/>
              <a:buChar char="■"/>
              <a:defRPr sz="1200"/>
            </a:lvl3pPr>
            <a:lvl4pPr marL="1828800" indent="-304800" algn="l">
              <a:lnSpc>
                <a:spcPct val="115000"/>
              </a:lnSpc>
              <a:buClr>
                <a:schemeClr val="accent2">
                  <a:lumOff val="21764"/>
                </a:schemeClr>
              </a:buClr>
              <a:buSzPts val="1200"/>
              <a:buFont typeface="Arial"/>
              <a:buChar char="●"/>
              <a:defRPr sz="1200"/>
            </a:lvl4pPr>
            <a:lvl5pPr marL="2286000" indent="-304800" algn="l">
              <a:lnSpc>
                <a:spcPct val="115000"/>
              </a:lnSpc>
              <a:buClr>
                <a:schemeClr val="accent2">
                  <a:lumOff val="21764"/>
                </a:schemeClr>
              </a:buClr>
              <a:buSzPts val="1200"/>
              <a:buFont typeface="Arial"/>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06908" y="936312"/>
            <a:ext cx="5285100" cy="8508901"/>
          </a:xfrm>
          <a:prstGeom prst="rect">
            <a:avLst/>
          </a:prstGeom>
        </p:spPr>
        <p:txBody>
          <a:bodyPr anchor="ctr"/>
          <a:lstStyle>
            <a:lvl1pPr algn="l">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3794762" y="-261"/>
            <a:ext cx="3794702" cy="10698602"/>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20364" y="2565002"/>
            <a:ext cx="3357302" cy="3083101"/>
          </a:xfrm>
          <a:prstGeom prst="rect">
            <a:avLst/>
          </a:prstGeom>
        </p:spPr>
        <p:txBody>
          <a:bodyPr/>
          <a:lstStyle>
            <a:lvl1pPr>
              <a:defRPr sz="4200"/>
            </a:lvl1pPr>
          </a:lstStyle>
          <a:p>
            <a:pPr/>
            <a:r>
              <a:t>Title Text</a:t>
            </a:r>
          </a:p>
        </p:txBody>
      </p:sp>
      <p:sp>
        <p:nvSpPr>
          <p:cNvPr id="74" name="Body Level One…"/>
          <p:cNvSpPr txBox="1"/>
          <p:nvPr>
            <p:ph type="body" sz="quarter" idx="1"/>
          </p:nvPr>
        </p:nvSpPr>
        <p:spPr>
          <a:xfrm>
            <a:off x="220364" y="5830392"/>
            <a:ext cx="3357302" cy="2568901"/>
          </a:xfrm>
          <a:prstGeom prst="rect">
            <a:avLst/>
          </a:prstGeom>
        </p:spPr>
        <p:txBody>
          <a:bodyPr/>
          <a:lstStyle>
            <a:lvl1pPr>
              <a:defRPr sz="2100"/>
            </a:lvl1pPr>
            <a:lvl2pPr>
              <a:defRPr sz="2100"/>
            </a:lvl2pPr>
            <a:lvl3pPr>
              <a:defRPr sz="2100"/>
            </a:lvl3pPr>
            <a:lvl4pPr>
              <a:defRPr sz="2100"/>
            </a:lvl4pPr>
            <a:lvl5pPr>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099788" y="1506075"/>
            <a:ext cx="3184801" cy="7686000"/>
          </a:xfrm>
          <a:prstGeom prst="rect">
            <a:avLst/>
          </a:prstGeom>
        </p:spPr>
        <p:txBody>
          <a:bodyPr anchor="ctr"/>
          <a:lstStyle/>
          <a:p>
            <a:pPr marL="457200" indent="-342900" algn="l">
              <a:lnSpc>
                <a:spcPct val="115000"/>
              </a:lnSpc>
              <a:buClr>
                <a:schemeClr val="accent2">
                  <a:lumOff val="21764"/>
                </a:schemeClr>
              </a:buClr>
              <a:buSzPts val="1800"/>
              <a:buFont typeface="Arial"/>
              <a:buChar char="●"/>
              <a:defRPr sz="1800"/>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258711" y="8799592"/>
            <a:ext cx="4979100" cy="1258501"/>
          </a:xfrm>
          <a:prstGeom prst="rect">
            <a:avLst/>
          </a:prstGeom>
        </p:spPr>
        <p:txBody>
          <a:bodyPr anchor="ctr"/>
          <a:lstStyle>
            <a:lvl1pPr marL="228600" indent="0" algn="l">
              <a:defRPr sz="1200"/>
            </a:lvl1pPr>
            <a:lvl2pPr marL="869042" indent="-272142" algn="l">
              <a:buSzPts val="1200"/>
              <a:buChar char="○"/>
              <a:defRPr sz="1200"/>
            </a:lvl2pPr>
            <a:lvl3pPr marL="1326242" indent="-272142" algn="l">
              <a:buSzPts val="1200"/>
              <a:buChar char="■"/>
              <a:defRPr sz="1200"/>
            </a:lvl3pPr>
            <a:lvl4pPr marL="1783442" indent="-272142" algn="l">
              <a:buSzPts val="1200"/>
              <a:buChar char="●"/>
              <a:defRPr sz="1200"/>
            </a:lvl4pPr>
            <a:lvl5pPr marL="2240642" indent="-272142" algn="l">
              <a:buSzPts val="1200"/>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8718" y="1548714"/>
            <a:ext cx="7072201" cy="42693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sp>
        <p:nvSpPr>
          <p:cNvPr id="3" name="Body Level One…"/>
          <p:cNvSpPr txBox="1"/>
          <p:nvPr>
            <p:ph type="body" idx="1"/>
          </p:nvPr>
        </p:nvSpPr>
        <p:spPr>
          <a:xfrm>
            <a:off x="258711" y="5894976"/>
            <a:ext cx="7072201" cy="1648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150732" y="9949638"/>
            <a:ext cx="336814" cy="318397"/>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9pPr>
    </p:titleStyle>
    <p:bodyStyle>
      <a:lvl1pPr marL="342900" marR="0" indent="-2286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1pPr>
      <a:lvl2pPr marL="342900" marR="0" indent="2540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2pPr>
      <a:lvl3pPr marL="342900" marR="0" indent="7112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3pPr>
      <a:lvl4pPr marL="342900" marR="0" indent="11684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4pPr>
      <a:lvl5pPr marL="342900" marR="0" indent="16256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5pPr>
      <a:lvl6pPr marL="342900" marR="0" indent="20828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6pPr>
      <a:lvl7pPr marL="342900" marR="0" indent="25400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7pPr>
      <a:lvl8pPr marL="342900" marR="0" indent="29972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8pPr>
      <a:lvl9pPr marL="342900" marR="0" indent="34544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jn.nutrition.org/article/S0022-3166(23)72434-6/fulltext" TargetMode="Externa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traight Connector 8"/>
          <p:cNvSpPr/>
          <p:nvPr/>
        </p:nvSpPr>
        <p:spPr>
          <a:xfrm>
            <a:off x="-1" y="973078"/>
            <a:ext cx="7581904"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sp>
        <p:nvSpPr>
          <p:cNvPr id="119" name="Straight Connector 10"/>
          <p:cNvSpPr/>
          <p:nvPr/>
        </p:nvSpPr>
        <p:spPr>
          <a:xfrm>
            <a:off x="-2" y="3448200"/>
            <a:ext cx="7581904"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sp>
        <p:nvSpPr>
          <p:cNvPr id="120" name="TextBox 12"/>
          <p:cNvSpPr txBox="1"/>
          <p:nvPr/>
        </p:nvSpPr>
        <p:spPr>
          <a:xfrm>
            <a:off x="591301" y="625008"/>
            <a:ext cx="2197371" cy="348417"/>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lvl1pPr defTabSz="486063">
              <a:defRPr b="1" sz="1800">
                <a:solidFill>
                  <a:srgbClr val="009193"/>
                </a:solidFill>
              </a:defRPr>
            </a:lvl1pPr>
          </a:lstStyle>
          <a:p>
            <a:pPr/>
            <a:r>
              <a:t>November 2023</a:t>
            </a:r>
          </a:p>
        </p:txBody>
      </p:sp>
      <p:sp>
        <p:nvSpPr>
          <p:cNvPr id="121" name="Rectangle 23"/>
          <p:cNvSpPr txBox="1"/>
          <p:nvPr/>
        </p:nvSpPr>
        <p:spPr>
          <a:xfrm>
            <a:off x="591300" y="1119372"/>
            <a:ext cx="6399299" cy="2044996"/>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p>
            <a:pPr algn="ctr" defTabSz="486063">
              <a:defRPr spc="318" sz="6800">
                <a:solidFill>
                  <a:srgbClr val="009193"/>
                </a:solidFill>
                <a:latin typeface="Georgia"/>
                <a:ea typeface="Georgia"/>
                <a:cs typeface="Georgia"/>
                <a:sym typeface="Georgia"/>
              </a:defRPr>
            </a:pPr>
            <a:r>
              <a:t>Nutrition</a:t>
            </a:r>
          </a:p>
          <a:p>
            <a:pPr algn="ctr" defTabSz="486063">
              <a:defRPr spc="318" sz="6800">
                <a:solidFill>
                  <a:srgbClr val="005493"/>
                </a:solidFill>
                <a:latin typeface="Georgia"/>
                <a:ea typeface="Georgia"/>
                <a:cs typeface="Georgia"/>
                <a:sym typeface="Georgia"/>
              </a:defRPr>
            </a:pPr>
            <a:r>
              <a:t>NEWSLETTER</a:t>
            </a:r>
          </a:p>
        </p:txBody>
      </p:sp>
      <p:sp>
        <p:nvSpPr>
          <p:cNvPr id="122" name="Inside:"/>
          <p:cNvSpPr txBox="1"/>
          <p:nvPr/>
        </p:nvSpPr>
        <p:spPr>
          <a:xfrm>
            <a:off x="421631" y="6465424"/>
            <a:ext cx="674884" cy="305096"/>
          </a:xfrm>
          <a:prstGeom prst="rect">
            <a:avLst/>
          </a:prstGeom>
          <a:ln w="12700">
            <a:miter lim="400000"/>
          </a:ln>
          <a:extLst>
            <a:ext uri="{C572A759-6A51-4108-AA02-DFA0A04FC94B}">
              <ma14:wrappingTextBoxFlag xmlns:ma14="http://schemas.microsoft.com/office/mac/drawingml/2011/main" val="1"/>
            </a:ext>
          </a:extLst>
        </p:spPr>
        <p:txBody>
          <a:bodyPr wrap="none" lIns="44597" tIns="44597" rIns="44597" bIns="44597">
            <a:spAutoFit/>
          </a:bodyPr>
          <a:lstStyle>
            <a:lvl1pPr defTabSz="486063">
              <a:defRPr b="1">
                <a:solidFill>
                  <a:srgbClr val="4472C4"/>
                </a:solidFill>
                <a:latin typeface="+mj-lt"/>
                <a:ea typeface="+mj-ea"/>
                <a:cs typeface="+mj-cs"/>
                <a:sym typeface="Helvetica"/>
              </a:defRPr>
            </a:lvl1pPr>
          </a:lstStyle>
          <a:p>
            <a:pPr/>
            <a:r>
              <a:t>Inside:</a:t>
            </a:r>
          </a:p>
        </p:txBody>
      </p:sp>
      <p:sp>
        <p:nvSpPr>
          <p:cNvPr id="123" name="TextBox 22"/>
          <p:cNvSpPr txBox="1"/>
          <p:nvPr/>
        </p:nvSpPr>
        <p:spPr>
          <a:xfrm>
            <a:off x="5119376" y="6468464"/>
            <a:ext cx="2033031" cy="286579"/>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lvl1pPr defTabSz="486063">
              <a:defRPr b="1">
                <a:solidFill>
                  <a:srgbClr val="4472C4"/>
                </a:solidFill>
              </a:defRPr>
            </a:lvl1pPr>
          </a:lstStyle>
          <a:p>
            <a:pPr/>
            <a:r>
              <a:t>Brought to you by:</a:t>
            </a:r>
          </a:p>
        </p:txBody>
      </p:sp>
      <p:sp>
        <p:nvSpPr>
          <p:cNvPr id="124" name="Straight Connector 8"/>
          <p:cNvSpPr/>
          <p:nvPr/>
        </p:nvSpPr>
        <p:spPr>
          <a:xfrm>
            <a:off x="71930" y="3172727"/>
            <a:ext cx="7581905"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pic>
        <p:nvPicPr>
          <p:cNvPr id="125" name="lets-cook-logo-2.png" descr="lets-cook-logo-2.png"/>
          <p:cNvPicPr>
            <a:picLocks noChangeAspect="1"/>
          </p:cNvPicPr>
          <p:nvPr/>
        </p:nvPicPr>
        <p:blipFill>
          <a:blip r:embed="rId2">
            <a:extLst/>
          </a:blip>
          <a:stretch>
            <a:fillRect/>
          </a:stretch>
        </p:blipFill>
        <p:spPr>
          <a:xfrm>
            <a:off x="5500260" y="415652"/>
            <a:ext cx="1784313" cy="1784313"/>
          </a:xfrm>
          <a:prstGeom prst="rect">
            <a:avLst/>
          </a:prstGeom>
          <a:ln w="12700">
            <a:miter lim="400000"/>
          </a:ln>
        </p:spPr>
      </p:pic>
      <p:sp>
        <p:nvSpPr>
          <p:cNvPr id="126" name="Rectangle 14"/>
          <p:cNvSpPr txBox="1"/>
          <p:nvPr/>
        </p:nvSpPr>
        <p:spPr>
          <a:xfrm>
            <a:off x="410332" y="6877506"/>
            <a:ext cx="4251169" cy="2069723"/>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Butternut Squash Tart</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Orange Roasted Turkey</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Healthy Snack Ideas</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Protein 101</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What is Nutrient Dense?</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Rating Ultra Processed Foods for Nutritional Value</a:t>
            </a:r>
          </a:p>
        </p:txBody>
      </p:sp>
      <p:pic>
        <p:nvPicPr>
          <p:cNvPr id="127" name="Image" descr="Image"/>
          <p:cNvPicPr>
            <a:picLocks noChangeAspect="1"/>
          </p:cNvPicPr>
          <p:nvPr/>
        </p:nvPicPr>
        <p:blipFill>
          <a:blip r:embed="rId3">
            <a:extLst/>
          </a:blip>
          <a:srcRect l="739" t="25356" r="739" b="25356"/>
          <a:stretch>
            <a:fillRect/>
          </a:stretch>
        </p:blipFill>
        <p:spPr>
          <a:xfrm>
            <a:off x="0" y="3187935"/>
            <a:ext cx="7581900" cy="284000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Ingredients…"/>
          <p:cNvSpPr txBox="1"/>
          <p:nvPr/>
        </p:nvSpPr>
        <p:spPr>
          <a:xfrm>
            <a:off x="484799" y="2073092"/>
            <a:ext cx="2545320" cy="3619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86063">
              <a:defRPr b="1" sz="1800">
                <a:latin typeface="+mj-lt"/>
                <a:ea typeface="+mj-ea"/>
                <a:cs typeface="+mj-cs"/>
                <a:sym typeface="Helvetica"/>
              </a:defRPr>
            </a:pPr>
            <a:r>
              <a:t>Ingredients</a:t>
            </a:r>
          </a:p>
          <a:p>
            <a:pPr defTabSz="486063">
              <a:spcBef>
                <a:spcPts val="600"/>
              </a:spcBef>
              <a:defRPr sz="1200">
                <a:latin typeface="+mj-lt"/>
                <a:ea typeface="+mj-ea"/>
                <a:cs typeface="+mj-cs"/>
                <a:sym typeface="Helvetica"/>
              </a:defRPr>
            </a:pPr>
            <a:r>
              <a:t>W</a:t>
            </a:r>
            <a:r>
              <a:rPr sz="1400"/>
              <a:t>alnut Crust:</a:t>
            </a:r>
            <a:endParaRPr sz="1400"/>
          </a:p>
          <a:p>
            <a:pPr marL="457200" indent="-317500" defTabSz="486063">
              <a:spcBef>
                <a:spcPts val="600"/>
              </a:spcBef>
              <a:buSzPct val="100000"/>
              <a:buFont typeface="Helvetica"/>
              <a:buChar char="•"/>
              <a:defRPr>
                <a:latin typeface="+mj-lt"/>
                <a:ea typeface="+mj-ea"/>
                <a:cs typeface="+mj-cs"/>
                <a:sym typeface="Helvetica"/>
              </a:defRPr>
            </a:pPr>
            <a:r>
              <a:t>1 cup walnuts, ground</a:t>
            </a:r>
          </a:p>
          <a:p>
            <a:pPr marL="457200" indent="-317500" defTabSz="486063">
              <a:spcBef>
                <a:spcPts val="600"/>
              </a:spcBef>
              <a:buSzPct val="100000"/>
              <a:buFont typeface="Helvetica"/>
              <a:buChar char="•"/>
              <a:defRPr>
                <a:latin typeface="+mj-lt"/>
                <a:ea typeface="+mj-ea"/>
                <a:cs typeface="+mj-cs"/>
                <a:sym typeface="Helvetica"/>
              </a:defRPr>
            </a:pPr>
            <a:r>
              <a:t>1 Tbsp flour</a:t>
            </a:r>
          </a:p>
          <a:p>
            <a:pPr defTabSz="486063">
              <a:spcBef>
                <a:spcPts val="600"/>
              </a:spcBef>
              <a:defRPr>
                <a:latin typeface="+mj-lt"/>
                <a:ea typeface="+mj-ea"/>
                <a:cs typeface="+mj-cs"/>
                <a:sym typeface="Helvetica"/>
              </a:defRPr>
            </a:pPr>
            <a:r>
              <a:t>Squash Filling:</a:t>
            </a:r>
          </a:p>
          <a:p>
            <a:pPr marL="457200" indent="-317500" defTabSz="486063">
              <a:spcBef>
                <a:spcPts val="600"/>
              </a:spcBef>
              <a:buSzPct val="100000"/>
              <a:buFont typeface="Helvetica"/>
              <a:buChar char="•"/>
              <a:defRPr>
                <a:latin typeface="+mj-lt"/>
                <a:ea typeface="+mj-ea"/>
                <a:cs typeface="+mj-cs"/>
                <a:sym typeface="Helvetica"/>
              </a:defRPr>
            </a:pPr>
            <a:r>
              <a:t>1 butternut squash, cut in half, peeled, seeded, sliced thin</a:t>
            </a:r>
          </a:p>
          <a:p>
            <a:pPr marL="457200" indent="-317500" defTabSz="486063">
              <a:spcBef>
                <a:spcPts val="600"/>
              </a:spcBef>
              <a:buSzPct val="100000"/>
              <a:buFont typeface="Helvetica"/>
              <a:buChar char="•"/>
              <a:defRPr>
                <a:latin typeface="+mj-lt"/>
                <a:ea typeface="+mj-ea"/>
                <a:cs typeface="+mj-cs"/>
                <a:sym typeface="Helvetica"/>
              </a:defRPr>
            </a:pPr>
            <a:r>
              <a:t>1 acorn squash, cut in half, peeled, seeded, sliced thin</a:t>
            </a:r>
          </a:p>
          <a:p>
            <a:pPr marL="457200" indent="-317500" defTabSz="486063">
              <a:spcBef>
                <a:spcPts val="600"/>
              </a:spcBef>
              <a:buSzPct val="100000"/>
              <a:buFont typeface="Helvetica"/>
              <a:buChar char="•"/>
              <a:defRPr>
                <a:latin typeface="+mj-lt"/>
                <a:ea typeface="+mj-ea"/>
                <a:cs typeface="+mj-cs"/>
                <a:sym typeface="Helvetica"/>
              </a:defRPr>
            </a:pPr>
            <a:r>
              <a:t>10 walnut halves for garnish</a:t>
            </a:r>
          </a:p>
        </p:txBody>
      </p:sp>
      <p:sp>
        <p:nvSpPr>
          <p:cNvPr id="130" name="Instructions…"/>
          <p:cNvSpPr txBox="1"/>
          <p:nvPr/>
        </p:nvSpPr>
        <p:spPr>
          <a:xfrm>
            <a:off x="762938" y="6342311"/>
            <a:ext cx="6056023" cy="2844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86063">
              <a:defRPr b="1" sz="1800">
                <a:latin typeface="+mj-lt"/>
                <a:ea typeface="+mj-ea"/>
                <a:cs typeface="+mj-cs"/>
                <a:sym typeface="Helvetica"/>
              </a:defRPr>
            </a:pPr>
            <a:r>
              <a:t>Instructions</a:t>
            </a:r>
          </a:p>
          <a:p>
            <a:pPr marL="457200" indent="-317500" defTabSz="486063">
              <a:spcBef>
                <a:spcPts val="700"/>
              </a:spcBef>
              <a:buSzPct val="100000"/>
              <a:buFont typeface="Helvetica"/>
              <a:buAutoNum type="arabicPeriod" startAt="1"/>
              <a:defRPr>
                <a:latin typeface="+mj-lt"/>
                <a:ea typeface="+mj-ea"/>
                <a:cs typeface="+mj-cs"/>
                <a:sym typeface="Helvetica"/>
              </a:defRPr>
            </a:pPr>
            <a:r>
              <a:t>Grind the walnuts in a food processor with the flour</a:t>
            </a:r>
          </a:p>
          <a:p>
            <a:pPr marL="457200" indent="-317500" defTabSz="486063">
              <a:spcBef>
                <a:spcPts val="700"/>
              </a:spcBef>
              <a:buSzPct val="100000"/>
              <a:buFont typeface="Helvetica"/>
              <a:buAutoNum type="arabicPeriod" startAt="1"/>
              <a:defRPr>
                <a:latin typeface="+mj-lt"/>
                <a:ea typeface="+mj-ea"/>
                <a:cs typeface="+mj-cs"/>
                <a:sym typeface="Helvetica"/>
              </a:defRPr>
            </a:pPr>
            <a:r>
              <a:t>Spray a nonstick tart pan with vegetable oil spray.</a:t>
            </a:r>
          </a:p>
          <a:p>
            <a:pPr marL="457200" indent="-317500" defTabSz="486063">
              <a:spcBef>
                <a:spcPts val="700"/>
              </a:spcBef>
              <a:buSzPct val="100000"/>
              <a:buFont typeface="Helvetica"/>
              <a:buAutoNum type="arabicPeriod" startAt="1"/>
              <a:defRPr>
                <a:latin typeface="+mj-lt"/>
                <a:ea typeface="+mj-ea"/>
                <a:cs typeface="+mj-cs"/>
                <a:sym typeface="Helvetica"/>
              </a:defRPr>
            </a:pPr>
            <a:r>
              <a:t>Press the walnut crust into the pan.</a:t>
            </a:r>
          </a:p>
          <a:p>
            <a:pPr marL="457200" indent="-317500" defTabSz="486063">
              <a:spcBef>
                <a:spcPts val="700"/>
              </a:spcBef>
              <a:buSzPct val="100000"/>
              <a:buFont typeface="Helvetica"/>
              <a:buAutoNum type="arabicPeriod" startAt="1"/>
              <a:defRPr>
                <a:latin typeface="+mj-lt"/>
                <a:ea typeface="+mj-ea"/>
                <a:cs typeface="+mj-cs"/>
                <a:sym typeface="Helvetica"/>
              </a:defRPr>
            </a:pPr>
            <a:r>
              <a:t>Place the sliced squash in the pan in a ring fashion as pictured. </a:t>
            </a:r>
          </a:p>
          <a:p>
            <a:pPr marL="457200" indent="-317500" defTabSz="486063">
              <a:spcBef>
                <a:spcPts val="700"/>
              </a:spcBef>
              <a:buSzPct val="100000"/>
              <a:buFont typeface="Helvetica"/>
              <a:buAutoNum type="arabicPeriod" startAt="1"/>
              <a:defRPr>
                <a:latin typeface="+mj-lt"/>
                <a:ea typeface="+mj-ea"/>
                <a:cs typeface="+mj-cs"/>
                <a:sym typeface="Helvetica"/>
              </a:defRPr>
            </a:pPr>
            <a:r>
              <a:t>Bake in a 350 degree oven for an hour or until the squash is tender.</a:t>
            </a:r>
          </a:p>
          <a:p>
            <a:pPr marL="457200" indent="-317500" defTabSz="486063">
              <a:spcBef>
                <a:spcPts val="700"/>
              </a:spcBef>
              <a:buSzPct val="100000"/>
              <a:buFont typeface="Helvetica"/>
              <a:buAutoNum type="arabicPeriod" startAt="1"/>
              <a:defRPr>
                <a:latin typeface="+mj-lt"/>
                <a:ea typeface="+mj-ea"/>
                <a:cs typeface="+mj-cs"/>
                <a:sym typeface="Helvetica"/>
              </a:defRPr>
            </a:pPr>
            <a:r>
              <a:t>Brush with butter or cover with foil half way through.</a:t>
            </a:r>
          </a:p>
          <a:p>
            <a:pPr marL="457200" indent="-317500" defTabSz="486063">
              <a:spcBef>
                <a:spcPts val="700"/>
              </a:spcBef>
              <a:buSzPct val="100000"/>
              <a:buFont typeface="Helvetica"/>
              <a:buAutoNum type="arabicPeriod" startAt="1"/>
              <a:defRPr>
                <a:latin typeface="+mj-lt"/>
                <a:ea typeface="+mj-ea"/>
                <a:cs typeface="+mj-cs"/>
                <a:sym typeface="Helvetica"/>
              </a:defRPr>
            </a:pPr>
            <a:r>
              <a:t>Garnish with the walnuts, slice and serve. </a:t>
            </a:r>
          </a:p>
          <a:p>
            <a:pPr defTabSz="486063">
              <a:spcBef>
                <a:spcPts val="700"/>
              </a:spcBef>
              <a:defRPr>
                <a:latin typeface="+mj-lt"/>
                <a:ea typeface="+mj-ea"/>
                <a:cs typeface="+mj-cs"/>
                <a:sym typeface="Helvetica"/>
              </a:defRPr>
            </a:pPr>
            <a:r>
              <a:t>Serves 10. Each slice:  143 calories, 9 g fat, .8 g saturated fat, 0 mg cholesterol, 4 mg sodium, 15 g carbohydrate, 3 g fiber, 3 g protein. </a:t>
            </a:r>
          </a:p>
        </p:txBody>
      </p:sp>
      <p:pic>
        <p:nvPicPr>
          <p:cNvPr id="131" name="nuts for cheese - fall holiday 202311249.jpeg" descr="nuts for cheese - fall holiday 202311249.jpeg"/>
          <p:cNvPicPr>
            <a:picLocks noChangeAspect="1"/>
          </p:cNvPicPr>
          <p:nvPr/>
        </p:nvPicPr>
        <p:blipFill>
          <a:blip r:embed="rId2">
            <a:extLst/>
          </a:blip>
          <a:srcRect l="8337" t="18671" r="12374" b="22343"/>
          <a:stretch>
            <a:fillRect/>
          </a:stretch>
        </p:blipFill>
        <p:spPr>
          <a:xfrm>
            <a:off x="3380738" y="1900848"/>
            <a:ext cx="3707808" cy="3448128"/>
          </a:xfrm>
          <a:prstGeom prst="rect">
            <a:avLst/>
          </a:prstGeom>
          <a:ln w="12700">
            <a:miter lim="400000"/>
          </a:ln>
        </p:spPr>
      </p:pic>
      <p:sp>
        <p:nvSpPr>
          <p:cNvPr id="132" name="Winter Squash Walnut Tart"/>
          <p:cNvSpPr txBox="1"/>
          <p:nvPr/>
        </p:nvSpPr>
        <p:spPr>
          <a:xfrm>
            <a:off x="699668" y="1118572"/>
            <a:ext cx="6182564" cy="304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486063">
              <a:defRPr b="1" sz="2000">
                <a:latin typeface="+mj-lt"/>
                <a:ea typeface="+mj-ea"/>
                <a:cs typeface="+mj-cs"/>
                <a:sym typeface="Helvetica"/>
              </a:defRPr>
            </a:lvl1pPr>
          </a:lstStyle>
          <a:p>
            <a:pPr/>
            <a:r>
              <a:t>Winter Squash Walnut Tart</a:t>
            </a:r>
          </a:p>
        </p:txBody>
      </p:sp>
      <p:sp>
        <p:nvSpPr>
          <p:cNvPr id="133" name="This savory tart makes a fancy vegetable side dish with a wow factor!"/>
          <p:cNvSpPr txBox="1"/>
          <p:nvPr/>
        </p:nvSpPr>
        <p:spPr>
          <a:xfrm>
            <a:off x="3259323" y="5408643"/>
            <a:ext cx="3707808" cy="736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86063">
              <a:defRPr i="1" sz="1000">
                <a:latin typeface="+mj-lt"/>
                <a:ea typeface="+mj-ea"/>
                <a:cs typeface="+mj-cs"/>
                <a:sym typeface="Helvetica"/>
              </a:defRPr>
            </a:pPr>
            <a:r>
              <a:t>This savory tart makes a fancy vegetable side dish with a wow factor!</a:t>
            </a:r>
          </a:p>
          <a:p>
            <a:pPr defTabSz="486063">
              <a:defRPr>
                <a:latin typeface="+mj-lt"/>
                <a:ea typeface="+mj-ea"/>
                <a:cs typeface="+mj-cs"/>
                <a:sym typeface="Helvetica"/>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Ingredients…"/>
          <p:cNvSpPr txBox="1"/>
          <p:nvPr/>
        </p:nvSpPr>
        <p:spPr>
          <a:xfrm>
            <a:off x="580302" y="5454068"/>
            <a:ext cx="6421296" cy="4292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86063">
              <a:defRPr b="1" sz="1800">
                <a:latin typeface="+mj-lt"/>
                <a:ea typeface="+mj-ea"/>
                <a:cs typeface="+mj-cs"/>
                <a:sym typeface="Helvetica"/>
              </a:defRPr>
            </a:pPr>
            <a:r>
              <a:t>Ingredients</a:t>
            </a:r>
          </a:p>
          <a:p>
            <a:pPr marL="457200" indent="-317500" defTabSz="486063">
              <a:buSzPct val="100000"/>
              <a:buFont typeface="Helvetica"/>
              <a:buChar char="•"/>
              <a:defRPr sz="1200">
                <a:latin typeface="+mj-lt"/>
                <a:ea typeface="+mj-ea"/>
                <a:cs typeface="+mj-cs"/>
                <a:sym typeface="Helvetica"/>
              </a:defRPr>
            </a:pPr>
            <a:r>
              <a:t>10-pound turkey thawed</a:t>
            </a:r>
          </a:p>
          <a:p>
            <a:pPr marL="457200" indent="-317500" defTabSz="486063">
              <a:buSzPct val="100000"/>
              <a:buFont typeface="Helvetica"/>
              <a:buChar char="•"/>
              <a:defRPr sz="1200">
                <a:latin typeface="+mj-lt"/>
                <a:ea typeface="+mj-ea"/>
                <a:cs typeface="+mj-cs"/>
                <a:sym typeface="Helvetica"/>
              </a:defRPr>
            </a:pPr>
            <a:r>
              <a:t>1 tablespoon olive oil</a:t>
            </a:r>
          </a:p>
          <a:p>
            <a:pPr marL="457200" indent="-317500" defTabSz="486063">
              <a:buSzPct val="100000"/>
              <a:buFont typeface="Helvetica"/>
              <a:buChar char="•"/>
              <a:defRPr sz="1200">
                <a:latin typeface="+mj-lt"/>
                <a:ea typeface="+mj-ea"/>
                <a:cs typeface="+mj-cs"/>
                <a:sym typeface="Helvetica"/>
              </a:defRPr>
            </a:pPr>
            <a:r>
              <a:t>1 tsp kitchen bouquet</a:t>
            </a:r>
          </a:p>
          <a:p>
            <a:pPr marL="457200" indent="-317500" defTabSz="486063">
              <a:buSzPct val="100000"/>
              <a:buFont typeface="Helvetica"/>
              <a:buChar char="•"/>
              <a:defRPr sz="1200">
                <a:latin typeface="+mj-lt"/>
                <a:ea typeface="+mj-ea"/>
                <a:cs typeface="+mj-cs"/>
                <a:sym typeface="Helvetica"/>
              </a:defRPr>
            </a:pPr>
            <a:r>
              <a:t>2 tsp apricot or orange marmelade</a:t>
            </a:r>
          </a:p>
          <a:p>
            <a:pPr marL="457200" indent="-317500" defTabSz="486063">
              <a:buSzPct val="100000"/>
              <a:buFont typeface="Helvetica"/>
              <a:buChar char="•"/>
              <a:defRPr sz="1200">
                <a:latin typeface="+mj-lt"/>
                <a:ea typeface="+mj-ea"/>
                <a:cs typeface="+mj-cs"/>
                <a:sym typeface="Helvetica"/>
              </a:defRPr>
            </a:pPr>
            <a:r>
              <a:t>1 tsp Italian seasoning</a:t>
            </a:r>
          </a:p>
          <a:p>
            <a:pPr marL="457200" indent="-317500" defTabSz="486063">
              <a:buSzPct val="100000"/>
              <a:buFont typeface="Helvetica"/>
              <a:buChar char="•"/>
              <a:defRPr sz="1200">
                <a:latin typeface="+mj-lt"/>
                <a:ea typeface="+mj-ea"/>
                <a:cs typeface="+mj-cs"/>
                <a:sym typeface="Helvetica"/>
              </a:defRPr>
            </a:pPr>
            <a:r>
              <a:t>1/2 tsp garlic</a:t>
            </a:r>
          </a:p>
          <a:p>
            <a:pPr marL="457200" indent="-317500" defTabSz="486063">
              <a:buSzPct val="100000"/>
              <a:buFont typeface="Helvetica"/>
              <a:buChar char="•"/>
              <a:defRPr sz="1200">
                <a:latin typeface="+mj-lt"/>
                <a:ea typeface="+mj-ea"/>
                <a:cs typeface="+mj-cs"/>
                <a:sym typeface="Helvetica"/>
              </a:defRPr>
            </a:pPr>
            <a:r>
              <a:t>1 pinch salt and pepper</a:t>
            </a:r>
          </a:p>
          <a:p>
            <a:pPr marL="457200" indent="-317500" defTabSz="486063">
              <a:buSzPct val="100000"/>
              <a:buFont typeface="Helvetica"/>
              <a:buChar char="•"/>
              <a:defRPr sz="1200">
                <a:latin typeface="+mj-lt"/>
                <a:ea typeface="+mj-ea"/>
                <a:cs typeface="+mj-cs"/>
                <a:sym typeface="Helvetica"/>
              </a:defRPr>
            </a:pPr>
          </a:p>
          <a:p>
            <a:pPr defTabSz="486063">
              <a:defRPr b="1" sz="1800">
                <a:latin typeface="+mj-lt"/>
                <a:ea typeface="+mj-ea"/>
                <a:cs typeface="+mj-cs"/>
                <a:sym typeface="Helvetica"/>
              </a:defRPr>
            </a:pPr>
            <a:r>
              <a:t>Instructions</a:t>
            </a:r>
          </a:p>
          <a:p>
            <a:pPr marL="457200" indent="-317500" defTabSz="486063">
              <a:buSzPct val="100000"/>
              <a:buFont typeface="Helvetica"/>
              <a:buAutoNum type="arabicPeriod" startAt="1"/>
              <a:defRPr sz="1200">
                <a:latin typeface="+mj-lt"/>
                <a:ea typeface="+mj-ea"/>
                <a:cs typeface="+mj-cs"/>
                <a:sym typeface="Helvetica"/>
              </a:defRPr>
            </a:pPr>
            <a:r>
              <a:t>Mix the oil, Kitchen Bouquet, seasonings, and marmalade. Heat in a pan on the stove. Brush the turkey well with the glaze. Put in a 350-degree oven. We like to use a probe-style thermometer that inserts into the thigh and is set for 165 degrees F with an alarm. When the turkey reaches this temperature it is perfectly done and can be pulled from the oven. The time will vary according to the size of the bird.</a:t>
            </a:r>
          </a:p>
          <a:p>
            <a:pPr marL="457200" indent="-317500" defTabSz="486063">
              <a:buSzPct val="100000"/>
              <a:buFont typeface="Helvetica"/>
              <a:buAutoNum type="arabicPeriod" startAt="1"/>
              <a:defRPr sz="1200">
                <a:latin typeface="+mj-lt"/>
                <a:ea typeface="+mj-ea"/>
                <a:cs typeface="+mj-cs"/>
                <a:sym typeface="Helvetica"/>
              </a:defRPr>
            </a:pPr>
            <a:r>
              <a:t>Cover the bird when it is the color you desire. You can keep brushing with glaze in the beginning until the glaze is used up.</a:t>
            </a:r>
          </a:p>
          <a:p>
            <a:pPr marL="457200" indent="-317500" defTabSz="486063">
              <a:buSzPct val="100000"/>
              <a:buFont typeface="Helvetica"/>
              <a:buAutoNum type="arabicPeriod" startAt="1"/>
              <a:defRPr sz="1200">
                <a:latin typeface="+mj-lt"/>
                <a:ea typeface="+mj-ea"/>
                <a:cs typeface="+mj-cs"/>
                <a:sym typeface="Helvetica"/>
              </a:defRPr>
            </a:pPr>
            <a:r>
              <a:t>Put the bird on a big platter with fruits and rosemary. Carve at the table.</a:t>
            </a:r>
          </a:p>
          <a:p>
            <a:pPr marL="457200" indent="-317500" defTabSz="486063">
              <a:buSzPct val="100000"/>
              <a:buFont typeface="Helvetica"/>
              <a:buAutoNum type="arabicPeriod" startAt="1"/>
              <a:defRPr sz="1200">
                <a:latin typeface="+mj-lt"/>
                <a:ea typeface="+mj-ea"/>
                <a:cs typeface="+mj-cs"/>
                <a:sym typeface="Helvetica"/>
              </a:defRPr>
            </a:pPr>
            <a:r>
              <a:t>Serve with cranberries or gravy. For the gravy, we used the one that comes with the bird, and we added water to thin it down and reduce the sodium.</a:t>
            </a:r>
          </a:p>
          <a:p>
            <a:pPr defTabSz="486063">
              <a:defRPr sz="1200">
                <a:latin typeface="+mj-lt"/>
                <a:ea typeface="+mj-ea"/>
                <a:cs typeface="+mj-cs"/>
                <a:sym typeface="Helvetica"/>
              </a:defRPr>
            </a:pPr>
          </a:p>
          <a:p>
            <a:pPr defTabSz="486063">
              <a:defRPr sz="1200">
                <a:latin typeface="+mj-lt"/>
                <a:ea typeface="+mj-ea"/>
                <a:cs typeface="+mj-cs"/>
                <a:sym typeface="Helvetica"/>
              </a:defRPr>
            </a:pPr>
            <a:r>
              <a:t>Serves 12. Each 4 ounce serving dark and white meat no skin: 120 calories, 2 g fat, .5 g saturated fat, 50 mg cholesterol, 120 mg sodium, 4 g carbohydrate, 0 g fiber, 20 g protein. </a:t>
            </a:r>
          </a:p>
        </p:txBody>
      </p:sp>
      <p:sp>
        <p:nvSpPr>
          <p:cNvPr id="136" name="Orange-Carmel Roasted Turkey"/>
          <p:cNvSpPr txBox="1"/>
          <p:nvPr/>
        </p:nvSpPr>
        <p:spPr>
          <a:xfrm>
            <a:off x="1888343" y="1049877"/>
            <a:ext cx="3805214" cy="304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defTabSz="486063">
              <a:defRPr b="1" sz="2000">
                <a:latin typeface="+mj-lt"/>
                <a:ea typeface="+mj-ea"/>
                <a:cs typeface="+mj-cs"/>
                <a:sym typeface="Helvetica"/>
              </a:defRPr>
            </a:lvl1pPr>
          </a:lstStyle>
          <a:p>
            <a:pPr/>
            <a:r>
              <a:t>Orange-Carmel Roasted Turkey</a:t>
            </a:r>
          </a:p>
        </p:txBody>
      </p:sp>
      <p:pic>
        <p:nvPicPr>
          <p:cNvPr id="137" name="turkey.jpeg" descr="turkey.jpeg"/>
          <p:cNvPicPr>
            <a:picLocks noChangeAspect="1"/>
          </p:cNvPicPr>
          <p:nvPr/>
        </p:nvPicPr>
        <p:blipFill>
          <a:blip r:embed="rId2">
            <a:extLst/>
          </a:blip>
          <a:srcRect l="0" t="9741" r="0" b="9741"/>
          <a:stretch>
            <a:fillRect/>
          </a:stretch>
        </p:blipFill>
        <p:spPr>
          <a:xfrm>
            <a:off x="1679666" y="1769918"/>
            <a:ext cx="4222568" cy="3137552"/>
          </a:xfrm>
          <a:prstGeom prst="rect">
            <a:avLst/>
          </a:prstGeom>
          <a:ln w="12700">
            <a:miter lim="400000"/>
          </a:ln>
        </p:spPr>
      </p:pic>
      <p:sp>
        <p:nvSpPr>
          <p:cNvPr id="138" name="This delicious turkey has a nice caramel glaze, which holds in moisture and makes an excellent presentation."/>
          <p:cNvSpPr txBox="1"/>
          <p:nvPr/>
        </p:nvSpPr>
        <p:spPr>
          <a:xfrm>
            <a:off x="1788413" y="4978280"/>
            <a:ext cx="4005074" cy="5267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486063">
              <a:defRPr i="1" sz="1100"/>
            </a:lvl1pPr>
          </a:lstStyle>
          <a:p>
            <a:pPr/>
            <a:r>
              <a:t>This delicious turkey has a nice caramel glaze, which holds in moisture and makes an excellent presentation.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Google Shape;121;p21"/>
          <p:cNvSpPr txBox="1"/>
          <p:nvPr/>
        </p:nvSpPr>
        <p:spPr>
          <a:xfrm>
            <a:off x="-1318695" y="598651"/>
            <a:ext cx="7117800" cy="472277"/>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Healthy Snack Ideas</a:t>
            </a:r>
          </a:p>
        </p:txBody>
      </p:sp>
      <p:sp>
        <p:nvSpPr>
          <p:cNvPr id="141" name="Google Shape;122;p21"/>
          <p:cNvSpPr txBox="1"/>
          <p:nvPr/>
        </p:nvSpPr>
        <p:spPr>
          <a:xfrm>
            <a:off x="291600" y="1208814"/>
            <a:ext cx="6412114" cy="929959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sz="1200"/>
            </a:pPr>
            <a:r>
              <a:t>Healthy snacks are a great way to satisfy your hunger between </a:t>
            </a:r>
            <a:br/>
            <a:r>
              <a:t>meals while providing your body with essential nutrients. </a:t>
            </a:r>
            <a:br/>
            <a:r>
              <a:t>Here are some healthy snack ideas:</a:t>
            </a:r>
          </a:p>
          <a:p>
            <a:pPr marL="457200" indent="-307340" algn="just">
              <a:spcBef>
                <a:spcPts val="1000"/>
              </a:spcBef>
              <a:buClr>
                <a:srgbClr val="000000"/>
              </a:buClr>
              <a:buSzPts val="1200"/>
              <a:buFont typeface="Arial"/>
              <a:buChar char="●"/>
              <a:defRPr sz="1200"/>
            </a:pPr>
            <a:r>
              <a:rPr b="1"/>
              <a:t>Fresh Fruit</a:t>
            </a:r>
            <a:r>
              <a:t>: Fruits like apples, bananas, berries, and oranges contain vitamins, minerals, and fiber. They're easy to carry and require no preparation.</a:t>
            </a:r>
          </a:p>
          <a:p>
            <a:pPr marL="457200" indent="-307340" algn="just">
              <a:spcBef>
                <a:spcPts val="1000"/>
              </a:spcBef>
              <a:buClr>
                <a:srgbClr val="000000"/>
              </a:buClr>
              <a:buSzPts val="1200"/>
              <a:buFont typeface="Arial"/>
              <a:buChar char="●"/>
              <a:defRPr sz="1200"/>
            </a:pPr>
            <a:r>
              <a:rPr b="1"/>
              <a:t>Vegetable</a:t>
            </a:r>
            <a:r>
              <a:t> </a:t>
            </a:r>
            <a:r>
              <a:rPr b="1"/>
              <a:t>Sticks</a:t>
            </a:r>
            <a:r>
              <a:t> </a:t>
            </a:r>
            <a:r>
              <a:rPr b="1"/>
              <a:t>with</a:t>
            </a:r>
            <a:r>
              <a:t> </a:t>
            </a:r>
            <a:r>
              <a:rPr b="1"/>
              <a:t>Hummus</a:t>
            </a:r>
            <a:r>
              <a:t>: Slice up some cucumbers, carrots, bell peppers, or celery and dip them in a portion-controlled amount of hummus. This combo provides fiber, vitamins, and healthy fats.</a:t>
            </a:r>
          </a:p>
          <a:p>
            <a:pPr marL="457200" indent="-307340" algn="just">
              <a:spcBef>
                <a:spcPts val="1000"/>
              </a:spcBef>
              <a:buClr>
                <a:srgbClr val="000000"/>
              </a:buClr>
              <a:buSzPts val="1200"/>
              <a:buFont typeface="Arial"/>
              <a:buChar char="●"/>
              <a:defRPr sz="1200"/>
            </a:pPr>
            <a:r>
              <a:rPr b="1"/>
              <a:t>Greek Yogurt</a:t>
            </a:r>
            <a:r>
              <a:t>: Greek yogurt is rich in protein and probiotics. Add some fresh berries or a drizzle of honey for extra flavor.</a:t>
            </a:r>
          </a:p>
          <a:p>
            <a:pPr marL="457200" indent="-307340" algn="just">
              <a:spcBef>
                <a:spcPts val="1000"/>
              </a:spcBef>
              <a:buClr>
                <a:srgbClr val="000000"/>
              </a:buClr>
              <a:buSzPts val="1200"/>
              <a:buFont typeface="Arial"/>
              <a:buChar char="●"/>
              <a:defRPr sz="1200"/>
            </a:pPr>
            <a:r>
              <a:rPr b="1"/>
              <a:t>Nuts and Seeds</a:t>
            </a:r>
            <a:r>
              <a:t>: Almonds, walnuts, and sunflower seeds are high in healthy fats, protein, and fiber. A small handful can be quite satisfying. Feel free to mix them!</a:t>
            </a:r>
          </a:p>
          <a:p>
            <a:pPr marL="457200" indent="-307340" algn="just">
              <a:spcBef>
                <a:spcPts val="1000"/>
              </a:spcBef>
              <a:buClr>
                <a:srgbClr val="000000"/>
              </a:buClr>
              <a:buSzPts val="1200"/>
              <a:buFont typeface="Arial"/>
              <a:buChar char="●"/>
              <a:defRPr sz="1200"/>
            </a:pPr>
            <a:r>
              <a:rPr b="1"/>
              <a:t>Nut Butter and Whole Grain Crackers</a:t>
            </a:r>
            <a:r>
              <a:t>: Spread almond or peanut butter on whole-grain crackers for a balance of healthy fats and carbohydrates.</a:t>
            </a:r>
          </a:p>
          <a:p>
            <a:pPr marL="457200" indent="-307340" algn="just">
              <a:spcBef>
                <a:spcPts val="1000"/>
              </a:spcBef>
              <a:buClr>
                <a:srgbClr val="000000"/>
              </a:buClr>
              <a:buSzPts val="1200"/>
              <a:buFont typeface="Arial"/>
              <a:buChar char="●"/>
              <a:defRPr sz="1200"/>
            </a:pPr>
            <a:r>
              <a:rPr b="1"/>
              <a:t>Trail Mix</a:t>
            </a:r>
            <a:r>
              <a:t>: Make your own trail mix with a mix of nuts, seeds, dried fruits, and a few dark chocolate chips for a sweet touch.</a:t>
            </a:r>
          </a:p>
          <a:p>
            <a:pPr marL="457200" indent="-307340" algn="just">
              <a:spcBef>
                <a:spcPts val="1000"/>
              </a:spcBef>
              <a:buClr>
                <a:srgbClr val="000000"/>
              </a:buClr>
              <a:buSzPts val="1200"/>
              <a:buFont typeface="Arial"/>
              <a:buChar char="●"/>
              <a:defRPr sz="1200"/>
            </a:pPr>
            <a:r>
              <a:rPr b="1"/>
              <a:t>Hard-Boiled Eggs</a:t>
            </a:r>
            <a:r>
              <a:t>: Eggs are a good source of protein and can be boiled in advance for a quick and easy snack.</a:t>
            </a:r>
          </a:p>
          <a:p>
            <a:pPr marL="457200" indent="-307340" algn="just">
              <a:spcBef>
                <a:spcPts val="1000"/>
              </a:spcBef>
              <a:buClr>
                <a:srgbClr val="000000"/>
              </a:buClr>
              <a:buSzPts val="1200"/>
              <a:buFont typeface="Arial"/>
              <a:buChar char="●"/>
              <a:defRPr sz="1200"/>
            </a:pPr>
            <a:r>
              <a:rPr b="1"/>
              <a:t>Avocado Toast</a:t>
            </a:r>
            <a:r>
              <a:t>: Spread mashed avocado on whole-grain toast and sprinkle with a pinch of salt and pepper. You can also add tomato slices or a poached egg for extra flavor and nutrients.</a:t>
            </a:r>
          </a:p>
          <a:p>
            <a:pPr marL="457200" indent="-307340" algn="just">
              <a:spcBef>
                <a:spcPts val="1000"/>
              </a:spcBef>
              <a:buClr>
                <a:srgbClr val="000000"/>
              </a:buClr>
              <a:buSzPts val="1200"/>
              <a:buFont typeface="Arial"/>
              <a:buChar char="●"/>
              <a:defRPr sz="1200"/>
            </a:pPr>
            <a:r>
              <a:rPr b="1"/>
              <a:t>Cottage Cheese with Fruit:</a:t>
            </a:r>
            <a:r>
              <a:t> Low-fat cottage cheese with sliced peaches, pineapple, or strawberries makes a protein-packed, sweet snack.</a:t>
            </a:r>
          </a:p>
          <a:p>
            <a:pPr marL="457200" indent="-307340" algn="just">
              <a:spcBef>
                <a:spcPts val="1000"/>
              </a:spcBef>
              <a:buClr>
                <a:srgbClr val="000000"/>
              </a:buClr>
              <a:buSzPts val="1200"/>
              <a:buFont typeface="Arial"/>
              <a:buChar char="●"/>
              <a:defRPr sz="1200"/>
            </a:pPr>
            <a:r>
              <a:rPr b="1"/>
              <a:t>Popcorn</a:t>
            </a:r>
            <a:r>
              <a:t>: Air-popped popcorn is a whole grain and can be a healthy snack when not loaded with butter and excessive salt.</a:t>
            </a:r>
          </a:p>
          <a:p>
            <a:pPr marL="457200" indent="-307340" algn="just">
              <a:spcBef>
                <a:spcPts val="1000"/>
              </a:spcBef>
              <a:buClr>
                <a:srgbClr val="000000"/>
              </a:buClr>
              <a:buSzPts val="1200"/>
              <a:buFont typeface="Arial"/>
              <a:buChar char="●"/>
              <a:defRPr sz="1200"/>
            </a:pPr>
            <a:r>
              <a:rPr b="1"/>
              <a:t>Homemade Smoothies</a:t>
            </a:r>
            <a:r>
              <a:t>: Blend spinach, kale, or other leafy greens with fruits like banana, berries, and a scoop of protein powder for a nutritious snack.</a:t>
            </a:r>
          </a:p>
          <a:p>
            <a:pPr marL="457200" indent="-307340" algn="just">
              <a:spcBef>
                <a:spcPts val="1000"/>
              </a:spcBef>
              <a:buClr>
                <a:srgbClr val="000000"/>
              </a:buClr>
              <a:buSzPts val="1200"/>
              <a:buFont typeface="Arial"/>
              <a:buChar char="●"/>
              <a:defRPr sz="1200"/>
            </a:pPr>
            <a:r>
              <a:rPr b="1"/>
              <a:t>Rice Cakes with Toppings</a:t>
            </a:r>
            <a:r>
              <a:t>: Top rice cakes with almond butter, avocado, or cottage cheese, and add sliced fruits or veggies for extra flavor.</a:t>
            </a:r>
          </a:p>
          <a:p>
            <a:pPr marL="457200" indent="-307340" algn="just">
              <a:spcBef>
                <a:spcPts val="1000"/>
              </a:spcBef>
              <a:buClr>
                <a:srgbClr val="000000"/>
              </a:buClr>
              <a:buSzPts val="1200"/>
              <a:buFont typeface="Arial"/>
              <a:buChar char="●"/>
              <a:defRPr sz="1200"/>
            </a:pPr>
            <a:r>
              <a:rPr b="1"/>
              <a:t>Chia Pudding: </a:t>
            </a:r>
            <a:r>
              <a:t>Mix chia seeds with almond milk, a touch of honey, and some vanilla extract. Let it sit in the fridge until it thickens, and then top with berries or nuts.</a:t>
            </a:r>
          </a:p>
          <a:p>
            <a:pPr marL="457200" indent="-307340" algn="just">
              <a:spcBef>
                <a:spcPts val="1000"/>
              </a:spcBef>
              <a:buClr>
                <a:srgbClr val="000000"/>
              </a:buClr>
              <a:buSzPts val="1200"/>
              <a:buFont typeface="Arial"/>
              <a:buChar char="●"/>
              <a:defRPr sz="1200"/>
            </a:pPr>
            <a:r>
              <a:rPr b="1"/>
              <a:t>Sliced Turkey or Chicken</a:t>
            </a:r>
            <a:r>
              <a:t>: Roll up slices of lean turkey or chicken for a protein-rich snack.</a:t>
            </a:r>
          </a:p>
          <a:p>
            <a:pPr marL="457200" indent="-307340" algn="just">
              <a:spcBef>
                <a:spcPts val="1000"/>
              </a:spcBef>
              <a:buClr>
                <a:srgbClr val="000000"/>
              </a:buClr>
              <a:buSzPts val="1200"/>
              <a:buFont typeface="Arial"/>
              <a:buChar char="●"/>
              <a:defRPr sz="1200"/>
            </a:pPr>
            <a:r>
              <a:rPr b="1"/>
              <a:t>Edamame</a:t>
            </a:r>
            <a:r>
              <a:t>: Steamed edamame (young soybeans) sprinkled with sea salt is a protein-rich, satisfying snack.</a:t>
            </a:r>
          </a:p>
          <a:p>
            <a:pPr algn="just">
              <a:lnSpc>
                <a:spcPct val="115000"/>
              </a:lnSpc>
              <a:spcBef>
                <a:spcPts val="1000"/>
              </a:spcBef>
              <a:defRPr sz="1200"/>
            </a:pPr>
            <a:r>
              <a:t>Remember that portion control is important, even with healthy snacks, to maintain a balanced diet. Also, try to choose snacks that provide a mix of macronutrients (carbohydrates, protein, and healthy fats) to keep you feeling full and energized throughout the day. Drinking water alongside your snacks can also help with satiety.</a:t>
            </a:r>
          </a:p>
        </p:txBody>
      </p:sp>
      <p:pic>
        <p:nvPicPr>
          <p:cNvPr id="142" name="Image" descr="Image"/>
          <p:cNvPicPr>
            <a:picLocks noChangeAspect="1"/>
          </p:cNvPicPr>
          <p:nvPr/>
        </p:nvPicPr>
        <p:blipFill>
          <a:blip r:embed="rId2">
            <a:extLst/>
          </a:blip>
          <a:stretch>
            <a:fillRect/>
          </a:stretch>
        </p:blipFill>
        <p:spPr>
          <a:xfrm>
            <a:off x="5014955" y="213570"/>
            <a:ext cx="1580163" cy="158016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Google Shape;86;p17"/>
          <p:cNvSpPr txBox="1"/>
          <p:nvPr/>
        </p:nvSpPr>
        <p:spPr>
          <a:xfrm>
            <a:off x="405975" y="226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Protein 101: Needs</a:t>
            </a:r>
          </a:p>
        </p:txBody>
      </p:sp>
      <p:sp>
        <p:nvSpPr>
          <p:cNvPr id="145" name="Google Shape;87;p17"/>
          <p:cNvSpPr txBox="1"/>
          <p:nvPr/>
        </p:nvSpPr>
        <p:spPr>
          <a:xfrm>
            <a:off x="295025" y="479799"/>
            <a:ext cx="6998700" cy="982221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sz="1200"/>
            </a:pPr>
            <a:r>
              <a:t>Protein is one of the three macronutrients found in food, alongside carbohydrates and fats. While fat provides 9 calories per gram, carbohydrates and protein provides 4 calories per gram. This means that for every gram of protein consumed, it contributes approximately 4 calories to the total energy content of the food.</a:t>
            </a:r>
          </a:p>
          <a:p>
            <a:pPr algn="just">
              <a:lnSpc>
                <a:spcPct val="115000"/>
              </a:lnSpc>
              <a:spcBef>
                <a:spcPts val="1000"/>
              </a:spcBef>
              <a:defRPr sz="1200"/>
            </a:pPr>
            <a:r>
              <a:t>To calculate the calorie content of a food item that contains protein, you need to know the amount of protein it contains. This information is typically found on nutrition labels or in nutritional databases.</a:t>
            </a:r>
          </a:p>
          <a:p>
            <a:pPr algn="just">
              <a:lnSpc>
                <a:spcPct val="115000"/>
              </a:lnSpc>
              <a:spcBef>
                <a:spcPts val="1000"/>
              </a:spcBef>
              <a:defRPr sz="1200"/>
            </a:pPr>
            <a:r>
              <a:t>Here's an example: If a food item contains 20 grams of protein, you can calculate the calorie content from protein by multiplying the protein amount by 4:</a:t>
            </a:r>
          </a:p>
          <a:p>
            <a:pPr algn="just">
              <a:lnSpc>
                <a:spcPct val="115000"/>
              </a:lnSpc>
              <a:spcBef>
                <a:spcPts val="1000"/>
              </a:spcBef>
              <a:defRPr sz="1200"/>
            </a:pPr>
            <a:r>
              <a:t>Calories from protein = 20 grams * 4 calories/gram = 80 calories</a:t>
            </a:r>
          </a:p>
          <a:p>
            <a:pPr algn="just">
              <a:lnSpc>
                <a:spcPct val="115000"/>
              </a:lnSpc>
              <a:spcBef>
                <a:spcPts val="1000"/>
              </a:spcBef>
              <a:defRPr sz="1200"/>
            </a:pPr>
            <a:r>
              <a:t>Therefore, in this example, the food item would contribute 80 calories to your overall energy intake from protein.</a:t>
            </a:r>
          </a:p>
          <a:p>
            <a:pPr algn="just">
              <a:lnSpc>
                <a:spcPct val="115000"/>
              </a:lnSpc>
              <a:spcBef>
                <a:spcPts val="1000"/>
              </a:spcBef>
              <a:defRPr sz="1200"/>
            </a:pPr>
            <a:r>
              <a:t>The Dietary Reference Intake (DRI) for protein is the amount of protein intake recommended by health authorities to meet the nutritional needs of most healthy individuals. The DRI for protein varies depending on age, sex, weight, activity level, and other factors. Here are the general DRI recommendations for protein:</a:t>
            </a:r>
          </a:p>
          <a:p>
            <a:pPr marL="457200" indent="-307340" algn="just">
              <a:lnSpc>
                <a:spcPct val="115000"/>
              </a:lnSpc>
              <a:spcBef>
                <a:spcPts val="1000"/>
              </a:spcBef>
              <a:buClr>
                <a:srgbClr val="000000"/>
              </a:buClr>
              <a:buSzPts val="1200"/>
              <a:buAutoNum type="arabicPeriod" startAt="1"/>
              <a:defRPr sz="1200"/>
            </a:pPr>
            <a:r>
              <a:t>Infants:</a:t>
            </a:r>
          </a:p>
          <a:p>
            <a:pPr marL="914400" indent="-307340" algn="just">
              <a:lnSpc>
                <a:spcPct val="115000"/>
              </a:lnSpc>
              <a:spcBef>
                <a:spcPts val="1000"/>
              </a:spcBef>
              <a:buClr>
                <a:srgbClr val="000000"/>
              </a:buClr>
              <a:buSzPts val="1200"/>
              <a:buFont typeface="Arial"/>
              <a:buChar char="●"/>
              <a:defRPr sz="1200"/>
            </a:pPr>
            <a:r>
              <a:t>0-6 months: 9 grams per day</a:t>
            </a:r>
          </a:p>
          <a:p>
            <a:pPr marL="914400" indent="-307340" algn="just">
              <a:lnSpc>
                <a:spcPct val="115000"/>
              </a:lnSpc>
              <a:spcBef>
                <a:spcPts val="1000"/>
              </a:spcBef>
              <a:buClr>
                <a:srgbClr val="000000"/>
              </a:buClr>
              <a:buSzPts val="1200"/>
              <a:buFont typeface="Arial"/>
              <a:buChar char="●"/>
              <a:defRPr sz="1200"/>
            </a:pPr>
            <a:r>
              <a:t>7-12 months: 11 grams per day</a:t>
            </a:r>
          </a:p>
          <a:p>
            <a:pPr marL="457200" indent="-307340" algn="just">
              <a:lnSpc>
                <a:spcPct val="115000"/>
              </a:lnSpc>
              <a:spcBef>
                <a:spcPts val="1000"/>
              </a:spcBef>
              <a:buClr>
                <a:srgbClr val="000000"/>
              </a:buClr>
              <a:buSzPts val="1200"/>
              <a:buAutoNum type="arabicPeriod" startAt="1"/>
              <a:defRPr sz="1200"/>
            </a:pPr>
            <a:r>
              <a:t>Children:</a:t>
            </a:r>
          </a:p>
          <a:p>
            <a:pPr marL="914400" indent="-307340" algn="just">
              <a:lnSpc>
                <a:spcPct val="115000"/>
              </a:lnSpc>
              <a:spcBef>
                <a:spcPts val="1000"/>
              </a:spcBef>
              <a:buClr>
                <a:srgbClr val="000000"/>
              </a:buClr>
              <a:buSzPts val="1200"/>
              <a:buFont typeface="Arial"/>
              <a:buChar char="●"/>
              <a:defRPr sz="1200"/>
            </a:pPr>
            <a:r>
              <a:t>1-3 years: 13 grams per day</a:t>
            </a:r>
          </a:p>
          <a:p>
            <a:pPr marL="914400" indent="-307340" algn="just">
              <a:lnSpc>
                <a:spcPct val="115000"/>
              </a:lnSpc>
              <a:spcBef>
                <a:spcPts val="1000"/>
              </a:spcBef>
              <a:buClr>
                <a:srgbClr val="000000"/>
              </a:buClr>
              <a:buSzPts val="1200"/>
              <a:buFont typeface="Arial"/>
              <a:buChar char="●"/>
              <a:defRPr sz="1200"/>
            </a:pPr>
            <a:r>
              <a:t>4-8 years: 19 grams per day</a:t>
            </a:r>
          </a:p>
          <a:p>
            <a:pPr marL="914400" indent="-307340" algn="just">
              <a:lnSpc>
                <a:spcPct val="115000"/>
              </a:lnSpc>
              <a:spcBef>
                <a:spcPts val="1000"/>
              </a:spcBef>
              <a:buClr>
                <a:srgbClr val="000000"/>
              </a:buClr>
              <a:buSzPts val="1200"/>
              <a:buFont typeface="Arial"/>
              <a:buChar char="●"/>
              <a:defRPr sz="1200"/>
            </a:pPr>
            <a:r>
              <a:t>9-13 years: 34 grams per day</a:t>
            </a:r>
          </a:p>
          <a:p>
            <a:pPr marL="457200" indent="-307340" algn="just">
              <a:lnSpc>
                <a:spcPct val="115000"/>
              </a:lnSpc>
              <a:spcBef>
                <a:spcPts val="1000"/>
              </a:spcBef>
              <a:buClr>
                <a:srgbClr val="000000"/>
              </a:buClr>
              <a:buSzPts val="1200"/>
              <a:buAutoNum type="arabicPeriod" startAt="1"/>
              <a:defRPr sz="1200"/>
            </a:pPr>
            <a:r>
              <a:t>Adolescents:</a:t>
            </a:r>
          </a:p>
          <a:p>
            <a:pPr marL="914400" indent="-307340" algn="just">
              <a:lnSpc>
                <a:spcPct val="115000"/>
              </a:lnSpc>
              <a:spcBef>
                <a:spcPts val="1000"/>
              </a:spcBef>
              <a:buClr>
                <a:srgbClr val="000000"/>
              </a:buClr>
              <a:buSzPts val="1200"/>
              <a:buFont typeface="Arial"/>
              <a:buChar char="●"/>
              <a:defRPr sz="1200"/>
            </a:pPr>
            <a:r>
              <a:t>Boys 14-18 years: 52 grams per day</a:t>
            </a:r>
          </a:p>
          <a:p>
            <a:pPr marL="914400" indent="-307340" algn="just">
              <a:lnSpc>
                <a:spcPct val="115000"/>
              </a:lnSpc>
              <a:spcBef>
                <a:spcPts val="1000"/>
              </a:spcBef>
              <a:buClr>
                <a:srgbClr val="000000"/>
              </a:buClr>
              <a:buSzPts val="1200"/>
              <a:buFont typeface="Arial"/>
              <a:buChar char="●"/>
              <a:defRPr sz="1200"/>
            </a:pPr>
            <a:r>
              <a:t>Girls 14-18 years: 46 grams per day</a:t>
            </a:r>
          </a:p>
          <a:p>
            <a:pPr marL="457200" indent="-307340" algn="just">
              <a:lnSpc>
                <a:spcPct val="115000"/>
              </a:lnSpc>
              <a:spcBef>
                <a:spcPts val="1000"/>
              </a:spcBef>
              <a:buClr>
                <a:srgbClr val="000000"/>
              </a:buClr>
              <a:buSzPts val="1200"/>
              <a:buAutoNum type="arabicPeriod" startAt="1"/>
              <a:defRPr sz="1200"/>
            </a:pPr>
            <a:r>
              <a:t>Adults:</a:t>
            </a:r>
          </a:p>
          <a:p>
            <a:pPr marL="914400" indent="-307340" algn="just">
              <a:lnSpc>
                <a:spcPct val="115000"/>
              </a:lnSpc>
              <a:spcBef>
                <a:spcPts val="1000"/>
              </a:spcBef>
              <a:buClr>
                <a:srgbClr val="000000"/>
              </a:buClr>
              <a:buSzPts val="1200"/>
              <a:buFont typeface="Arial"/>
              <a:buChar char="●"/>
              <a:defRPr sz="1200"/>
            </a:pPr>
            <a:r>
              <a:t>Men 19 years and older: 56 grams per day</a:t>
            </a:r>
          </a:p>
          <a:p>
            <a:pPr marL="914400" indent="-307340" algn="just">
              <a:lnSpc>
                <a:spcPct val="115000"/>
              </a:lnSpc>
              <a:spcBef>
                <a:spcPts val="1000"/>
              </a:spcBef>
              <a:buClr>
                <a:srgbClr val="000000"/>
              </a:buClr>
              <a:buSzPts val="1200"/>
              <a:buFont typeface="Arial"/>
              <a:buChar char="●"/>
              <a:defRPr sz="1200"/>
            </a:pPr>
            <a:r>
              <a:t>Women 19 years and older: 46 grams per day</a:t>
            </a:r>
          </a:p>
          <a:p>
            <a:pPr algn="just">
              <a:lnSpc>
                <a:spcPct val="115000"/>
              </a:lnSpc>
              <a:spcBef>
                <a:spcPts val="1000"/>
              </a:spcBef>
              <a:defRPr sz="1200"/>
            </a:pPr>
            <a:r>
              <a:t>According to the NHANES data from 2015-2016, the average protein intake for Americans aged two years and older was approximately 98 grams daily. It's important to note that this value represents an average and may vary based on individual factors such as age, sex, activity level, and dietary preferences.</a:t>
            </a:r>
          </a:p>
          <a:p>
            <a:pPr algn="just">
              <a:lnSpc>
                <a:spcPct val="115000"/>
              </a:lnSpc>
              <a:spcBef>
                <a:spcPts val="1000"/>
              </a:spcBef>
              <a:defRPr sz="1200"/>
            </a:pPr>
            <a:r>
              <a:t>The USDA's recommended daily protein intake for adults is around 46 grams for women and 56 grams for men. Therefore, based on the NHANES data, the average protein consumption of the American population appears to meet or exceed the recommended levels.</a:t>
            </a:r>
          </a:p>
        </p:txBody>
      </p:sp>
      <p:pic>
        <p:nvPicPr>
          <p:cNvPr id="146" name="judyd_plate_full_of_protein_food_on_white_plate_on_white_6f540bcb-33c5-4463-8e1a-0992bc43089f.png" descr="judyd_plate_full_of_protein_food_on_white_plate_on_white_6f540bcb-33c5-4463-8e1a-0992bc43089f.png"/>
          <p:cNvPicPr>
            <a:picLocks noChangeAspect="1"/>
          </p:cNvPicPr>
          <p:nvPr/>
        </p:nvPicPr>
        <p:blipFill>
          <a:blip r:embed="rId2">
            <a:extLst/>
          </a:blip>
          <a:srcRect l="5142" t="28832" r="8233" b="3969"/>
          <a:stretch>
            <a:fillRect/>
          </a:stretch>
        </p:blipFill>
        <p:spPr>
          <a:xfrm>
            <a:off x="3963269" y="4280248"/>
            <a:ext cx="3451501" cy="26775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rotein comparison.jpeg" descr="protein comparison.jpeg"/>
          <p:cNvPicPr>
            <a:picLocks noChangeAspect="1"/>
          </p:cNvPicPr>
          <p:nvPr/>
        </p:nvPicPr>
        <p:blipFill>
          <a:blip r:embed="rId2">
            <a:extLst/>
          </a:blip>
          <a:stretch>
            <a:fillRect/>
          </a:stretch>
        </p:blipFill>
        <p:spPr>
          <a:xfrm>
            <a:off x="-1" y="5064746"/>
            <a:ext cx="7581901" cy="5858742"/>
          </a:xfrm>
          <a:prstGeom prst="rect">
            <a:avLst/>
          </a:prstGeom>
          <a:ln w="12700">
            <a:miter lim="400000"/>
          </a:ln>
        </p:spPr>
      </p:pic>
      <p:sp>
        <p:nvSpPr>
          <p:cNvPr id="149" name="Google Shape;104;p19"/>
          <p:cNvSpPr txBox="1"/>
          <p:nvPr/>
        </p:nvSpPr>
        <p:spPr>
          <a:xfrm>
            <a:off x="405975" y="2512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Protein 101: Quality &amp; Variety</a:t>
            </a:r>
          </a:p>
        </p:txBody>
      </p:sp>
      <p:sp>
        <p:nvSpPr>
          <p:cNvPr id="150" name="Google Shape;105;p19"/>
          <p:cNvSpPr txBox="1"/>
          <p:nvPr/>
        </p:nvSpPr>
        <p:spPr>
          <a:xfrm>
            <a:off x="295025" y="784599"/>
            <a:ext cx="6053030" cy="467759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spcBef>
                <a:spcPts val="400"/>
              </a:spcBef>
              <a:defRPr sz="1600"/>
            </a:pPr>
            <a:r>
              <a:t>Recommended Daily Amount: The guidelines recommend a range for protein intake, expressed as a percentage of daily calorie intake. The range is 10% to 35% of total daily calories. The specific protein needs within this range can vary depending on factors such as age, sex, and activity level.</a:t>
            </a:r>
          </a:p>
          <a:p>
            <a:pPr marL="457200" indent="-307340" algn="just">
              <a:lnSpc>
                <a:spcPct val="115000"/>
              </a:lnSpc>
              <a:spcBef>
                <a:spcPts val="1000"/>
              </a:spcBef>
              <a:buClr>
                <a:srgbClr val="000000"/>
              </a:buClr>
              <a:buSzPts val="1300"/>
              <a:buAutoNum type="arabicPeriod" startAt="1"/>
              <a:defRPr sz="1300"/>
            </a:pPr>
            <a:r>
              <a:rPr b="1"/>
              <a:t>Variety of Protein Sources</a:t>
            </a:r>
            <a:r>
              <a:t>: The guidelines emphasize the importance of consuming a variety of protein foods, including seafood, lean meats, poultry, eggs, legumes, nuts, seeds, and soy products. This variety helps to ensure intake of essential nutrients and different types of protein.</a:t>
            </a:r>
          </a:p>
          <a:p>
            <a:pPr marL="457200" indent="-307340" algn="just">
              <a:lnSpc>
                <a:spcPct val="115000"/>
              </a:lnSpc>
              <a:spcBef>
                <a:spcPts val="1000"/>
              </a:spcBef>
              <a:buClr>
                <a:srgbClr val="000000"/>
              </a:buClr>
              <a:buSzPts val="1300"/>
              <a:buAutoNum type="arabicPeriod" startAt="1"/>
              <a:defRPr sz="1300"/>
            </a:pPr>
            <a:r>
              <a:rPr b="1"/>
              <a:t>Nutrient-Dense Choices:</a:t>
            </a:r>
            <a:r>
              <a:t> The guidelines encourage choosing protein foods that are nutrient-dense and lower in saturated fats, added sugars, and sodium. This includes lean meats, poultry without skin, seafood, eggs, nuts, seeds, legumes, and low-fat or fat-free dairy products.</a:t>
            </a:r>
          </a:p>
          <a:p>
            <a:pPr marL="457200" indent="-307340" algn="just">
              <a:lnSpc>
                <a:spcPct val="115000"/>
              </a:lnSpc>
              <a:spcBef>
                <a:spcPts val="1000"/>
              </a:spcBef>
              <a:buClr>
                <a:srgbClr val="000000"/>
              </a:buClr>
              <a:buSzPts val="1300"/>
              <a:buAutoNum type="arabicPeriod" startAt="1"/>
              <a:defRPr sz="1300"/>
            </a:pPr>
            <a:r>
              <a:rPr b="1"/>
              <a:t>Consider Sustainability</a:t>
            </a:r>
            <a:r>
              <a:t>: The dietary guidelines also acknowledge the importance of considering the environmental impact of food choices. They suggest choosing protein sources that are produced sustainably, such as seafood, plant-based proteins, and lean meats from animals raised using sustainable practices.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Google Shape;114;p20"/>
          <p:cNvSpPr txBox="1"/>
          <p:nvPr/>
        </p:nvSpPr>
        <p:spPr>
          <a:xfrm>
            <a:off x="339750" y="615375"/>
            <a:ext cx="6902400"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What Does Nutrient-Dense Mean?</a:t>
            </a:r>
          </a:p>
        </p:txBody>
      </p:sp>
      <p:sp>
        <p:nvSpPr>
          <p:cNvPr id="153" name="Google Shape;115;p20"/>
          <p:cNvSpPr txBox="1"/>
          <p:nvPr/>
        </p:nvSpPr>
        <p:spPr>
          <a:xfrm>
            <a:off x="480386" y="4218501"/>
            <a:ext cx="6351592" cy="610755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spcBef>
                <a:spcPts val="1000"/>
              </a:spcBef>
              <a:defRPr sz="1200"/>
            </a:pPr>
            <a:r>
              <a:t>Nutrient-dense foods are typically whole, unprocessed, and minimally processed foods that provide a wide range of nutrients without excessive calories. Examples of nutrient-dense foods include:</a:t>
            </a:r>
          </a:p>
          <a:p>
            <a:pPr marL="457200" indent="-307340" algn="just">
              <a:lnSpc>
                <a:spcPct val="115000"/>
              </a:lnSpc>
              <a:spcBef>
                <a:spcPts val="1000"/>
              </a:spcBef>
              <a:buClr>
                <a:srgbClr val="000000"/>
              </a:buClr>
              <a:buSzPts val="1200"/>
              <a:buFont typeface="Arial"/>
              <a:buChar char="●"/>
              <a:defRPr sz="1200"/>
            </a:pPr>
            <a:r>
              <a:t>Fruits and Vegetables: These are packed with vitamins, minerals, fiber, and antioxidants while being relatively low in calories.</a:t>
            </a:r>
          </a:p>
          <a:p>
            <a:pPr marL="457200" indent="-307340" algn="just">
              <a:lnSpc>
                <a:spcPct val="115000"/>
              </a:lnSpc>
              <a:spcBef>
                <a:spcPts val="1000"/>
              </a:spcBef>
              <a:buClr>
                <a:srgbClr val="000000"/>
              </a:buClr>
              <a:buSzPts val="1200"/>
              <a:buFont typeface="Arial"/>
              <a:buChar char="●"/>
              <a:defRPr sz="1200"/>
            </a:pPr>
            <a:r>
              <a:t>Lean Proteins: Skinless poultry, lean cuts of beef or pork, fish, tofu, and legumes are good sources of protein without excessive fat.</a:t>
            </a:r>
          </a:p>
          <a:p>
            <a:pPr marL="457200" indent="-307340" algn="just">
              <a:lnSpc>
                <a:spcPct val="115000"/>
              </a:lnSpc>
              <a:spcBef>
                <a:spcPts val="1000"/>
              </a:spcBef>
              <a:buClr>
                <a:srgbClr val="000000"/>
              </a:buClr>
              <a:buSzPts val="1200"/>
              <a:buFont typeface="Arial"/>
              <a:buChar char="●"/>
              <a:defRPr sz="1200"/>
            </a:pPr>
            <a:r>
              <a:t>Whole Grains: Foods like quinoa, brown rice, whole wheat bread, and oats provide complex carbohydrates, fiber, vitamins, and minerals.</a:t>
            </a:r>
          </a:p>
          <a:p>
            <a:pPr marL="457200" indent="-307340" algn="just">
              <a:lnSpc>
                <a:spcPct val="115000"/>
              </a:lnSpc>
              <a:spcBef>
                <a:spcPts val="1000"/>
              </a:spcBef>
              <a:buClr>
                <a:srgbClr val="000000"/>
              </a:buClr>
              <a:buSzPts val="1200"/>
              <a:buFont typeface="Arial"/>
              <a:buChar char="●"/>
              <a:defRPr sz="1200"/>
            </a:pPr>
            <a:r>
              <a:t>Dairy: Low-fat or fat-free dairy products like yogurt and milk offer calcium, protein, and other essential nutrients.</a:t>
            </a:r>
          </a:p>
          <a:p>
            <a:pPr marL="457200" indent="-307340" algn="just">
              <a:lnSpc>
                <a:spcPct val="115000"/>
              </a:lnSpc>
              <a:spcBef>
                <a:spcPts val="1000"/>
              </a:spcBef>
              <a:buClr>
                <a:srgbClr val="000000"/>
              </a:buClr>
              <a:buSzPts val="1200"/>
              <a:buFont typeface="Arial"/>
              <a:buChar char="●"/>
              <a:defRPr sz="1200"/>
            </a:pPr>
            <a:r>
              <a:t>Nuts and Seeds: These provide healthy fats, protein, and various vitamins and minerals.</a:t>
            </a:r>
          </a:p>
          <a:p>
            <a:pPr marL="457200" indent="-307340" algn="just">
              <a:lnSpc>
                <a:spcPct val="115000"/>
              </a:lnSpc>
              <a:spcBef>
                <a:spcPts val="1000"/>
              </a:spcBef>
              <a:buClr>
                <a:srgbClr val="000000"/>
              </a:buClr>
              <a:buSzPts val="1200"/>
              <a:buFont typeface="Arial"/>
              <a:buChar char="●"/>
              <a:defRPr sz="1200"/>
            </a:pPr>
            <a:r>
              <a:t>Eggs: Eggs are a good source of protein, vitamins, and minerals.</a:t>
            </a:r>
          </a:p>
          <a:p>
            <a:pPr marL="457200" indent="-307340" algn="just">
              <a:lnSpc>
                <a:spcPct val="115000"/>
              </a:lnSpc>
              <a:spcBef>
                <a:spcPts val="1000"/>
              </a:spcBef>
              <a:buClr>
                <a:srgbClr val="000000"/>
              </a:buClr>
              <a:buSzPts val="1200"/>
              <a:buFont typeface="Arial"/>
              <a:buChar char="●"/>
              <a:defRPr sz="1200"/>
            </a:pPr>
            <a:r>
              <a:t>Beans and Legumes: These are rich in fiber, protein, and various nutrients.</a:t>
            </a:r>
          </a:p>
          <a:p>
            <a:pPr marL="457200" indent="-307340" algn="just">
              <a:lnSpc>
                <a:spcPct val="115000"/>
              </a:lnSpc>
              <a:spcBef>
                <a:spcPts val="1000"/>
              </a:spcBef>
              <a:buClr>
                <a:srgbClr val="000000"/>
              </a:buClr>
              <a:buSzPts val="1200"/>
              <a:buFont typeface="Arial"/>
              <a:buChar char="●"/>
              <a:defRPr sz="1200"/>
            </a:pPr>
            <a:r>
              <a:t>Leafy Greens: Vegetables like spinach, kale, and Swiss chard are particularly nutrient-dense due to their high vitamin and mineral content.</a:t>
            </a:r>
          </a:p>
          <a:p>
            <a:pPr marL="457200" indent="-307340" algn="just">
              <a:lnSpc>
                <a:spcPct val="115000"/>
              </a:lnSpc>
              <a:spcBef>
                <a:spcPts val="1000"/>
              </a:spcBef>
              <a:buClr>
                <a:srgbClr val="000000"/>
              </a:buClr>
              <a:buSzPts val="1200"/>
              <a:buFont typeface="Arial"/>
              <a:buChar char="●"/>
              <a:defRPr sz="1200"/>
            </a:pPr>
            <a:r>
              <a:t>Berries: Berries like blueberries, strawberries, and raspberries are rich in antioxidants and vitamins.</a:t>
            </a:r>
          </a:p>
          <a:p>
            <a:pPr algn="just">
              <a:lnSpc>
                <a:spcPct val="115000"/>
              </a:lnSpc>
              <a:spcBef>
                <a:spcPts val="1000"/>
              </a:spcBef>
              <a:defRPr sz="1200"/>
            </a:pPr>
            <a:r>
              <a:t>Choosing nutrient-dense foods is a key aspect of maintaining a balanced and healthy diet. They provide the essential nutrients your body needs to function properly while helping you manage your calorie intake. Incorporating a variety of nutrient-dense foods into your meals and snacks can promote overall health and well-being.</a:t>
            </a:r>
          </a:p>
        </p:txBody>
      </p:sp>
      <p:pic>
        <p:nvPicPr>
          <p:cNvPr id="154" name="Image" descr="Image"/>
          <p:cNvPicPr>
            <a:picLocks noChangeAspect="1"/>
          </p:cNvPicPr>
          <p:nvPr/>
        </p:nvPicPr>
        <p:blipFill>
          <a:blip r:embed="rId2">
            <a:extLst/>
          </a:blip>
          <a:stretch>
            <a:fillRect/>
          </a:stretch>
        </p:blipFill>
        <p:spPr>
          <a:xfrm>
            <a:off x="5097943" y="1450321"/>
            <a:ext cx="2104647" cy="2104647"/>
          </a:xfrm>
          <a:prstGeom prst="rect">
            <a:avLst/>
          </a:prstGeom>
          <a:ln w="12700">
            <a:miter lim="400000"/>
          </a:ln>
        </p:spPr>
      </p:pic>
      <p:sp>
        <p:nvSpPr>
          <p:cNvPr id="155" name="Nutrient density refers to the amount of essential nutrients (such as vitamins, minerals, fiber, and protein) in a food or beverage relative to its calorie content. Foods that are nutrient-dense provide a high concentration of these essential nutrients p"/>
          <p:cNvSpPr txBox="1"/>
          <p:nvPr/>
        </p:nvSpPr>
        <p:spPr>
          <a:xfrm>
            <a:off x="556308" y="1400099"/>
            <a:ext cx="4274537" cy="27444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lnSpc>
                <a:spcPct val="115000"/>
              </a:lnSpc>
              <a:defRPr sz="1200"/>
            </a:pPr>
            <a:r>
              <a:t>Nutrient density refers to the amount of essential nutrients (such as vitamins, minerals, fiber, and protein) in a food or beverage relative to its calorie content. Foods that are nutrient-dense provide a high concentration of these essential nutrients per calorie, making them a healthy choice for your diet.</a:t>
            </a:r>
          </a:p>
          <a:p>
            <a:pPr algn="just">
              <a:lnSpc>
                <a:spcPct val="115000"/>
              </a:lnSpc>
              <a:spcBef>
                <a:spcPts val="1000"/>
              </a:spcBef>
              <a:defRPr sz="1200"/>
            </a:pPr>
            <a:r>
              <a:t>In contrast, foods that are calorie-dense but lack significant nutritional value are often referred to as "empty-calorie" foods. These foods provide a lot of calories but very few essential nutrients. For example, sugary sodas, candies, and many fast foods are considered low in nutrient density because they are high in calories from added sugars and unhealthy fats but offer little in the way of vitamins, minerals, or other beneficial nutrients.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Google Shape;128;p22"/>
          <p:cNvSpPr txBox="1"/>
          <p:nvPr/>
        </p:nvSpPr>
        <p:spPr>
          <a:xfrm>
            <a:off x="266675" y="149587"/>
            <a:ext cx="7117799" cy="9294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Rating Ultra Processed Foods for Nutritional Value</a:t>
            </a:r>
          </a:p>
        </p:txBody>
      </p:sp>
      <p:sp>
        <p:nvSpPr>
          <p:cNvPr id="158" name="Google Shape;129;p22"/>
          <p:cNvSpPr txBox="1"/>
          <p:nvPr/>
        </p:nvSpPr>
        <p:spPr>
          <a:xfrm>
            <a:off x="101225" y="10235949"/>
            <a:ext cx="6998700" cy="3556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200"/>
            </a:lvl1pPr>
          </a:lstStyle>
          <a:p>
            <a:pPr/>
            <a:r>
              <a:t>Written By Jill Weisenberger, MS, RDN, CDCES, CHWC, FAND</a:t>
            </a:r>
          </a:p>
        </p:txBody>
      </p:sp>
      <p:sp>
        <p:nvSpPr>
          <p:cNvPr id="159" name="Google Shape;130;p22"/>
          <p:cNvSpPr txBox="1"/>
          <p:nvPr/>
        </p:nvSpPr>
        <p:spPr>
          <a:xfrm>
            <a:off x="330174" y="3663550"/>
            <a:ext cx="3304801" cy="529527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200"/>
            </a:pPr>
            <a:r>
              <a:t>What are ultra-processed foods?</a:t>
            </a:r>
          </a:p>
          <a:p>
            <a:pPr>
              <a:lnSpc>
                <a:spcPct val="115000"/>
              </a:lnSpc>
              <a:spcBef>
                <a:spcPts val="1000"/>
              </a:spcBef>
              <a:defRPr sz="1200"/>
            </a:pPr>
            <a:r>
              <a:t>Candy, chips, cookies, and cheese from a spray can probably come to mind. But other foods may surprise you. The most widely accepted classification for identifying processed foods is the NOVA classification, in which foods are bucketed into four categories. Category 1 consists of unprocessed foods like fresh apples and minimally processed foods like chopped almonds in a resealable plastic bag. Culinary ingredients like olive oil and butter fall into category 2. Canned beans, bread, and other foods with added sugars, oils, or salt and smoked or canned foods are in category three processed foods. Considered the most processed and the most harmful are category 4 ultra-processed foods. </a:t>
            </a:r>
          </a:p>
          <a:p>
            <a:pPr>
              <a:lnSpc>
                <a:spcPct val="115000"/>
              </a:lnSpc>
              <a:spcBef>
                <a:spcPts val="1000"/>
              </a:spcBef>
              <a:defRPr sz="1200"/>
            </a:pPr>
            <a:r>
              <a:t>Category 4 foods are those containing manufactured or extracted ingredients and include candy, chips, cookies, and spray-can cheese but also yogurt with added sugar, fiber-fortified bread, high-protein hot cereal, plant-based milk substitutes, and zero-calorie plain sparkling water. </a:t>
            </a:r>
          </a:p>
        </p:txBody>
      </p:sp>
      <p:sp>
        <p:nvSpPr>
          <p:cNvPr id="160" name="Google Shape;131;p22"/>
          <p:cNvSpPr txBox="1"/>
          <p:nvPr/>
        </p:nvSpPr>
        <p:spPr>
          <a:xfrm>
            <a:off x="266674" y="1314275"/>
            <a:ext cx="3368401" cy="19087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200"/>
            </a:pPr>
            <a:r>
              <a:t>What are Ultra-Processed Foods?</a:t>
            </a:r>
          </a:p>
          <a:p>
            <a:pPr>
              <a:lnSpc>
                <a:spcPct val="115000"/>
              </a:lnSpc>
              <a:spcBef>
                <a:spcPts val="1000"/>
              </a:spcBef>
              <a:defRPr sz="1200"/>
            </a:pPr>
            <a:r>
              <a:t>No doubt you’ve seen ultra-processed foods in the news. “Ultra-Processed Foods are Linked to Early Death” and “Ultra-Processed Food is Killing Us but We’re Too Selfish to Stop Eating It” are two of many frightening headlines. But what exactly are ultra-processed foods, and are they all equally damaging?</a:t>
            </a:r>
          </a:p>
        </p:txBody>
      </p:sp>
      <p:sp>
        <p:nvSpPr>
          <p:cNvPr id="161" name="Google Shape;132;p22"/>
          <p:cNvSpPr txBox="1"/>
          <p:nvPr/>
        </p:nvSpPr>
        <p:spPr>
          <a:xfrm>
            <a:off x="3869725" y="1314274"/>
            <a:ext cx="3368400" cy="542227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200"/>
            </a:pPr>
            <a:r>
              <a:t>Nutrition is nuanced</a:t>
            </a:r>
          </a:p>
          <a:p>
            <a:pPr>
              <a:lnSpc>
                <a:spcPct val="115000"/>
              </a:lnSpc>
              <a:spcBef>
                <a:spcPts val="1000"/>
              </a:spcBef>
              <a:defRPr sz="1200"/>
            </a:pPr>
            <a:r>
              <a:t>The NOVA classification does not indicate the healthfulness of a food, merely its degree or type of processing. In fact, researchers with the USDA created a healthful diet following the recommendations of the Dietary Guidelines for Americans, with 91% of calories coming from category four ultra-processed foods. The diet provided ample potassium, calcium, and fiber, which are largely under-consumed in the U.S. </a:t>
            </a:r>
          </a:p>
          <a:p>
            <a:pPr>
              <a:lnSpc>
                <a:spcPct val="115000"/>
              </a:lnSpc>
              <a:spcBef>
                <a:spcPts val="1000"/>
              </a:spcBef>
              <a:defRPr sz="1200"/>
            </a:pPr>
            <a:r>
              <a:t>The problem with the NOVA classification is the same problem other classification systems have. They are rigid and can be applied too strictly. Not all ultra-processed foods are harmful any more than all foods with carbohydrates are bad, all foods with salt are unhealthy, or all dogs are attack dogs. </a:t>
            </a:r>
          </a:p>
          <a:p>
            <a:pPr>
              <a:lnSpc>
                <a:spcPct val="115000"/>
              </a:lnSpc>
              <a:spcBef>
                <a:spcPts val="1000"/>
              </a:spcBef>
              <a:defRPr sz="1200"/>
            </a:pPr>
            <a:r>
              <a:t>The USDA research does not suggest that candy and chips are wholesome foods or that they don’t contribute to health problems. However, the research does argue that the widely-used classification system for processed foods cannot determine the healthfulness of the diet.</a:t>
            </a:r>
          </a:p>
        </p:txBody>
      </p:sp>
      <p:pic>
        <p:nvPicPr>
          <p:cNvPr id="162" name="Image" descr="Image"/>
          <p:cNvPicPr>
            <a:picLocks noChangeAspect="1"/>
          </p:cNvPicPr>
          <p:nvPr/>
        </p:nvPicPr>
        <p:blipFill>
          <a:blip r:embed="rId2">
            <a:extLst/>
          </a:blip>
          <a:stretch>
            <a:fillRect/>
          </a:stretch>
        </p:blipFill>
        <p:spPr>
          <a:xfrm>
            <a:off x="3901411" y="6809943"/>
            <a:ext cx="2961964" cy="296196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Google Shape;140;p23"/>
          <p:cNvSpPr txBox="1"/>
          <p:nvPr/>
        </p:nvSpPr>
        <p:spPr>
          <a:xfrm>
            <a:off x="295413" y="1409999"/>
            <a:ext cx="6998700" cy="46312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b="1" sz="1200"/>
            </a:pPr>
            <a:r>
              <a:t>What you can do</a:t>
            </a:r>
          </a:p>
          <a:p>
            <a:pPr algn="just">
              <a:lnSpc>
                <a:spcPct val="115000"/>
              </a:lnSpc>
              <a:spcBef>
                <a:spcPts val="1000"/>
              </a:spcBef>
              <a:defRPr sz="1200"/>
            </a:pPr>
            <a:r>
              <a:t>Take headlines with a grain of salt. Attention-grabbing headlines often misrepresent research conclusions. Ask yourself these five questions to determine the nutrient density of your diet:</a:t>
            </a:r>
          </a:p>
          <a:p>
            <a:pPr marL="457200" indent="-307340" algn="just">
              <a:lnSpc>
                <a:spcPct val="115000"/>
              </a:lnSpc>
              <a:spcBef>
                <a:spcPts val="1000"/>
              </a:spcBef>
              <a:buClr>
                <a:srgbClr val="000000"/>
              </a:buClr>
              <a:buSzPts val="1200"/>
              <a:buFont typeface="Arial"/>
              <a:buChar char="●"/>
              <a:defRPr sz="1200"/>
            </a:pPr>
            <a:r>
              <a:rPr b="1"/>
              <a:t>Do you eat ample fruits and vegetables every day?</a:t>
            </a:r>
            <a:r>
              <a:t> MyPlate calls for 3-5 cups of fruits and vegetables daily for adults. If you are eating them with most snacks and meals, you are probably in good shape.</a:t>
            </a:r>
          </a:p>
          <a:p>
            <a:pPr marL="457200" indent="-307340" algn="just">
              <a:lnSpc>
                <a:spcPct val="115000"/>
              </a:lnSpc>
              <a:spcBef>
                <a:spcPts val="1000"/>
              </a:spcBef>
              <a:buClr>
                <a:srgbClr val="000000"/>
              </a:buClr>
              <a:buSzPts val="1200"/>
              <a:buFont typeface="Arial"/>
              <a:buChar char="●"/>
              <a:defRPr sz="1200"/>
            </a:pPr>
            <a:r>
              <a:rPr b="1"/>
              <a:t>Do the majority of your foods provide critical nutrients?</a:t>
            </a:r>
            <a:r>
              <a:t> If you are making a healthy plate with MyPlate, you will be getting adequate carbohydrates, protein, vitamins, and minerals. The food groups in MyPlate include fruits, vegetables, whole grains, and heart-healthy proteins, along with 2-3 servings of calcium-rich dairy or nondairy foods. </a:t>
            </a:r>
          </a:p>
          <a:p>
            <a:pPr marL="457200" indent="-307340" algn="just">
              <a:lnSpc>
                <a:spcPct val="115000"/>
              </a:lnSpc>
              <a:spcBef>
                <a:spcPts val="1000"/>
              </a:spcBef>
              <a:buClr>
                <a:srgbClr val="000000"/>
              </a:buClr>
              <a:buSzPts val="1200"/>
              <a:buFont typeface="Arial"/>
              <a:buChar char="●"/>
              <a:defRPr sz="1200"/>
            </a:pPr>
            <a:r>
              <a:rPr b="1"/>
              <a:t>Do you eat protein-rich foods with most meals, and foods with fiber at every meal? </a:t>
            </a:r>
            <a:r>
              <a:t>Protein-rich foods include seafood, poultry, meat, nuts, nut butter, legumes, eggs, and seeds. </a:t>
            </a:r>
          </a:p>
          <a:p>
            <a:pPr marL="457200" indent="-307340" algn="just">
              <a:lnSpc>
                <a:spcPct val="115000"/>
              </a:lnSpc>
              <a:spcBef>
                <a:spcPts val="1000"/>
              </a:spcBef>
              <a:buClr>
                <a:srgbClr val="000000"/>
              </a:buClr>
              <a:buSzPts val="1200"/>
              <a:buFont typeface="Arial"/>
              <a:buChar char="●"/>
              <a:defRPr b="1" sz="1200"/>
            </a:pPr>
            <a:r>
              <a:t>Do you eat the right amount of food and calories for your body and energy level? </a:t>
            </a:r>
          </a:p>
          <a:p>
            <a:pPr algn="just">
              <a:lnSpc>
                <a:spcPct val="115000"/>
              </a:lnSpc>
              <a:spcBef>
                <a:spcPts val="1000"/>
              </a:spcBef>
              <a:defRPr b="1" sz="1200"/>
            </a:pPr>
            <a:r>
              <a:t>Bottom line: </a:t>
            </a:r>
          </a:p>
          <a:p>
            <a:pPr algn="just">
              <a:lnSpc>
                <a:spcPct val="115000"/>
              </a:lnSpc>
              <a:spcBef>
                <a:spcPts val="1000"/>
              </a:spcBef>
              <a:defRPr sz="1200"/>
            </a:pPr>
            <a:r>
              <a:t>Processed and ultra-processed foods of high nutrient density such as soy milk, tofu, whole grain tortillas, cottage cheese, and canned lentil soup fit well into wholesome meal patterns. </a:t>
            </a:r>
          </a:p>
          <a:p>
            <a:pPr algn="just">
              <a:lnSpc>
                <a:spcPct val="115000"/>
              </a:lnSpc>
              <a:spcBef>
                <a:spcPts val="1000"/>
              </a:spcBef>
              <a:defRPr sz="1200"/>
            </a:pPr>
            <a:r>
              <a:t>Enjoy!</a:t>
            </a:r>
          </a:p>
        </p:txBody>
      </p:sp>
      <p:sp>
        <p:nvSpPr>
          <p:cNvPr id="165" name="Google Shape;141;p23"/>
          <p:cNvSpPr txBox="1"/>
          <p:nvPr/>
        </p:nvSpPr>
        <p:spPr>
          <a:xfrm>
            <a:off x="101225" y="10235949"/>
            <a:ext cx="6998700" cy="3556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200"/>
            </a:lvl1pPr>
          </a:lstStyle>
          <a:p>
            <a:pPr/>
            <a:r>
              <a:t>Written By Jill Weisenberger, MS, RDN, CDCES, CHWC, FAND</a:t>
            </a:r>
          </a:p>
        </p:txBody>
      </p:sp>
      <p:sp>
        <p:nvSpPr>
          <p:cNvPr id="166" name="Google Shape;142;p23"/>
          <p:cNvSpPr txBox="1"/>
          <p:nvPr/>
        </p:nvSpPr>
        <p:spPr>
          <a:xfrm>
            <a:off x="132260" y="8199190"/>
            <a:ext cx="6623701" cy="176407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spcBef>
                <a:spcPts val="1200"/>
              </a:spcBef>
              <a:defRPr b="1" sz="1300"/>
            </a:pPr>
            <a:r>
              <a:t>Reference</a:t>
            </a:r>
            <a:r>
              <a:rPr b="0"/>
              <a:t>:</a:t>
            </a:r>
          </a:p>
          <a:p>
            <a:pPr>
              <a:lnSpc>
                <a:spcPct val="115000"/>
              </a:lnSpc>
              <a:spcBef>
                <a:spcPts val="1200"/>
              </a:spcBef>
              <a:defRPr sz="1300"/>
            </a:pPr>
            <a:r>
              <a:t> </a:t>
            </a:r>
            <a:r>
              <a:rPr u="sng">
                <a:solidFill>
                  <a:schemeClr val="accent5"/>
                </a:solidFill>
                <a:uFill>
                  <a:solidFill>
                    <a:schemeClr val="accent5"/>
                  </a:solidFill>
                </a:uFill>
                <a:hlinkClick r:id="rId2" invalidUrl="" action="" tgtFrame="" tooltip="" history="1" highlightClick="0" endSnd="0"/>
              </a:rPr>
              <a:t>https://jn.nutrition.org/article/S0022-3166(23)72434-6/fulltext</a:t>
            </a:r>
            <a:endParaRPr u="sng">
              <a:solidFill>
                <a:schemeClr val="accent5"/>
              </a:solidFill>
            </a:endParaRPr>
          </a:p>
          <a:p>
            <a:pPr>
              <a:lnSpc>
                <a:spcPct val="115000"/>
              </a:lnSpc>
              <a:spcBef>
                <a:spcPts val="1200"/>
              </a:spcBef>
              <a:defRPr sz="1300"/>
            </a:pPr>
            <a:r>
              <a:t>“Dietary Guidelines Meet NOVA: Developing a Menu for A Healthy Dietary Pattern Using Ultra-Processed Foods” by Julie M. Hess, Madeline E. Comeau, Shanon Casperson, Joanne L. Slavin, Guy H. Johnson, Mark Messina, Susan Raatz, Angela J. Scheett, Anne Bodensteiner and Daniel G. Palmer, 24 June 2023, </a:t>
            </a:r>
            <a:r>
              <a:rPr i="1"/>
              <a:t>The Journal of Nutrition</a:t>
            </a:r>
            <a:r>
              <a:t>.</a:t>
            </a:r>
          </a:p>
        </p:txBody>
      </p:sp>
      <p:sp>
        <p:nvSpPr>
          <p:cNvPr id="167" name="Google Shape;143;p23"/>
          <p:cNvSpPr txBox="1"/>
          <p:nvPr/>
        </p:nvSpPr>
        <p:spPr>
          <a:xfrm>
            <a:off x="266675" y="149587"/>
            <a:ext cx="7117799" cy="9294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Rating Ultra Processed Foods for Nutritional Value</a:t>
            </a:r>
          </a:p>
        </p:txBody>
      </p:sp>
      <p:pic>
        <p:nvPicPr>
          <p:cNvPr id="168" name="Image" descr="Image"/>
          <p:cNvPicPr>
            <a:picLocks noChangeAspect="1"/>
          </p:cNvPicPr>
          <p:nvPr/>
        </p:nvPicPr>
        <p:blipFill>
          <a:blip r:embed="rId3">
            <a:extLst/>
          </a:blip>
          <a:stretch>
            <a:fillRect/>
          </a:stretch>
        </p:blipFill>
        <p:spPr>
          <a:xfrm>
            <a:off x="2356638" y="5830203"/>
            <a:ext cx="2487874" cy="248787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