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venir Book"/>
      </a:defRPr>
    </a:lvl1pPr>
    <a:lvl2pPr indent="228600" latinLnBrk="0">
      <a:defRPr sz="1200">
        <a:latin typeface="+mn-lt"/>
        <a:ea typeface="+mn-ea"/>
        <a:cs typeface="+mn-cs"/>
        <a:sym typeface="Avenir Book"/>
      </a:defRPr>
    </a:lvl2pPr>
    <a:lvl3pPr indent="457200" latinLnBrk="0">
      <a:defRPr sz="1200">
        <a:latin typeface="+mn-lt"/>
        <a:ea typeface="+mn-ea"/>
        <a:cs typeface="+mn-cs"/>
        <a:sym typeface="Avenir Book"/>
      </a:defRPr>
    </a:lvl3pPr>
    <a:lvl4pPr indent="685800" latinLnBrk="0">
      <a:defRPr sz="1200">
        <a:latin typeface="+mn-lt"/>
        <a:ea typeface="+mn-ea"/>
        <a:cs typeface="+mn-cs"/>
        <a:sym typeface="Avenir Book"/>
      </a:defRPr>
    </a:lvl4pPr>
    <a:lvl5pPr indent="914400" latinLnBrk="0">
      <a:defRPr sz="1200">
        <a:latin typeface="+mn-lt"/>
        <a:ea typeface="+mn-ea"/>
        <a:cs typeface="+mn-cs"/>
        <a:sym typeface="Avenir Book"/>
      </a:defRPr>
    </a:lvl5pPr>
    <a:lvl6pPr indent="1143000" latinLnBrk="0">
      <a:defRPr sz="1200">
        <a:latin typeface="+mn-lt"/>
        <a:ea typeface="+mn-ea"/>
        <a:cs typeface="+mn-cs"/>
        <a:sym typeface="Avenir Book"/>
      </a:defRPr>
    </a:lvl6pPr>
    <a:lvl7pPr indent="1371600" latinLnBrk="0">
      <a:defRPr sz="1200">
        <a:latin typeface="+mn-lt"/>
        <a:ea typeface="+mn-ea"/>
        <a:cs typeface="+mn-cs"/>
        <a:sym typeface="Avenir Book"/>
      </a:defRPr>
    </a:lvl7pPr>
    <a:lvl8pPr indent="1600200" latinLnBrk="0">
      <a:defRPr sz="1200">
        <a:latin typeface="+mn-lt"/>
        <a:ea typeface="+mn-ea"/>
        <a:cs typeface="+mn-cs"/>
        <a:sym typeface="Avenir Book"/>
      </a:defRPr>
    </a:lvl8pPr>
    <a:lvl9pPr indent="1828800" latinLnBrk="0">
      <a:defRPr sz="1200">
        <a:latin typeface="+mn-lt"/>
        <a:ea typeface="+mn-ea"/>
        <a:cs typeface="+mn-cs"/>
        <a:sym typeface="Avenir Book"/>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582930" y="1646133"/>
            <a:ext cx="6606541" cy="3501815"/>
          </a:xfrm>
          <a:prstGeom prst="rect">
            <a:avLst/>
          </a:prstGeom>
        </p:spPr>
        <p:txBody>
          <a:bodyPr anchor="b"/>
          <a:lstStyle>
            <a:lvl1pPr algn="ctr">
              <a:defRPr sz="5100"/>
            </a:lvl1pPr>
          </a:lstStyle>
          <a:p>
            <a:pPr/>
            <a:r>
              <a:t>Title Text</a:t>
            </a:r>
          </a:p>
        </p:txBody>
      </p:sp>
      <p:sp>
        <p:nvSpPr>
          <p:cNvPr id="12" name="Body Level One…"/>
          <p:cNvSpPr txBox="1"/>
          <p:nvPr>
            <p:ph type="body" sz="quarter" idx="1"/>
          </p:nvPr>
        </p:nvSpPr>
        <p:spPr>
          <a:xfrm>
            <a:off x="971550" y="5282989"/>
            <a:ext cx="5829300" cy="2428455"/>
          </a:xfrm>
          <a:prstGeom prst="rect">
            <a:avLst/>
          </a:prstGeom>
        </p:spPr>
        <p:txBody>
          <a:bodyPr/>
          <a:lstStyle>
            <a:lvl1pPr marL="0" indent="0" algn="ctr">
              <a:buSzTx/>
              <a:buFontTx/>
              <a:buNone/>
              <a:defRPr sz="2000"/>
            </a:lvl1pPr>
            <a:lvl2pPr marL="0" indent="0" algn="ctr">
              <a:buSzTx/>
              <a:buFontTx/>
              <a:buNone/>
              <a:defRPr sz="2000"/>
            </a:lvl2pPr>
            <a:lvl3pPr marL="0" indent="0" algn="ctr">
              <a:buSzTx/>
              <a:buFontTx/>
              <a:buNone/>
              <a:defRPr sz="2000"/>
            </a:lvl3pPr>
            <a:lvl4pPr marL="0" indent="0" algn="ctr">
              <a:buSzTx/>
              <a:buFontTx/>
              <a:buNone/>
              <a:defRPr sz="2000"/>
            </a:lvl4pPr>
            <a:lvl5pPr marL="0" indent="0" algn="ctr">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530304" y="2507618"/>
            <a:ext cx="6703698" cy="4184016"/>
          </a:xfrm>
          <a:prstGeom prst="rect">
            <a:avLst/>
          </a:prstGeom>
        </p:spPr>
        <p:txBody>
          <a:bodyPr anchor="b"/>
          <a:lstStyle>
            <a:lvl1pPr>
              <a:defRPr sz="5100"/>
            </a:lvl1pPr>
          </a:lstStyle>
          <a:p>
            <a:pPr/>
            <a:r>
              <a:t>Title Text</a:t>
            </a:r>
          </a:p>
        </p:txBody>
      </p:sp>
      <p:sp>
        <p:nvSpPr>
          <p:cNvPr id="30" name="Body Level One…"/>
          <p:cNvSpPr txBox="1"/>
          <p:nvPr>
            <p:ph type="body" sz="quarter" idx="1"/>
          </p:nvPr>
        </p:nvSpPr>
        <p:spPr>
          <a:xfrm>
            <a:off x="530304" y="6731213"/>
            <a:ext cx="6703698" cy="2200278"/>
          </a:xfrm>
          <a:prstGeom prst="rect">
            <a:avLst/>
          </a:prstGeom>
        </p:spPr>
        <p:txBody>
          <a:bodyPr/>
          <a:lstStyle>
            <a:lvl1pPr marL="0" indent="0">
              <a:buSzTx/>
              <a:buFontTx/>
              <a:buNone/>
              <a:defRPr sz="2000"/>
            </a:lvl1pPr>
            <a:lvl2pPr marL="0" indent="0">
              <a:buSzTx/>
              <a:buFontTx/>
              <a:buNone/>
              <a:defRPr sz="2000"/>
            </a:lvl2pPr>
            <a:lvl3pPr marL="0" indent="0">
              <a:buSzTx/>
              <a:buFontTx/>
              <a:buNone/>
              <a:defRPr sz="2000"/>
            </a:lvl3pPr>
            <a:lvl4pPr marL="0" indent="0">
              <a:buSzTx/>
              <a:buFontTx/>
              <a:buNone/>
              <a:defRPr sz="2000"/>
            </a:lvl4pPr>
            <a:lvl5pPr marL="0" indent="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534351" y="2677584"/>
            <a:ext cx="3303274" cy="6381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535363" y="535519"/>
            <a:ext cx="6703698" cy="1944161"/>
          </a:xfrm>
          <a:prstGeom prst="rect">
            <a:avLst/>
          </a:prstGeom>
        </p:spPr>
        <p:txBody>
          <a:bodyPr/>
          <a:lstStyle/>
          <a:p>
            <a:pPr/>
            <a:r>
              <a:t>Title Text</a:t>
            </a:r>
          </a:p>
        </p:txBody>
      </p:sp>
      <p:sp>
        <p:nvSpPr>
          <p:cNvPr id="48" name="Body Level One…"/>
          <p:cNvSpPr txBox="1"/>
          <p:nvPr>
            <p:ph type="body" sz="quarter" idx="1"/>
          </p:nvPr>
        </p:nvSpPr>
        <p:spPr>
          <a:xfrm>
            <a:off x="535366" y="2465706"/>
            <a:ext cx="3288089" cy="1208408"/>
          </a:xfrm>
          <a:prstGeom prst="rect">
            <a:avLst/>
          </a:prstGeom>
        </p:spPr>
        <p:txBody>
          <a:bodyPr anchor="b"/>
          <a:lstStyle>
            <a:lvl1pPr marL="0" indent="0">
              <a:buSzTx/>
              <a:buFontTx/>
              <a:buNone/>
              <a:defRPr sz="2000">
                <a:latin typeface="Avenir Heavy"/>
                <a:ea typeface="Avenir Heavy"/>
                <a:cs typeface="Avenir Heavy"/>
                <a:sym typeface="Avenir Heavy"/>
              </a:defRPr>
            </a:lvl1pPr>
            <a:lvl2pPr marL="0" indent="0">
              <a:buSzTx/>
              <a:buFontTx/>
              <a:buNone/>
              <a:defRPr sz="2000">
                <a:latin typeface="Avenir Heavy"/>
                <a:ea typeface="Avenir Heavy"/>
                <a:cs typeface="Avenir Heavy"/>
                <a:sym typeface="Avenir Heavy"/>
              </a:defRPr>
            </a:lvl2pPr>
            <a:lvl3pPr marL="0" indent="0">
              <a:buSzTx/>
              <a:buFontTx/>
              <a:buNone/>
              <a:defRPr sz="2000">
                <a:latin typeface="Avenir Heavy"/>
                <a:ea typeface="Avenir Heavy"/>
                <a:cs typeface="Avenir Heavy"/>
                <a:sym typeface="Avenir Heavy"/>
              </a:defRPr>
            </a:lvl3pPr>
            <a:lvl4pPr marL="0" indent="0">
              <a:buSzTx/>
              <a:buFontTx/>
              <a:buNone/>
              <a:defRPr sz="2000">
                <a:latin typeface="Avenir Heavy"/>
                <a:ea typeface="Avenir Heavy"/>
                <a:cs typeface="Avenir Heavy"/>
                <a:sym typeface="Avenir Heavy"/>
              </a:defRPr>
            </a:lvl4pPr>
            <a:lvl5pPr marL="0" indent="0">
              <a:buSzTx/>
              <a:buFontTx/>
              <a:buNone/>
              <a:defRPr sz="2000">
                <a:latin typeface="Avenir Heavy"/>
                <a:ea typeface="Avenir Heavy"/>
                <a:cs typeface="Avenir Heavy"/>
                <a:sym typeface="Avenir Heavy"/>
              </a:defRPr>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3934778" y="2465706"/>
            <a:ext cx="3304283" cy="1208408"/>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73" name="Body Level One…"/>
          <p:cNvSpPr txBox="1"/>
          <p:nvPr>
            <p:ph type="body" sz="half" idx="1"/>
          </p:nvPr>
        </p:nvSpPr>
        <p:spPr>
          <a:xfrm>
            <a:off x="3304282" y="1448226"/>
            <a:ext cx="3934779" cy="7147984"/>
          </a:xfrm>
          <a:prstGeom prst="rect">
            <a:avLst/>
          </a:prstGeom>
        </p:spPr>
        <p:txBody>
          <a:bodyPr/>
          <a:lstStyle>
            <a:lvl1pPr>
              <a:defRPr sz="2700"/>
            </a:lvl1pPr>
            <a:lvl2pPr marL="616723" indent="-228103">
              <a:defRPr sz="2700"/>
            </a:lvl2pPr>
            <a:lvl3pPr marL="1039556" indent="-262318">
              <a:defRPr sz="2700"/>
            </a:lvl3pPr>
            <a:lvl4pPr marL="1474469" indent="-308608">
              <a:defRPr sz="2700"/>
            </a:lvl4pPr>
            <a:lvl5pPr marL="1863088" indent="-308610">
              <a:defRPr sz="27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535363" y="3017518"/>
            <a:ext cx="2506804" cy="5590335"/>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83" name="Picture Placeholder 2"/>
          <p:cNvSpPr/>
          <p:nvPr>
            <p:ph type="pic" sz="half" idx="21"/>
          </p:nvPr>
        </p:nvSpPr>
        <p:spPr>
          <a:xfrm>
            <a:off x="3304282" y="1448226"/>
            <a:ext cx="3934779" cy="7147984"/>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535363" y="3017520"/>
            <a:ext cx="2506804" cy="5590331"/>
          </a:xfrm>
          <a:prstGeom prst="rect">
            <a:avLst/>
          </a:prstGeom>
        </p:spPr>
        <p:txBody>
          <a:bodyPr/>
          <a:lstStyle>
            <a:lvl1pPr marL="0" indent="0">
              <a:buSzTx/>
              <a:buFontTx/>
              <a:buNone/>
              <a:defRPr sz="1300"/>
            </a:lvl1pPr>
            <a:lvl2pPr marL="0" indent="0">
              <a:buSzTx/>
              <a:buFontTx/>
              <a:buNone/>
              <a:defRPr sz="1300"/>
            </a:lvl2pPr>
            <a:lvl3pPr marL="0" indent="0">
              <a:buSzTx/>
              <a:buFontTx/>
              <a:buNone/>
              <a:defRPr sz="1300"/>
            </a:lvl3pPr>
            <a:lvl4pPr marL="0" indent="0">
              <a:buSzTx/>
              <a:buFontTx/>
              <a:buNone/>
              <a:defRPr sz="1300"/>
            </a:lvl4pPr>
            <a:lvl5pPr marL="0" indent="0">
              <a:buSzTx/>
              <a:buFontTx/>
              <a:buNone/>
              <a:defRPr sz="13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34351" y="535519"/>
            <a:ext cx="6703698" cy="19441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534351" y="2677584"/>
            <a:ext cx="6703698" cy="638196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992689" y="9455789"/>
            <a:ext cx="245361" cy="269237"/>
          </a:xfrm>
          <a:prstGeom prst="rect">
            <a:avLst/>
          </a:prstGeom>
          <a:ln w="12700">
            <a:miter lim="400000"/>
          </a:ln>
        </p:spPr>
        <p:txBody>
          <a:bodyPr wrap="none" lIns="45718" tIns="45718" rIns="45718" bIns="45718" anchor="ctr">
            <a:spAutoFit/>
          </a:bodyPr>
          <a:lstStyle>
            <a:lvl1pPr algn="r">
              <a:defRPr sz="1000">
                <a:solidFill>
                  <a:srgbClr val="888888"/>
                </a:solidFill>
                <a:latin typeface="+mn-lt"/>
                <a:ea typeface="+mn-ea"/>
                <a:cs typeface="+mn-cs"/>
                <a:sym typeface="Avenir Boo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1pPr>
      <a:lvl2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2pPr>
      <a:lvl3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3pPr>
      <a:lvl4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4pPr>
      <a:lvl5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5pPr>
      <a:lvl6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6pPr>
      <a:lvl7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7pPr>
      <a:lvl8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8pPr>
      <a:lvl9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Avenir Book"/>
        </a:defRPr>
      </a:lvl9pPr>
    </p:titleStyle>
    <p:bodyStyle>
      <a:lvl1pPr marL="194310" marR="0" indent="-19431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1pPr>
      <a:lvl2pPr marL="612076" marR="0" indent="-223456"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2pPr>
      <a:lvl3pPr marL="1040130" marR="0" indent="-26289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3pPr>
      <a:lvl4pPr marL="1463802" marR="0" indent="-297941"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4pPr>
      <a:lvl5pPr marL="1852422" marR="0" indent="-297941"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5pPr>
      <a:lvl6pPr marL="224104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6pPr>
      <a:lvl7pPr marL="2629661"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7pPr>
      <a:lvl8pPr marL="3018282" marR="0" indent="-297939"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8pPr>
      <a:lvl9pPr marL="3406902" marR="0" indent="-297939"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Avenir Book"/>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1pPr>
      <a:lvl2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2pPr>
      <a:lvl3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3pPr>
      <a:lvl4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4pPr>
      <a:lvl5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5pPr>
      <a:lvl6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6pPr>
      <a:lvl7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7pPr>
      <a:lvl8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8pPr>
      <a:lvl9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Boo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hyperlink" Target="https://www.usda.gov/foodlossandwaste" TargetMode="External"/><Relationship Id="rId11" Type="http://schemas.openxmlformats.org/officeDocument/2006/relationships/hyperlink" Target="https://www.upcycledfood.org/" TargetMode="External"/><Relationship Id="rId12" Type="http://schemas.openxmlformats.org/officeDocument/2006/relationships/hyperlink" Target="https://www.knorr.com/content/dam/unilever/knorr_world/global/online_comms_/knorr_future_50_report_online_final_version-1539191.pdf"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hyperlink" Target="https://www.eatright.org/national-nutrition-month"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Straight Connector 8"/>
          <p:cNvSpPr/>
          <p:nvPr/>
        </p:nvSpPr>
        <p:spPr>
          <a:xfrm>
            <a:off x="-1" y="545688"/>
            <a:ext cx="7772405" cy="2"/>
          </a:xfrm>
          <a:prstGeom prst="line">
            <a:avLst/>
          </a:prstGeom>
          <a:ln w="6350">
            <a:solidFill>
              <a:schemeClr val="accent1"/>
            </a:solidFill>
            <a:miter/>
          </a:ln>
        </p:spPr>
        <p:txBody>
          <a:bodyPr lIns="45718" tIns="45718" rIns="45718" bIns="45718"/>
          <a:lstStyle/>
          <a:p>
            <a:pPr/>
          </a:p>
        </p:txBody>
      </p:sp>
      <p:sp>
        <p:nvSpPr>
          <p:cNvPr id="95" name="Straight Connector 10"/>
          <p:cNvSpPr/>
          <p:nvPr/>
        </p:nvSpPr>
        <p:spPr>
          <a:xfrm>
            <a:off x="-2" y="3082999"/>
            <a:ext cx="7772405" cy="2"/>
          </a:xfrm>
          <a:prstGeom prst="line">
            <a:avLst/>
          </a:prstGeom>
          <a:ln w="6350">
            <a:solidFill>
              <a:schemeClr val="accent1"/>
            </a:solidFill>
            <a:miter/>
          </a:ln>
        </p:spPr>
        <p:txBody>
          <a:bodyPr lIns="45718" tIns="45718" rIns="45718" bIns="45718"/>
          <a:lstStyle/>
          <a:p>
            <a:pPr/>
          </a:p>
        </p:txBody>
      </p:sp>
      <p:sp>
        <p:nvSpPr>
          <p:cNvPr id="96" name="TextBox 12"/>
          <p:cNvSpPr txBox="1"/>
          <p:nvPr/>
        </p:nvSpPr>
        <p:spPr>
          <a:xfrm>
            <a:off x="606158" y="188873"/>
            <a:ext cx="1786522"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solidFill>
                  <a:srgbClr val="009193"/>
                </a:solidFill>
                <a:latin typeface="Arial"/>
                <a:ea typeface="Arial"/>
                <a:cs typeface="Arial"/>
                <a:sym typeface="Arial"/>
              </a:defRPr>
            </a:lvl1pPr>
          </a:lstStyle>
          <a:p>
            <a:pPr/>
            <a:r>
              <a:t>March 2023</a:t>
            </a:r>
          </a:p>
        </p:txBody>
      </p:sp>
      <p:sp>
        <p:nvSpPr>
          <p:cNvPr id="97" name="Rectangle 23"/>
          <p:cNvSpPr txBox="1"/>
          <p:nvPr/>
        </p:nvSpPr>
        <p:spPr>
          <a:xfrm>
            <a:off x="606157" y="695660"/>
            <a:ext cx="6560085" cy="1945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pc="300" sz="6400">
                <a:solidFill>
                  <a:srgbClr val="009193"/>
                </a:solidFill>
                <a:latin typeface="Georgia"/>
                <a:ea typeface="Georgia"/>
                <a:cs typeface="Georgia"/>
                <a:sym typeface="Georgia"/>
              </a:defRPr>
            </a:pPr>
            <a:r>
              <a:t>Nutrition</a:t>
            </a:r>
          </a:p>
          <a:p>
            <a:pPr algn="ctr">
              <a:defRPr spc="300" sz="6400">
                <a:solidFill>
                  <a:srgbClr val="005493"/>
                </a:solidFill>
                <a:latin typeface="Georgia"/>
                <a:ea typeface="Georgia"/>
                <a:cs typeface="Georgia"/>
                <a:sym typeface="Georgia"/>
              </a:defRPr>
            </a:pPr>
            <a:r>
              <a:t>NEWSLETTER</a:t>
            </a:r>
          </a:p>
        </p:txBody>
      </p:sp>
      <p:sp>
        <p:nvSpPr>
          <p:cNvPr id="98" name="Inside:"/>
          <p:cNvSpPr txBox="1"/>
          <p:nvPr/>
        </p:nvSpPr>
        <p:spPr>
          <a:xfrm>
            <a:off x="432225" y="6176033"/>
            <a:ext cx="677125" cy="307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solidFill>
                  <a:schemeClr val="accent1"/>
                </a:solidFill>
              </a:defRPr>
            </a:lvl1pPr>
          </a:lstStyle>
          <a:p>
            <a:pPr/>
            <a:r>
              <a:t>Inside:</a:t>
            </a:r>
          </a:p>
        </p:txBody>
      </p:sp>
      <p:sp>
        <p:nvSpPr>
          <p:cNvPr id="99" name="TextBox 22"/>
          <p:cNvSpPr txBox="1"/>
          <p:nvPr/>
        </p:nvSpPr>
        <p:spPr>
          <a:xfrm>
            <a:off x="5248004" y="6179149"/>
            <a:ext cx="2084111" cy="301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1500">
                <a:solidFill>
                  <a:schemeClr val="accent1"/>
                </a:solidFill>
                <a:latin typeface="Arial"/>
                <a:ea typeface="Arial"/>
                <a:cs typeface="Arial"/>
                <a:sym typeface="Arial"/>
              </a:defRPr>
            </a:lvl1pPr>
          </a:lstStyle>
          <a:p>
            <a:pPr/>
            <a:r>
              <a:t>Brought to you by:</a:t>
            </a:r>
          </a:p>
        </p:txBody>
      </p:sp>
      <p:pic>
        <p:nvPicPr>
          <p:cNvPr id="100" name="Food0304e.jpeg" descr="Food0304e.jpeg"/>
          <p:cNvPicPr>
            <a:picLocks noChangeAspect="1"/>
          </p:cNvPicPr>
          <p:nvPr/>
        </p:nvPicPr>
        <p:blipFill>
          <a:blip r:embed="rId2">
            <a:extLst/>
          </a:blip>
          <a:srcRect l="0" t="44788" r="0" b="0"/>
          <a:stretch>
            <a:fillRect/>
          </a:stretch>
        </p:blipFill>
        <p:spPr>
          <a:xfrm>
            <a:off x="-3" y="2906175"/>
            <a:ext cx="7772404" cy="2862615"/>
          </a:xfrm>
          <a:prstGeom prst="rect">
            <a:avLst/>
          </a:prstGeom>
          <a:ln w="12700">
            <a:miter lim="400000"/>
          </a:ln>
        </p:spPr>
      </p:pic>
      <p:sp>
        <p:nvSpPr>
          <p:cNvPr id="101" name="Rectangle 14"/>
          <p:cNvSpPr txBox="1"/>
          <p:nvPr/>
        </p:nvSpPr>
        <p:spPr>
          <a:xfrm>
            <a:off x="446042" y="6547667"/>
            <a:ext cx="4606630" cy="290632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2" marL="228600" indent="-228600">
              <a:lnSpc>
                <a:spcPct val="150000"/>
              </a:lnSpc>
              <a:buSzPct val="100000"/>
              <a:buAutoNum type="arabicPeriod" startAt="2"/>
              <a:defRPr sz="1200">
                <a:latin typeface="Arial"/>
                <a:ea typeface="Arial"/>
                <a:cs typeface="Arial"/>
                <a:sym typeface="Arial"/>
              </a:defRPr>
            </a:pPr>
            <a:r>
              <a:t>Vegetarian Taco, by Judy Doherty, MPS, PC II</a:t>
            </a:r>
          </a:p>
          <a:p>
            <a:pPr lvl="2" marL="228600" indent="-228600">
              <a:lnSpc>
                <a:spcPct val="150000"/>
              </a:lnSpc>
              <a:buSzPct val="100000"/>
              <a:buAutoNum type="arabicPeriod" startAt="2"/>
              <a:defRPr sz="1200">
                <a:latin typeface="Arial"/>
                <a:ea typeface="Arial"/>
                <a:cs typeface="Arial"/>
                <a:sym typeface="Arial"/>
              </a:defRPr>
            </a:pPr>
            <a:r>
              <a:t>Tempeh Bowl, by Judy Doherty, MPS, PC II</a:t>
            </a:r>
          </a:p>
          <a:p>
            <a:pPr lvl="2" marL="228600" indent="-228600">
              <a:lnSpc>
                <a:spcPct val="150000"/>
              </a:lnSpc>
              <a:buSzPct val="100000"/>
              <a:buAutoNum type="arabicPeriod" startAt="2"/>
              <a:defRPr sz="1200">
                <a:latin typeface="Arial"/>
                <a:ea typeface="Arial"/>
                <a:cs typeface="Arial"/>
                <a:sym typeface="Arial"/>
              </a:defRPr>
            </a:pPr>
            <a:r>
              <a:t>Sustainable Eating Made Simple, by Judy Doherty, MPS, PCII</a:t>
            </a:r>
          </a:p>
          <a:p>
            <a:pPr lvl="2" marL="228600" indent="-228600">
              <a:lnSpc>
                <a:spcPct val="150000"/>
              </a:lnSpc>
              <a:buSzPct val="100000"/>
              <a:buAutoNum type="arabicPeriod" startAt="2"/>
              <a:defRPr sz="1200">
                <a:latin typeface="Arial"/>
                <a:ea typeface="Arial"/>
                <a:cs typeface="Arial"/>
                <a:sym typeface="Arial"/>
              </a:defRPr>
            </a:pPr>
            <a:r>
              <a:t>MyPlate for National Nutrition Month® by Judy Doherty, MPS, PC II</a:t>
            </a:r>
          </a:p>
          <a:p>
            <a:pPr lvl="2" marL="228600" indent="-228600">
              <a:lnSpc>
                <a:spcPct val="150000"/>
              </a:lnSpc>
              <a:buSzPct val="100000"/>
              <a:buAutoNum type="arabicPeriod" startAt="2"/>
              <a:defRPr sz="1200">
                <a:latin typeface="Arial"/>
                <a:ea typeface="Arial"/>
                <a:cs typeface="Arial"/>
                <a:sym typeface="Arial"/>
              </a:defRPr>
            </a:pPr>
            <a:r>
              <a:t>Another Possible Cause of Obesity by Lisa Andrews, MEd, RD, LD</a:t>
            </a:r>
          </a:p>
          <a:p>
            <a:pPr lvl="2" marL="228600" indent="-228600">
              <a:lnSpc>
                <a:spcPct val="150000"/>
              </a:lnSpc>
              <a:buSzPct val="100000"/>
              <a:buAutoNum type="arabicPeriod" startAt="2"/>
              <a:defRPr sz="1200">
                <a:latin typeface="Arial"/>
                <a:ea typeface="Arial"/>
                <a:cs typeface="Arial"/>
                <a:sym typeface="Arial"/>
              </a:defRPr>
            </a:pPr>
            <a:r>
              <a:t>Make the Best of the Protein Drive by Lisa Andrews, MEd, RD, LD</a:t>
            </a:r>
          </a:p>
          <a:p>
            <a:pPr lvl="2" marL="228600" indent="-228600">
              <a:lnSpc>
                <a:spcPct val="150000"/>
              </a:lnSpc>
              <a:buSzPct val="100000"/>
              <a:buAutoNum type="arabicPeriod" startAt="2"/>
              <a:defRPr sz="1200">
                <a:latin typeface="Arial"/>
                <a:ea typeface="Arial"/>
                <a:cs typeface="Arial"/>
                <a:sym typeface="Arial"/>
              </a:defRPr>
            </a:pPr>
            <a:r>
              <a:t>Should You Be Drinking Kombucha? by Hollis Bass, MEd, RD, LD</a:t>
            </a:r>
          </a:p>
        </p:txBody>
      </p:sp>
      <p:sp>
        <p:nvSpPr>
          <p:cNvPr id="102" name="Straight Connector 8"/>
          <p:cNvSpPr/>
          <p:nvPr/>
        </p:nvSpPr>
        <p:spPr>
          <a:xfrm>
            <a:off x="73738" y="2800604"/>
            <a:ext cx="7772405" cy="2"/>
          </a:xfrm>
          <a:prstGeom prst="line">
            <a:avLst/>
          </a:prstGeom>
          <a:ln w="6350">
            <a:solidFill>
              <a:schemeClr val="accent1"/>
            </a:solidFill>
            <a:miter/>
          </a:ln>
        </p:spPr>
        <p:txBody>
          <a:bodyPr lIns="45718" tIns="45718" rIns="45718" bIns="45718"/>
          <a:lstStyle/>
          <a:p>
            <a:pPr/>
          </a:p>
        </p:txBody>
      </p:sp>
      <p:pic>
        <p:nvPicPr>
          <p:cNvPr id="103" name="lets-cook-logo-2.png" descr="lets-cook-logo-2.png"/>
          <p:cNvPicPr>
            <a:picLocks noChangeAspect="1"/>
          </p:cNvPicPr>
          <p:nvPr/>
        </p:nvPicPr>
        <p:blipFill>
          <a:blip r:embed="rId3">
            <a:extLst/>
          </a:blip>
          <a:stretch>
            <a:fillRect/>
          </a:stretch>
        </p:blipFill>
        <p:spPr>
          <a:xfrm>
            <a:off x="5638458" y="-25742"/>
            <a:ext cx="1829142" cy="182914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Straight Connector 16"/>
          <p:cNvSpPr/>
          <p:nvPr/>
        </p:nvSpPr>
        <p:spPr>
          <a:xfrm>
            <a:off x="-1" y="156753"/>
            <a:ext cx="7772402" cy="2"/>
          </a:xfrm>
          <a:prstGeom prst="line">
            <a:avLst/>
          </a:prstGeom>
          <a:ln w="44450">
            <a:solidFill>
              <a:srgbClr val="808080"/>
            </a:solidFill>
            <a:miter/>
          </a:ln>
        </p:spPr>
        <p:txBody>
          <a:bodyPr lIns="45718" tIns="45718" rIns="45718" bIns="45718"/>
          <a:lstStyle/>
          <a:p>
            <a:pPr/>
          </a:p>
        </p:txBody>
      </p:sp>
      <p:pic>
        <p:nvPicPr>
          <p:cNvPr id="106" name="Ink 24" descr="Ink 24"/>
          <p:cNvPicPr>
            <a:picLocks noChangeAspect="1"/>
          </p:cNvPicPr>
          <p:nvPr/>
        </p:nvPicPr>
        <p:blipFill>
          <a:blip r:embed="rId2">
            <a:extLst/>
          </a:blip>
          <a:stretch>
            <a:fillRect/>
          </a:stretch>
        </p:blipFill>
        <p:spPr>
          <a:xfrm>
            <a:off x="-2158614" y="405051"/>
            <a:ext cx="36004" cy="216000"/>
          </a:xfrm>
          <a:prstGeom prst="rect">
            <a:avLst/>
          </a:prstGeom>
          <a:ln w="12700">
            <a:miter lim="400000"/>
          </a:ln>
        </p:spPr>
      </p:pic>
      <p:sp>
        <p:nvSpPr>
          <p:cNvPr id="107" name="Straight Connector 26"/>
          <p:cNvSpPr/>
          <p:nvPr/>
        </p:nvSpPr>
        <p:spPr>
          <a:xfrm>
            <a:off x="-1" y="1267096"/>
            <a:ext cx="7772402" cy="2"/>
          </a:xfrm>
          <a:prstGeom prst="line">
            <a:avLst/>
          </a:prstGeom>
          <a:ln w="12700">
            <a:solidFill>
              <a:schemeClr val="accent1"/>
            </a:solidFill>
            <a:miter/>
          </a:ln>
        </p:spPr>
        <p:txBody>
          <a:bodyPr lIns="45718" tIns="45718" rIns="45718" bIns="45718"/>
          <a:lstStyle/>
          <a:p>
            <a:pPr/>
          </a:p>
        </p:txBody>
      </p:sp>
      <p:sp>
        <p:nvSpPr>
          <p:cNvPr id="108" name="TextBox 27"/>
          <p:cNvSpPr txBox="1"/>
          <p:nvPr/>
        </p:nvSpPr>
        <p:spPr>
          <a:xfrm>
            <a:off x="340157" y="365758"/>
            <a:ext cx="7025634" cy="675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4000">
                <a:solidFill>
                  <a:srgbClr val="262626"/>
                </a:solidFill>
                <a:latin typeface="Georgia"/>
                <a:ea typeface="Georgia"/>
                <a:cs typeface="Georgia"/>
                <a:sym typeface="Georgia"/>
              </a:defRPr>
            </a:lvl1pPr>
          </a:lstStyle>
          <a:p>
            <a:pPr/>
            <a:r>
              <a:t>Vegetarian Taco</a:t>
            </a:r>
          </a:p>
        </p:txBody>
      </p:sp>
      <p:sp>
        <p:nvSpPr>
          <p:cNvPr id="109" name="TextBox 28"/>
          <p:cNvSpPr txBox="1"/>
          <p:nvPr/>
        </p:nvSpPr>
        <p:spPr>
          <a:xfrm>
            <a:off x="605416" y="1508298"/>
            <a:ext cx="2410637" cy="293042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400">
                <a:latin typeface="Arial"/>
                <a:ea typeface="Arial"/>
                <a:cs typeface="Arial"/>
                <a:sym typeface="Arial"/>
              </a:defRPr>
            </a:pPr>
            <a:r>
              <a:t>Ingredients: </a:t>
            </a:r>
          </a:p>
          <a:p>
            <a:pPr>
              <a:defRPr sz="1400">
                <a:latin typeface="Arial"/>
                <a:ea typeface="Arial"/>
                <a:cs typeface="Arial"/>
                <a:sym typeface="Arial"/>
              </a:defRPr>
            </a:pPr>
          </a:p>
          <a:p>
            <a:pPr>
              <a:defRPr sz="1400">
                <a:latin typeface="Arial"/>
                <a:ea typeface="Arial"/>
                <a:cs typeface="Arial"/>
                <a:sym typeface="Arial"/>
              </a:defRPr>
            </a:pPr>
            <a:r>
              <a:t>2 medium flour tortillas</a:t>
            </a:r>
          </a:p>
          <a:p>
            <a:pPr>
              <a:defRPr sz="1400">
                <a:latin typeface="Arial"/>
                <a:ea typeface="Arial"/>
                <a:cs typeface="Arial"/>
                <a:sym typeface="Arial"/>
              </a:defRPr>
            </a:pPr>
            <a:r>
              <a:t>6 ounces tempeh, sliced</a:t>
            </a:r>
          </a:p>
          <a:p>
            <a:pPr>
              <a:defRPr sz="1400">
                <a:latin typeface="Arial"/>
                <a:ea typeface="Arial"/>
                <a:cs typeface="Arial"/>
                <a:sym typeface="Arial"/>
              </a:defRPr>
            </a:pPr>
            <a:r>
              <a:t>1 tsp canola oil</a:t>
            </a:r>
          </a:p>
          <a:p>
            <a:pPr>
              <a:defRPr sz="1400">
                <a:latin typeface="Arial"/>
                <a:ea typeface="Arial"/>
                <a:cs typeface="Arial"/>
                <a:sym typeface="Arial"/>
              </a:defRPr>
            </a:pPr>
            <a:r>
              <a:t>1/2 avocado</a:t>
            </a:r>
          </a:p>
          <a:p>
            <a:pPr>
              <a:defRPr sz="1400">
                <a:latin typeface="Arial"/>
                <a:ea typeface="Arial"/>
                <a:cs typeface="Arial"/>
                <a:sym typeface="Arial"/>
              </a:defRPr>
            </a:pPr>
            <a:r>
              <a:t>1/2 cup chopped tomato</a:t>
            </a:r>
          </a:p>
          <a:p>
            <a:pPr>
              <a:defRPr sz="1400">
                <a:latin typeface="Arial"/>
                <a:ea typeface="Arial"/>
                <a:cs typeface="Arial"/>
                <a:sym typeface="Arial"/>
              </a:defRPr>
            </a:pPr>
            <a:r>
              <a:t>1/4 cup chopped onion</a:t>
            </a:r>
          </a:p>
          <a:p>
            <a:pPr>
              <a:defRPr sz="1400">
                <a:latin typeface="Arial"/>
                <a:ea typeface="Arial"/>
                <a:cs typeface="Arial"/>
                <a:sym typeface="Arial"/>
              </a:defRPr>
            </a:pPr>
            <a:r>
              <a:t>1/2 chopped jalapeno pepper</a:t>
            </a:r>
          </a:p>
          <a:p>
            <a:pPr>
              <a:defRPr sz="1400">
                <a:latin typeface="Arial"/>
                <a:ea typeface="Arial"/>
                <a:cs typeface="Arial"/>
                <a:sym typeface="Arial"/>
              </a:defRPr>
            </a:pPr>
            <a:r>
              <a:t>1 tsp lime juice</a:t>
            </a:r>
          </a:p>
          <a:p>
            <a:pPr>
              <a:defRPr sz="1400">
                <a:latin typeface="Arial"/>
                <a:ea typeface="Arial"/>
                <a:cs typeface="Arial"/>
                <a:sym typeface="Arial"/>
              </a:defRPr>
            </a:pPr>
            <a:r>
              <a:t>1/4 cup grated carrots</a:t>
            </a:r>
          </a:p>
          <a:p>
            <a:pPr>
              <a:defRPr sz="1400">
                <a:latin typeface="Arial"/>
                <a:ea typeface="Arial"/>
                <a:cs typeface="Arial"/>
                <a:sym typeface="Arial"/>
              </a:defRPr>
            </a:pPr>
            <a:r>
              <a:t>1/2 cup lettuce</a:t>
            </a:r>
          </a:p>
          <a:p>
            <a:pPr>
              <a:defRPr sz="1400">
                <a:latin typeface="Arial"/>
                <a:ea typeface="Arial"/>
                <a:cs typeface="Arial"/>
                <a:sym typeface="Arial"/>
              </a:defRPr>
            </a:pPr>
            <a:r>
              <a:t>1 radish, sliced</a:t>
            </a:r>
          </a:p>
          <a:p>
            <a:pPr>
              <a:defRPr sz="1400">
                <a:latin typeface="Arial"/>
                <a:ea typeface="Arial"/>
                <a:cs typeface="Arial"/>
                <a:sym typeface="Arial"/>
              </a:defRPr>
            </a:pPr>
            <a:r>
              <a:t>1/4 cup green onion</a:t>
            </a:r>
          </a:p>
        </p:txBody>
      </p:sp>
      <p:grpSp>
        <p:nvGrpSpPr>
          <p:cNvPr id="112" name="Rectangle 29"/>
          <p:cNvGrpSpPr/>
          <p:nvPr/>
        </p:nvGrpSpPr>
        <p:grpSpPr>
          <a:xfrm>
            <a:off x="495771" y="7785913"/>
            <a:ext cx="6780857" cy="1009642"/>
            <a:chOff x="-1" y="-1"/>
            <a:chExt cx="6780855" cy="1009640"/>
          </a:xfrm>
        </p:grpSpPr>
        <p:sp>
          <p:nvSpPr>
            <p:cNvPr id="110" name="Rectangle"/>
            <p:cNvSpPr/>
            <p:nvPr/>
          </p:nvSpPr>
          <p:spPr>
            <a:xfrm>
              <a:off x="-2" y="-2"/>
              <a:ext cx="6780857" cy="1009642"/>
            </a:xfrm>
            <a:prstGeom prst="rect">
              <a:avLst/>
            </a:prstGeom>
            <a:solidFill>
              <a:srgbClr val="262626"/>
            </a:solidFill>
            <a:ln w="12700" cap="flat">
              <a:solidFill>
                <a:srgbClr val="32538F"/>
              </a:solidFill>
              <a:prstDash val="solid"/>
              <a:miter lim="800000"/>
            </a:ln>
            <a:effectLst/>
          </p:spPr>
          <p:txBody>
            <a:bodyPr wrap="square" lIns="45718" tIns="45718" rIns="45718" bIns="45718" numCol="1" anchor="ctr">
              <a:noAutofit/>
            </a:bodyPr>
            <a:lstStyle/>
            <a:p>
              <a:pPr>
                <a:defRPr>
                  <a:solidFill>
                    <a:srgbClr val="FFFFFF"/>
                  </a:solidFill>
                  <a:latin typeface="+mn-lt"/>
                  <a:ea typeface="+mn-ea"/>
                  <a:cs typeface="+mn-cs"/>
                  <a:sym typeface="Avenir Book"/>
                </a:defRPr>
              </a:pPr>
            </a:p>
          </p:txBody>
        </p:sp>
        <p:sp>
          <p:nvSpPr>
            <p:cNvPr id="111" name="Chef's Tip:…"/>
            <p:cNvSpPr txBox="1"/>
            <p:nvPr/>
          </p:nvSpPr>
          <p:spPr>
            <a:xfrm>
              <a:off x="52068" y="14598"/>
              <a:ext cx="6676716" cy="980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defRPr sz="1200">
                  <a:solidFill>
                    <a:srgbClr val="FFFFFF"/>
                  </a:solidFill>
                  <a:latin typeface="Avenir Heavy"/>
                  <a:ea typeface="Avenir Heavy"/>
                  <a:cs typeface="Avenir Heavy"/>
                  <a:sym typeface="Avenir Heavy"/>
                </a:defRPr>
              </a:pPr>
              <a:r>
                <a:t>Chef's Tip:</a:t>
              </a:r>
            </a:p>
            <a:p>
              <a:pPr>
                <a:defRPr sz="1300">
                  <a:solidFill>
                    <a:srgbClr val="FFFFFF"/>
                  </a:solidFill>
                  <a:latin typeface="+mn-lt"/>
                  <a:ea typeface="+mn-ea"/>
                  <a:cs typeface="+mn-cs"/>
                  <a:sym typeface="Avenir Book"/>
                </a:defRPr>
              </a:pPr>
              <a:r>
                <a:t>Tempeh is made by fermenting soy beans or any time of bean and grain in a pressed cake. It has a wonderful flavor and cooks up very crisp. Best of all it is high in protein and low in fat and added sodium. Give it a try! You won’t be disappointed. </a:t>
              </a:r>
            </a:p>
          </p:txBody>
        </p:sp>
      </p:grpSp>
      <p:sp>
        <p:nvSpPr>
          <p:cNvPr id="113" name="Slide Number Placeholder 32"/>
          <p:cNvSpPr txBox="1"/>
          <p:nvPr>
            <p:ph type="sldNum" sz="quarter" idx="4294967295"/>
          </p:nvPr>
        </p:nvSpPr>
        <p:spPr>
          <a:xfrm>
            <a:off x="7063298" y="9455787"/>
            <a:ext cx="174749"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4" name="TextBox 5"/>
          <p:cNvSpPr txBox="1"/>
          <p:nvPr/>
        </p:nvSpPr>
        <p:spPr>
          <a:xfrm>
            <a:off x="665483" y="5066798"/>
            <a:ext cx="6441433" cy="21391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300">
                <a:latin typeface="Arial"/>
                <a:ea typeface="Arial"/>
                <a:cs typeface="Arial"/>
                <a:sym typeface="Arial"/>
              </a:defRPr>
            </a:pPr>
            <a:r>
              <a:t>Directions:</a:t>
            </a:r>
          </a:p>
          <a:p>
            <a:pPr>
              <a:defRPr sz="1300">
                <a:latin typeface="Arial"/>
                <a:ea typeface="Arial"/>
                <a:cs typeface="Arial"/>
                <a:sym typeface="Arial"/>
              </a:defRPr>
            </a:pPr>
          </a:p>
          <a:p>
            <a:pPr marL="160420" indent="-160420">
              <a:lnSpc>
                <a:spcPct val="120000"/>
              </a:lnSpc>
              <a:buSzPct val="100000"/>
              <a:buAutoNum type="arabicPeriod" startAt="1"/>
              <a:defRPr sz="1300">
                <a:latin typeface="Arial"/>
                <a:ea typeface="Arial"/>
                <a:cs typeface="Arial"/>
                <a:sym typeface="Arial"/>
              </a:defRPr>
            </a:pPr>
            <a:r>
              <a:t>Fry the tempeh slices in oil over medium heat until warmed and crispy. Finish with splash of low-sodium Tamara or soy sauce. Remove from heat.</a:t>
            </a:r>
          </a:p>
          <a:p>
            <a:pPr marL="160420" indent="-160420">
              <a:lnSpc>
                <a:spcPct val="120000"/>
              </a:lnSpc>
              <a:buSzPct val="100000"/>
              <a:buAutoNum type="arabicPeriod" startAt="1"/>
              <a:defRPr sz="1300">
                <a:latin typeface="Arial"/>
                <a:ea typeface="Arial"/>
                <a:cs typeface="Arial"/>
                <a:sym typeface="Arial"/>
              </a:defRPr>
            </a:pPr>
            <a:r>
              <a:t>Heat the corn tortilla in a skillet over medium heat until toasted and warm.</a:t>
            </a:r>
          </a:p>
          <a:p>
            <a:pPr marL="160420" indent="-160420">
              <a:lnSpc>
                <a:spcPct val="120000"/>
              </a:lnSpc>
              <a:buSzPct val="100000"/>
              <a:buAutoNum type="arabicPeriod" startAt="1"/>
              <a:defRPr sz="1300">
                <a:latin typeface="Arial"/>
                <a:ea typeface="Arial"/>
                <a:cs typeface="Arial"/>
                <a:sym typeface="Arial"/>
              </a:defRPr>
            </a:pPr>
            <a:r>
              <a:t>Place the tortilla on a plate. Fill with all of the ingredients. Serve immediately. </a:t>
            </a:r>
          </a:p>
          <a:p>
            <a:pPr>
              <a:defRPr sz="1300">
                <a:latin typeface="Arial"/>
                <a:ea typeface="Arial"/>
                <a:cs typeface="Arial"/>
                <a:sym typeface="Arial"/>
              </a:defRPr>
            </a:pPr>
          </a:p>
          <a:p>
            <a:pPr>
              <a:defRPr sz="1300">
                <a:latin typeface="Arial"/>
                <a:ea typeface="Arial"/>
                <a:cs typeface="Arial"/>
                <a:sym typeface="Arial"/>
              </a:defRPr>
            </a:pPr>
            <a:r>
              <a:t>Nutrition Facts:</a:t>
            </a:r>
          </a:p>
          <a:p>
            <a:pPr>
              <a:defRPr sz="1300">
                <a:latin typeface="Arial"/>
                <a:ea typeface="Arial"/>
                <a:cs typeface="Arial"/>
                <a:sym typeface="Arial"/>
              </a:defRPr>
            </a:pPr>
            <a:r>
              <a:t>Serves 2. Each 2 cup serving: Calories: </a:t>
            </a:r>
            <a:r>
              <a:rPr>
                <a:solidFill>
                  <a:srgbClr val="333333"/>
                </a:solidFill>
              </a:rPr>
              <a:t>385 calories, 21 g fat, 4 g saturated fat, 250 mg sodium, 0 mg cholesterol, 33 g carbohydrate, 6 g fiber, 5 g sugar, 20 g protein</a:t>
            </a:r>
          </a:p>
        </p:txBody>
      </p:sp>
      <p:pic>
        <p:nvPicPr>
          <p:cNvPr id="115" name="tempeh-taco.jpeg" descr="tempeh-taco.jpeg"/>
          <p:cNvPicPr>
            <a:picLocks noChangeAspect="1"/>
          </p:cNvPicPr>
          <p:nvPr/>
        </p:nvPicPr>
        <p:blipFill>
          <a:blip r:embed="rId3">
            <a:extLst/>
          </a:blip>
          <a:srcRect l="0" t="4353" r="0" b="4353"/>
          <a:stretch>
            <a:fillRect/>
          </a:stretch>
        </p:blipFill>
        <p:spPr>
          <a:xfrm>
            <a:off x="3281164" y="1460225"/>
            <a:ext cx="3934663" cy="302669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TextBox 3"/>
          <p:cNvSpPr txBox="1"/>
          <p:nvPr/>
        </p:nvSpPr>
        <p:spPr>
          <a:xfrm>
            <a:off x="651917" y="427525"/>
            <a:ext cx="6622868" cy="5358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500">
                <a:solidFill>
                  <a:srgbClr val="262626"/>
                </a:solidFill>
                <a:latin typeface="Rockwell"/>
                <a:ea typeface="Rockwell"/>
                <a:cs typeface="Rockwell"/>
                <a:sym typeface="Rockwell"/>
              </a:defRPr>
            </a:lvl1pPr>
          </a:lstStyle>
          <a:p>
            <a:pPr/>
            <a:r>
              <a:t>Simple Vegetarian Bowl</a:t>
            </a:r>
          </a:p>
        </p:txBody>
      </p:sp>
      <p:sp>
        <p:nvSpPr>
          <p:cNvPr id="118" name="TextBox 8"/>
          <p:cNvSpPr txBox="1"/>
          <p:nvPr/>
        </p:nvSpPr>
        <p:spPr>
          <a:xfrm>
            <a:off x="1072307" y="3661204"/>
            <a:ext cx="6279219" cy="45314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200">
                <a:latin typeface="Arial"/>
                <a:ea typeface="Arial"/>
                <a:cs typeface="Arial"/>
                <a:sym typeface="Arial"/>
              </a:defRPr>
            </a:pPr>
            <a:r>
              <a:t>Ingredients:</a:t>
            </a:r>
          </a:p>
          <a:p>
            <a:pPr>
              <a:defRPr sz="1200">
                <a:latin typeface="Arial"/>
                <a:ea typeface="Arial"/>
                <a:cs typeface="Arial"/>
                <a:sym typeface="Arial"/>
              </a:defRPr>
            </a:pPr>
            <a:r>
              <a:t>1-1/2 cups cooked brown rice</a:t>
            </a:r>
          </a:p>
          <a:p>
            <a:pPr>
              <a:defRPr sz="1200">
                <a:latin typeface="Arial"/>
                <a:ea typeface="Arial"/>
                <a:cs typeface="Arial"/>
                <a:sym typeface="Arial"/>
              </a:defRPr>
            </a:pPr>
            <a:r>
              <a:t>6 ounces tempeh, sliced</a:t>
            </a:r>
          </a:p>
          <a:p>
            <a:pPr>
              <a:defRPr sz="1200">
                <a:latin typeface="Arial"/>
                <a:ea typeface="Arial"/>
                <a:cs typeface="Arial"/>
                <a:sym typeface="Arial"/>
              </a:defRPr>
            </a:pPr>
            <a:r>
              <a:t>1 tablespoon olive oil</a:t>
            </a:r>
          </a:p>
          <a:p>
            <a:pPr>
              <a:defRPr sz="1200">
                <a:latin typeface="Arial"/>
                <a:ea typeface="Arial"/>
                <a:cs typeface="Arial"/>
                <a:sym typeface="Arial"/>
              </a:defRPr>
            </a:pPr>
            <a:r>
              <a:t>1 tsp low-sodium Tamari sauce</a:t>
            </a:r>
          </a:p>
          <a:p>
            <a:pPr>
              <a:defRPr sz="1200">
                <a:latin typeface="Arial"/>
                <a:ea typeface="Arial"/>
                <a:cs typeface="Arial"/>
                <a:sym typeface="Arial"/>
              </a:defRPr>
            </a:pPr>
            <a:r>
              <a:t>1/2 avocado, peeled and sliced, pit removed</a:t>
            </a:r>
          </a:p>
          <a:p>
            <a:pPr>
              <a:defRPr sz="1200">
                <a:latin typeface="Arial"/>
                <a:ea typeface="Arial"/>
                <a:cs typeface="Arial"/>
                <a:sym typeface="Arial"/>
              </a:defRPr>
            </a:pPr>
            <a:r>
              <a:t>2 cups butternut squash, roasted cubed</a:t>
            </a:r>
          </a:p>
          <a:p>
            <a:pPr>
              <a:defRPr sz="1200">
                <a:latin typeface="Arial"/>
                <a:ea typeface="Arial"/>
                <a:cs typeface="Arial"/>
                <a:sym typeface="Arial"/>
              </a:defRPr>
            </a:pPr>
            <a:r>
              <a:t>1 cup zucchini</a:t>
            </a:r>
          </a:p>
          <a:p>
            <a:pPr>
              <a:defRPr sz="1200">
                <a:latin typeface="Arial"/>
                <a:ea typeface="Arial"/>
                <a:cs typeface="Arial"/>
                <a:sym typeface="Arial"/>
              </a:defRPr>
            </a:pPr>
            <a:r>
              <a:t>1/4 cup sliced mushrooms</a:t>
            </a:r>
          </a:p>
          <a:p>
            <a:pPr>
              <a:defRPr sz="1200">
                <a:latin typeface="Arial"/>
                <a:ea typeface="Arial"/>
                <a:cs typeface="Arial"/>
                <a:sym typeface="Arial"/>
              </a:defRPr>
            </a:pPr>
            <a:r>
              <a:t>1/4 cup bell pepper, red, sliced</a:t>
            </a:r>
          </a:p>
          <a:p>
            <a:pPr>
              <a:defRPr sz="1200">
                <a:latin typeface="Arial"/>
                <a:ea typeface="Arial"/>
                <a:cs typeface="Arial"/>
                <a:sym typeface="Arial"/>
              </a:defRPr>
            </a:pPr>
            <a:r>
              <a:t>1 cup lettuce</a:t>
            </a:r>
          </a:p>
          <a:p>
            <a:pPr>
              <a:defRPr sz="1200">
                <a:latin typeface="Arial"/>
                <a:ea typeface="Arial"/>
                <a:cs typeface="Arial"/>
                <a:sym typeface="Arial"/>
              </a:defRPr>
            </a:pPr>
            <a:r>
              <a:t>1 tablespoon salad dressing</a:t>
            </a:r>
          </a:p>
          <a:p>
            <a:pPr>
              <a:defRPr sz="1200">
                <a:latin typeface="Arial"/>
                <a:ea typeface="Arial"/>
                <a:cs typeface="Arial"/>
                <a:sym typeface="Arial"/>
              </a:defRPr>
            </a:pPr>
            <a:r>
              <a:t>Drizzle balsamic vinegar</a:t>
            </a:r>
          </a:p>
          <a:p>
            <a:pPr>
              <a:defRPr sz="1200">
                <a:latin typeface="Arial"/>
                <a:ea typeface="Arial"/>
                <a:cs typeface="Arial"/>
                <a:sym typeface="Arial"/>
              </a:defRPr>
            </a:pPr>
            <a:r>
              <a:t>1/2 hot pepper, 2 tsp fresh cilantro, and 1/2 quartered lime for garnish, optional</a:t>
            </a:r>
          </a:p>
          <a:p>
            <a:pPr>
              <a:defRPr sz="1200">
                <a:latin typeface="Arial"/>
                <a:ea typeface="Arial"/>
                <a:cs typeface="Arial"/>
                <a:sym typeface="Arial"/>
              </a:defRPr>
            </a:pPr>
          </a:p>
          <a:p>
            <a:pPr>
              <a:defRPr b="1" sz="1200">
                <a:latin typeface="Arial"/>
                <a:ea typeface="Arial"/>
                <a:cs typeface="Arial"/>
                <a:sym typeface="Arial"/>
              </a:defRPr>
            </a:pPr>
            <a:r>
              <a:t>Directions:</a:t>
            </a:r>
          </a:p>
          <a:p>
            <a:pPr marL="228600" indent="-228600">
              <a:buSzPct val="100000"/>
              <a:buAutoNum type="arabicPeriod" startAt="1"/>
              <a:defRPr sz="1200">
                <a:latin typeface="Arial"/>
                <a:ea typeface="Arial"/>
                <a:cs typeface="Arial"/>
                <a:sym typeface="Arial"/>
              </a:defRPr>
            </a:pPr>
            <a:r>
              <a:t>You can cook the brown rice and quinoa in a rice cooker or on the stove following the package directions. </a:t>
            </a:r>
          </a:p>
          <a:p>
            <a:pPr marL="228600" indent="-228600">
              <a:buSzPct val="100000"/>
              <a:buAutoNum type="arabicPeriod" startAt="1"/>
              <a:defRPr sz="1200">
                <a:latin typeface="Arial"/>
                <a:ea typeface="Arial"/>
                <a:cs typeface="Arial"/>
                <a:sym typeface="Arial"/>
              </a:defRPr>
            </a:pPr>
            <a:r>
              <a:t>Cook the tempeh in a medium-hot skillet with the olive oil. Don’t make the pan too hot. Brown on both sides, splash with the Tamari sauce, and remove from the heat. </a:t>
            </a:r>
          </a:p>
          <a:p>
            <a:pPr marL="228600" indent="-228600">
              <a:buSzPct val="100000"/>
              <a:buAutoNum type="arabicPeriod" startAt="1"/>
              <a:defRPr sz="1200">
                <a:latin typeface="Arial"/>
                <a:ea typeface="Arial"/>
                <a:cs typeface="Arial"/>
                <a:sym typeface="Arial"/>
              </a:defRPr>
            </a:pPr>
            <a:r>
              <a:t>Sauté the vegetables. </a:t>
            </a:r>
          </a:p>
          <a:p>
            <a:pPr marL="228600" indent="-228600">
              <a:buSzPct val="100000"/>
              <a:buAutoNum type="arabicPeriod" startAt="1"/>
              <a:defRPr sz="1200">
                <a:latin typeface="Arial"/>
                <a:ea typeface="Arial"/>
                <a:cs typeface="Arial"/>
                <a:sym typeface="Arial"/>
              </a:defRPr>
            </a:pPr>
            <a:r>
              <a:t>Assemble the bowls as pictured, dividing the ingredients between two bowls. Place the grains in the bowl first. Top with the cooked tempeh, add the veggies, toss the lettuce in the dressing and place under the avocado slices. Garnish with hot pepper and optional lime and cilantro. Serve immediately.</a:t>
            </a:r>
          </a:p>
        </p:txBody>
      </p:sp>
      <p:sp>
        <p:nvSpPr>
          <p:cNvPr id="119" name="Slide Number Placeholder 11"/>
          <p:cNvSpPr txBox="1"/>
          <p:nvPr>
            <p:ph type="sldNum" sz="quarter" idx="4294967295"/>
          </p:nvPr>
        </p:nvSpPr>
        <p:spPr>
          <a:xfrm>
            <a:off x="7063298" y="9455787"/>
            <a:ext cx="174749"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0" name="TextBox 14"/>
          <p:cNvSpPr txBox="1"/>
          <p:nvPr/>
        </p:nvSpPr>
        <p:spPr>
          <a:xfrm>
            <a:off x="966501" y="1464959"/>
            <a:ext cx="2483718" cy="19144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rgbClr val="404040"/>
                </a:solidFill>
                <a:latin typeface="Arial"/>
                <a:ea typeface="Arial"/>
                <a:cs typeface="Arial"/>
                <a:sym typeface="Arial"/>
              </a:defRPr>
            </a:lvl1pPr>
          </a:lstStyle>
          <a:p>
            <a:pPr/>
            <a:r>
              <a:t>This bowl meal is has so many wonderful flavors and textures. You will want to make it again and again. Based on grains it is topped with raw and cooked veggies and fried tempeh slices. You can use any protein or any variety of veggies.</a:t>
            </a:r>
          </a:p>
        </p:txBody>
      </p:sp>
      <p:sp>
        <p:nvSpPr>
          <p:cNvPr id="121" name="TextBox 1"/>
          <p:cNvSpPr txBox="1"/>
          <p:nvPr/>
        </p:nvSpPr>
        <p:spPr>
          <a:xfrm>
            <a:off x="1149832" y="8480831"/>
            <a:ext cx="6124169" cy="379382"/>
          </a:xfrm>
          <a:prstGeom prst="rect">
            <a:avLst/>
          </a:prstGeom>
          <a:solidFill>
            <a:srgbClr val="FFFFFF"/>
          </a:solidFill>
          <a:ln w="12700">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a:r>
              <a:t>Serves 2. Each 3 cup bowl: 543 calories, 26 f fat, 4 g saturated fat, 4 g saturated fat, 268 mg sodium, 0 mg cholesterol, 56 g carbohydrate, 12 g sugar, 14 g fiber, 22 g protein,.</a:t>
            </a:r>
          </a:p>
        </p:txBody>
      </p:sp>
      <p:pic>
        <p:nvPicPr>
          <p:cNvPr id="122" name="tempeh-bowl.jpeg" descr="tempeh-bowl.jpeg"/>
          <p:cNvPicPr>
            <a:picLocks noChangeAspect="1"/>
          </p:cNvPicPr>
          <p:nvPr/>
        </p:nvPicPr>
        <p:blipFill>
          <a:blip r:embed="rId2">
            <a:extLst/>
          </a:blip>
          <a:srcRect l="0" t="0" r="0" b="10749"/>
          <a:stretch>
            <a:fillRect/>
          </a:stretch>
        </p:blipFill>
        <p:spPr>
          <a:xfrm>
            <a:off x="3764131" y="1436743"/>
            <a:ext cx="3131590" cy="281562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Object 1" descr="Object 1"/>
          <p:cNvPicPr>
            <a:picLocks noChangeAspect="1"/>
          </p:cNvPicPr>
          <p:nvPr/>
        </p:nvPicPr>
        <p:blipFill>
          <a:blip r:embed="rId2">
            <a:extLst/>
          </a:blip>
          <a:stretch>
            <a:fillRect/>
          </a:stretch>
        </p:blipFill>
        <p:spPr>
          <a:xfrm>
            <a:off x="1143" y="0"/>
            <a:ext cx="7770115" cy="10058401"/>
          </a:xfrm>
          <a:prstGeom prst="rect">
            <a:avLst/>
          </a:prstGeom>
          <a:ln w="12700">
            <a:miter lim="400000"/>
          </a:ln>
        </p:spPr>
      </p:pic>
      <p:pic>
        <p:nvPicPr>
          <p:cNvPr id="125" name="Object 4" descr="Object 4"/>
          <p:cNvPicPr>
            <a:picLocks noChangeAspect="1"/>
          </p:cNvPicPr>
          <p:nvPr/>
        </p:nvPicPr>
        <p:blipFill>
          <a:blip r:embed="rId3">
            <a:extLst/>
          </a:blip>
          <a:stretch>
            <a:fillRect/>
          </a:stretch>
        </p:blipFill>
        <p:spPr>
          <a:xfrm>
            <a:off x="619125" y="5054246"/>
            <a:ext cx="6534150" cy="142878"/>
          </a:xfrm>
          <a:prstGeom prst="rect">
            <a:avLst/>
          </a:prstGeom>
          <a:ln w="12700">
            <a:miter lim="400000"/>
          </a:ln>
        </p:spPr>
      </p:pic>
      <p:pic>
        <p:nvPicPr>
          <p:cNvPr id="126" name="Object 5" descr="Object 5"/>
          <p:cNvPicPr>
            <a:picLocks noChangeAspect="1"/>
          </p:cNvPicPr>
          <p:nvPr/>
        </p:nvPicPr>
        <p:blipFill>
          <a:blip r:embed="rId4">
            <a:extLst/>
          </a:blip>
          <a:stretch>
            <a:fillRect/>
          </a:stretch>
        </p:blipFill>
        <p:spPr>
          <a:xfrm>
            <a:off x="614362" y="6819282"/>
            <a:ext cx="6543676" cy="142878"/>
          </a:xfrm>
          <a:prstGeom prst="rect">
            <a:avLst/>
          </a:prstGeom>
          <a:ln w="12700">
            <a:miter lim="400000"/>
          </a:ln>
        </p:spPr>
      </p:pic>
      <p:pic>
        <p:nvPicPr>
          <p:cNvPr id="127" name="Object 6" descr="Object 6"/>
          <p:cNvPicPr>
            <a:picLocks noChangeAspect="1"/>
          </p:cNvPicPr>
          <p:nvPr/>
        </p:nvPicPr>
        <p:blipFill>
          <a:blip r:embed="rId5">
            <a:extLst/>
          </a:blip>
          <a:stretch>
            <a:fillRect/>
          </a:stretch>
        </p:blipFill>
        <p:spPr>
          <a:xfrm>
            <a:off x="610743" y="8420100"/>
            <a:ext cx="6543676" cy="142877"/>
          </a:xfrm>
          <a:prstGeom prst="rect">
            <a:avLst/>
          </a:prstGeom>
          <a:ln w="12700">
            <a:miter lim="400000"/>
          </a:ln>
        </p:spPr>
      </p:pic>
      <p:pic>
        <p:nvPicPr>
          <p:cNvPr id="128" name="Object 7" descr="Object 7"/>
          <p:cNvPicPr>
            <a:picLocks noChangeAspect="1"/>
          </p:cNvPicPr>
          <p:nvPr/>
        </p:nvPicPr>
        <p:blipFill>
          <a:blip r:embed="rId6">
            <a:extLst/>
          </a:blip>
          <a:stretch>
            <a:fillRect/>
          </a:stretch>
        </p:blipFill>
        <p:spPr>
          <a:xfrm>
            <a:off x="401193" y="685162"/>
            <a:ext cx="1609726" cy="1609726"/>
          </a:xfrm>
          <a:prstGeom prst="rect">
            <a:avLst/>
          </a:prstGeom>
          <a:ln w="12700">
            <a:miter lim="400000"/>
          </a:ln>
        </p:spPr>
      </p:pic>
      <p:pic>
        <p:nvPicPr>
          <p:cNvPr id="129" name="Object 8" descr="Object 8"/>
          <p:cNvPicPr>
            <a:picLocks noChangeAspect="1"/>
          </p:cNvPicPr>
          <p:nvPr/>
        </p:nvPicPr>
        <p:blipFill>
          <a:blip r:embed="rId7">
            <a:extLst/>
          </a:blip>
          <a:stretch>
            <a:fillRect/>
          </a:stretch>
        </p:blipFill>
        <p:spPr>
          <a:xfrm>
            <a:off x="572643" y="3039585"/>
            <a:ext cx="1171576" cy="1409701"/>
          </a:xfrm>
          <a:prstGeom prst="rect">
            <a:avLst/>
          </a:prstGeom>
          <a:ln w="12700">
            <a:miter lim="400000"/>
          </a:ln>
        </p:spPr>
      </p:pic>
      <p:pic>
        <p:nvPicPr>
          <p:cNvPr id="130" name="Object 9" descr="Object 9"/>
          <p:cNvPicPr>
            <a:picLocks noChangeAspect="1"/>
          </p:cNvPicPr>
          <p:nvPr/>
        </p:nvPicPr>
        <p:blipFill>
          <a:blip r:embed="rId8">
            <a:extLst/>
          </a:blip>
          <a:stretch>
            <a:fillRect/>
          </a:stretch>
        </p:blipFill>
        <p:spPr>
          <a:xfrm>
            <a:off x="620268" y="5256805"/>
            <a:ext cx="1076326" cy="1400178"/>
          </a:xfrm>
          <a:prstGeom prst="rect">
            <a:avLst/>
          </a:prstGeom>
          <a:ln w="12700">
            <a:miter lim="400000"/>
          </a:ln>
        </p:spPr>
      </p:pic>
      <p:pic>
        <p:nvPicPr>
          <p:cNvPr id="131" name="Object 10" descr="Object 10"/>
          <p:cNvPicPr>
            <a:picLocks noChangeAspect="1"/>
          </p:cNvPicPr>
          <p:nvPr/>
        </p:nvPicPr>
        <p:blipFill>
          <a:blip r:embed="rId9">
            <a:extLst/>
          </a:blip>
          <a:stretch>
            <a:fillRect/>
          </a:stretch>
        </p:blipFill>
        <p:spPr>
          <a:xfrm>
            <a:off x="654633" y="7148448"/>
            <a:ext cx="1007594" cy="1034108"/>
          </a:xfrm>
          <a:prstGeom prst="rect">
            <a:avLst/>
          </a:prstGeom>
          <a:ln w="12700">
            <a:miter lim="400000"/>
          </a:ln>
        </p:spPr>
      </p:pic>
      <p:sp>
        <p:nvSpPr>
          <p:cNvPr id="132" name="Object 11"/>
          <p:cNvSpPr txBox="1"/>
          <p:nvPr/>
        </p:nvSpPr>
        <p:spPr>
          <a:xfrm>
            <a:off x="2227377" y="660200"/>
            <a:ext cx="5195406" cy="428561"/>
          </a:xfrm>
          <a:prstGeom prst="rect">
            <a:avLst/>
          </a:prstGeom>
          <a:ln w="12700">
            <a:miter lim="400000"/>
          </a:ln>
          <a:extLst>
            <a:ext uri="{C572A759-6A51-4108-AA02-DFA0A04FC94B}">
              <ma14:wrappingTextBoxFlag xmlns:ma14="http://schemas.microsoft.com/office/mac/drawingml/2011/main" val="1"/>
            </a:ext>
          </a:extLst>
        </p:spPr>
        <p:txBody>
          <a:bodyPr lIns="9052" tIns="9052" rIns="9052" bIns="9052" anchor="ctr">
            <a:spAutoFit/>
          </a:bodyPr>
          <a:lstStyle>
            <a:lvl1pPr defTabSz="181051">
              <a:lnSpc>
                <a:spcPts val="3300"/>
              </a:lnSpc>
              <a:defRPr sz="2700">
                <a:latin typeface="Georgia"/>
                <a:ea typeface="Georgia"/>
                <a:cs typeface="Georgia"/>
                <a:sym typeface="Georgia"/>
              </a:defRPr>
            </a:lvl1pPr>
          </a:lstStyle>
          <a:p>
            <a:pPr/>
            <a:r>
              <a:t>Sustainable Eating Made Simple</a:t>
            </a:r>
          </a:p>
        </p:txBody>
      </p:sp>
      <p:sp>
        <p:nvSpPr>
          <p:cNvPr id="133" name="Object 12"/>
          <p:cNvSpPr txBox="1"/>
          <p:nvPr/>
        </p:nvSpPr>
        <p:spPr>
          <a:xfrm>
            <a:off x="2315243" y="1216122"/>
            <a:ext cx="5019673" cy="902120"/>
          </a:xfrm>
          <a:prstGeom prst="rect">
            <a:avLst/>
          </a:prstGeom>
          <a:ln w="12700">
            <a:miter lim="400000"/>
          </a:ln>
          <a:extLst>
            <a:ext uri="{C572A759-6A51-4108-AA02-DFA0A04FC94B}">
              <ma14:wrappingTextBoxFlag xmlns:ma14="http://schemas.microsoft.com/office/mac/drawingml/2011/main" val="1"/>
            </a:ext>
          </a:extLst>
        </p:spPr>
        <p:txBody>
          <a:bodyPr lIns="9052" tIns="9052" rIns="9052" bIns="9052" anchor="ctr">
            <a:spAutoFit/>
          </a:bodyPr>
          <a:lstStyle>
            <a:lvl1pPr defTabSz="181051">
              <a:defRPr sz="1200">
                <a:solidFill>
                  <a:srgbClr val="051F35"/>
                </a:solidFill>
                <a:latin typeface="Arial"/>
                <a:ea typeface="Arial"/>
                <a:cs typeface="Arial"/>
                <a:sym typeface="Arial"/>
              </a:defRPr>
            </a:lvl1pPr>
          </a:lstStyle>
          <a:p>
            <a:pPr/>
            <a:r>
              <a:t>Sustainability is a complex global issue that centers around solving global warming and feeding future population growth. The good news is that there are many things we can do as consumers to make small changes that have a significant impact. Our health will benefit, too. Pick a few items on this list and see what works for you. </a:t>
            </a:r>
          </a:p>
        </p:txBody>
      </p:sp>
      <p:sp>
        <p:nvSpPr>
          <p:cNvPr id="134" name="Object 13"/>
          <p:cNvSpPr txBox="1"/>
          <p:nvPr/>
        </p:nvSpPr>
        <p:spPr>
          <a:xfrm>
            <a:off x="1972343" y="3146831"/>
            <a:ext cx="5302801" cy="775535"/>
          </a:xfrm>
          <a:prstGeom prst="rect">
            <a:avLst/>
          </a:prstGeom>
          <a:ln w="12700">
            <a:miter lim="400000"/>
          </a:ln>
          <a:extLst>
            <a:ext uri="{C572A759-6A51-4108-AA02-DFA0A04FC94B}">
              <ma14:wrappingTextBoxFlag xmlns:ma14="http://schemas.microsoft.com/office/mac/drawingml/2011/main" val="1"/>
            </a:ext>
          </a:extLst>
        </p:spPr>
        <p:txBody>
          <a:bodyPr lIns="9052" tIns="9052" rIns="9052" bIns="9052" anchor="ctr">
            <a:spAutoFit/>
          </a:bodyPr>
          <a:lstStyle>
            <a:lvl1pPr defTabSz="181051">
              <a:defRPr sz="1100">
                <a:latin typeface="Arial"/>
                <a:ea typeface="Arial"/>
                <a:cs typeface="Arial"/>
                <a:sym typeface="Arial"/>
              </a:defRPr>
            </a:lvl1pPr>
          </a:lstStyle>
          <a:p>
            <a:pPr/>
            <a:r>
              <a:t>Overall local produce, locally made food, and more plant-based ingredients have a lower environmental impact. Meat has one of the most significant environmental impacts because of the methane gases produced. Choose grass fed, humanely raised meat and try to cut back on its use. Here are some common foods on the Top 50 Sustainable Foods List. </a:t>
            </a:r>
          </a:p>
        </p:txBody>
      </p:sp>
      <p:sp>
        <p:nvSpPr>
          <p:cNvPr id="135" name="Object 14"/>
          <p:cNvSpPr txBox="1"/>
          <p:nvPr/>
        </p:nvSpPr>
        <p:spPr>
          <a:xfrm>
            <a:off x="1972343" y="2681559"/>
            <a:ext cx="4648672" cy="277327"/>
          </a:xfrm>
          <a:prstGeom prst="rect">
            <a:avLst/>
          </a:prstGeom>
          <a:ln w="12700">
            <a:miter lim="400000"/>
          </a:ln>
          <a:extLst>
            <a:ext uri="{C572A759-6A51-4108-AA02-DFA0A04FC94B}">
              <ma14:wrappingTextBoxFlag xmlns:ma14="http://schemas.microsoft.com/office/mac/drawingml/2011/main" val="1"/>
            </a:ext>
          </a:extLst>
        </p:spPr>
        <p:txBody>
          <a:bodyPr lIns="9052" tIns="9052" rIns="9052" bIns="9052" anchor="ctr">
            <a:spAutoFit/>
          </a:bodyPr>
          <a:lstStyle>
            <a:lvl1pPr defTabSz="181051">
              <a:defRPr b="1">
                <a:latin typeface="Arial"/>
                <a:ea typeface="Arial"/>
                <a:cs typeface="Arial"/>
                <a:sym typeface="Arial"/>
              </a:defRPr>
            </a:lvl1pPr>
          </a:lstStyle>
          <a:p>
            <a:pPr/>
            <a:r>
              <a:t>Better Food Choices</a:t>
            </a:r>
          </a:p>
        </p:txBody>
      </p:sp>
      <p:sp>
        <p:nvSpPr>
          <p:cNvPr id="136" name="Object 15"/>
          <p:cNvSpPr txBox="1"/>
          <p:nvPr/>
        </p:nvSpPr>
        <p:spPr>
          <a:xfrm>
            <a:off x="1972344" y="4117556"/>
            <a:ext cx="3740701" cy="775535"/>
          </a:xfrm>
          <a:prstGeom prst="rect">
            <a:avLst/>
          </a:prstGeom>
          <a:ln w="12700">
            <a:miter lim="400000"/>
          </a:ln>
          <a:extLst>
            <a:ext uri="{C572A759-6A51-4108-AA02-DFA0A04FC94B}">
              <ma14:wrappingTextBoxFlag xmlns:ma14="http://schemas.microsoft.com/office/mac/drawingml/2011/main" val="1"/>
            </a:ext>
          </a:extLst>
        </p:spPr>
        <p:txBody>
          <a:bodyPr lIns="9052" tIns="9052" rIns="9052" bIns="9052" anchor="ctr">
            <a:spAutoFit/>
          </a:bodyPr>
          <a:lstStyle/>
          <a:p>
            <a:pPr lvl="2" marL="751971" indent="-66171" defTabSz="181051">
              <a:buSzPct val="100000"/>
              <a:buChar char="•"/>
              <a:defRPr sz="1100">
                <a:latin typeface="Arial"/>
                <a:ea typeface="Arial"/>
                <a:cs typeface="Arial"/>
                <a:sym typeface="Arial"/>
              </a:defRPr>
            </a:pPr>
            <a:r>
              <a:t> Oats and grains</a:t>
            </a:r>
          </a:p>
          <a:p>
            <a:pPr lvl="2" marL="751971" indent="-66171" defTabSz="181051">
              <a:buSzPct val="100000"/>
              <a:buChar char="•"/>
              <a:defRPr sz="1100">
                <a:latin typeface="Arial"/>
                <a:ea typeface="Arial"/>
                <a:cs typeface="Arial"/>
                <a:sym typeface="Arial"/>
              </a:defRPr>
            </a:pPr>
            <a:r>
              <a:t> Beans and lentils</a:t>
            </a:r>
          </a:p>
          <a:p>
            <a:pPr lvl="2" marL="751971" indent="-66171" defTabSz="181051">
              <a:buSzPct val="100000"/>
              <a:buChar char="•"/>
              <a:defRPr sz="1100">
                <a:latin typeface="Arial"/>
                <a:ea typeface="Arial"/>
                <a:cs typeface="Arial"/>
                <a:sym typeface="Arial"/>
              </a:defRPr>
            </a:pPr>
            <a:r>
              <a:t> Local fruits and veggies in season </a:t>
            </a:r>
          </a:p>
          <a:p>
            <a:pPr lvl="2" marL="751971" indent="-66171" defTabSz="181051">
              <a:buSzPct val="100000"/>
              <a:buChar char="•"/>
              <a:defRPr sz="1100">
                <a:latin typeface="Arial"/>
                <a:ea typeface="Arial"/>
                <a:cs typeface="Arial"/>
                <a:sym typeface="Arial"/>
              </a:defRPr>
            </a:pPr>
            <a:r>
              <a:t> Ugly fruits and veggies</a:t>
            </a:r>
          </a:p>
          <a:p>
            <a:pPr lvl="2" marL="751971" indent="-66171" defTabSz="181051">
              <a:buSzPct val="100000"/>
              <a:buChar char="•"/>
              <a:defRPr sz="1100">
                <a:latin typeface="Arial"/>
                <a:ea typeface="Arial"/>
                <a:cs typeface="Arial"/>
                <a:sym typeface="Arial"/>
              </a:defRPr>
            </a:pPr>
            <a:r>
              <a:t> Upcycled foods </a:t>
            </a:r>
          </a:p>
        </p:txBody>
      </p:sp>
      <p:sp>
        <p:nvSpPr>
          <p:cNvPr id="137" name="Object 16"/>
          <p:cNvSpPr txBox="1"/>
          <p:nvPr/>
        </p:nvSpPr>
        <p:spPr>
          <a:xfrm>
            <a:off x="1981868" y="5855377"/>
            <a:ext cx="5293038" cy="724319"/>
          </a:xfrm>
          <a:prstGeom prst="rect">
            <a:avLst/>
          </a:prstGeom>
          <a:ln w="12700">
            <a:miter lim="400000"/>
          </a:ln>
          <a:extLst>
            <a:ext uri="{C572A759-6A51-4108-AA02-DFA0A04FC94B}">
              <ma14:wrappingTextBoxFlag xmlns:ma14="http://schemas.microsoft.com/office/mac/drawingml/2011/main" val="1"/>
            </a:ext>
          </a:extLst>
        </p:spPr>
        <p:txBody>
          <a:bodyPr lIns="9052" tIns="9052" rIns="9052" bIns="9052" anchor="ctr">
            <a:spAutoFit/>
          </a:bodyPr>
          <a:lstStyle>
            <a:lvl1pPr defTabSz="181051">
              <a:defRPr sz="1200">
                <a:latin typeface="Arial"/>
                <a:ea typeface="Arial"/>
                <a:cs typeface="Arial"/>
                <a:sym typeface="Arial"/>
              </a:defRPr>
            </a:lvl1pPr>
          </a:lstStyle>
          <a:p>
            <a:pPr/>
            <a:r>
              <a:t>By wasting less food, you help keep the trash dumps and your local community cleaner. Rotting food adds greenhouse gases to the environment. Food waste all begins with buying too much food, so it is best to plan meals and only buy what you need. That lowers your food cost, too.</a:t>
            </a:r>
          </a:p>
        </p:txBody>
      </p:sp>
      <p:sp>
        <p:nvSpPr>
          <p:cNvPr id="138" name="Object 17"/>
          <p:cNvSpPr txBox="1"/>
          <p:nvPr/>
        </p:nvSpPr>
        <p:spPr>
          <a:xfrm>
            <a:off x="1972343" y="5435936"/>
            <a:ext cx="4658436" cy="277326"/>
          </a:xfrm>
          <a:prstGeom prst="rect">
            <a:avLst/>
          </a:prstGeom>
          <a:ln w="12700">
            <a:miter lim="400000"/>
          </a:ln>
          <a:extLst>
            <a:ext uri="{C572A759-6A51-4108-AA02-DFA0A04FC94B}">
              <ma14:wrappingTextBoxFlag xmlns:ma14="http://schemas.microsoft.com/office/mac/drawingml/2011/main" val="1"/>
            </a:ext>
          </a:extLst>
        </p:spPr>
        <p:txBody>
          <a:bodyPr lIns="9052" tIns="9052" rIns="9052" bIns="9052" anchor="ctr">
            <a:spAutoFit/>
          </a:bodyPr>
          <a:lstStyle>
            <a:lvl1pPr defTabSz="181051">
              <a:defRPr b="1">
                <a:latin typeface="Arial"/>
                <a:ea typeface="Arial"/>
                <a:cs typeface="Arial"/>
                <a:sym typeface="Arial"/>
              </a:defRPr>
            </a:lvl1pPr>
          </a:lstStyle>
          <a:p>
            <a:pPr/>
            <a:r>
              <a:t>Reduce Waste</a:t>
            </a:r>
          </a:p>
        </p:txBody>
      </p:sp>
      <p:sp>
        <p:nvSpPr>
          <p:cNvPr id="139" name="Object 18"/>
          <p:cNvSpPr txBox="1"/>
          <p:nvPr/>
        </p:nvSpPr>
        <p:spPr>
          <a:xfrm>
            <a:off x="1962818" y="7516331"/>
            <a:ext cx="5312566" cy="623134"/>
          </a:xfrm>
          <a:prstGeom prst="rect">
            <a:avLst/>
          </a:prstGeom>
          <a:ln w="12700">
            <a:miter lim="400000"/>
          </a:ln>
          <a:extLst>
            <a:ext uri="{C572A759-6A51-4108-AA02-DFA0A04FC94B}">
              <ma14:wrappingTextBoxFlag xmlns:ma14="http://schemas.microsoft.com/office/mac/drawingml/2011/main" val="1"/>
            </a:ext>
          </a:extLst>
        </p:spPr>
        <p:txBody>
          <a:bodyPr lIns="9052" tIns="9052" rIns="9052" bIns="9052" anchor="ctr">
            <a:spAutoFit/>
          </a:bodyPr>
          <a:lstStyle>
            <a:lvl1pPr defTabSz="181051">
              <a:defRPr sz="1100">
                <a:latin typeface="Arial"/>
                <a:ea typeface="Arial"/>
                <a:cs typeface="Arial"/>
                <a:sym typeface="Arial"/>
              </a:defRPr>
            </a:lvl1pPr>
          </a:lstStyle>
          <a:p>
            <a:pPr/>
            <a:r>
              <a:t>Choosing more sustainable-minded companies when it's time to shop is a good idea. This strategy benefits everyone in the long run. We can support those who make better packaging, waste less, and treat their employees, environment, communities, and vendors respectfully—research before you buy. </a:t>
            </a:r>
          </a:p>
        </p:txBody>
      </p:sp>
      <p:sp>
        <p:nvSpPr>
          <p:cNvPr id="140" name="Object 19"/>
          <p:cNvSpPr txBox="1"/>
          <p:nvPr/>
        </p:nvSpPr>
        <p:spPr>
          <a:xfrm>
            <a:off x="1972343" y="7083744"/>
            <a:ext cx="4648672" cy="259588"/>
          </a:xfrm>
          <a:prstGeom prst="rect">
            <a:avLst/>
          </a:prstGeom>
          <a:ln w="12700">
            <a:miter lim="400000"/>
          </a:ln>
          <a:extLst>
            <a:ext uri="{C572A759-6A51-4108-AA02-DFA0A04FC94B}">
              <ma14:wrappingTextBoxFlag xmlns:ma14="http://schemas.microsoft.com/office/mac/drawingml/2011/main" val="1"/>
            </a:ext>
          </a:extLst>
        </p:spPr>
        <p:txBody>
          <a:bodyPr lIns="9052" tIns="9052" rIns="9052" bIns="9052" anchor="ctr">
            <a:spAutoFit/>
          </a:bodyPr>
          <a:lstStyle>
            <a:lvl1pPr defTabSz="181051">
              <a:lnSpc>
                <a:spcPts val="1900"/>
              </a:lnSpc>
              <a:defRPr b="1">
                <a:latin typeface="Arial"/>
                <a:ea typeface="Arial"/>
                <a:cs typeface="Arial"/>
                <a:sym typeface="Arial"/>
              </a:defRPr>
            </a:lvl1pPr>
          </a:lstStyle>
          <a:p>
            <a:pPr/>
            <a:r>
              <a:t>Choose Sustainable Partners</a:t>
            </a:r>
          </a:p>
        </p:txBody>
      </p:sp>
      <p:sp>
        <p:nvSpPr>
          <p:cNvPr id="141" name="Object 20"/>
          <p:cNvSpPr txBox="1"/>
          <p:nvPr/>
        </p:nvSpPr>
        <p:spPr>
          <a:xfrm>
            <a:off x="615212" y="8785606"/>
            <a:ext cx="6952768" cy="776538"/>
          </a:xfrm>
          <a:prstGeom prst="rect">
            <a:avLst/>
          </a:prstGeom>
          <a:ln w="12700">
            <a:miter lim="400000"/>
          </a:ln>
          <a:extLst>
            <a:ext uri="{C572A759-6A51-4108-AA02-DFA0A04FC94B}">
              <ma14:wrappingTextBoxFlag xmlns:ma14="http://schemas.microsoft.com/office/mac/drawingml/2011/main" val="1"/>
            </a:ext>
          </a:extLst>
        </p:spPr>
        <p:txBody>
          <a:bodyPr lIns="9052" tIns="9052" rIns="9052" bIns="9052" anchor="ctr">
            <a:spAutoFit/>
          </a:bodyPr>
          <a:lstStyle/>
          <a:p>
            <a:pPr defTabSz="181051">
              <a:lnSpc>
                <a:spcPts val="1200"/>
              </a:lnSpc>
              <a:defRPr b="1" sz="1000">
                <a:solidFill>
                  <a:srgbClr val="333333"/>
                </a:solidFill>
                <a:latin typeface="Arial"/>
                <a:ea typeface="Arial"/>
                <a:cs typeface="Arial"/>
                <a:sym typeface="Arial"/>
              </a:defRPr>
            </a:pPr>
            <a:r>
              <a:t>For more information:</a:t>
            </a:r>
          </a:p>
          <a:p>
            <a:pPr lvl="2" marL="750497" indent="-64697" defTabSz="181051">
              <a:lnSpc>
                <a:spcPts val="1200"/>
              </a:lnSpc>
              <a:buSzPct val="100000"/>
              <a:buChar char="•"/>
              <a:defRPr sz="1000" u="sng">
                <a:solidFill>
                  <a:srgbClr val="0000FF"/>
                </a:solidFill>
                <a:uFill>
                  <a:solidFill>
                    <a:srgbClr val="0000FF"/>
                  </a:solidFill>
                </a:uFill>
                <a:latin typeface="Arial"/>
                <a:ea typeface="Arial"/>
                <a:cs typeface="Arial"/>
                <a:sym typeface="Arial"/>
              </a:defRPr>
            </a:pPr>
            <a:r>
              <a:rPr>
                <a:hlinkClick r:id="rId10" invalidUrl="" action="" tgtFrame="" tooltip="" history="1" highlightClick="0" endSnd="0"/>
              </a:rPr>
              <a:t> https://www.usda.gov/foodlossandwaste</a:t>
            </a:r>
            <a:endParaRPr>
              <a:solidFill>
                <a:srgbClr val="333333"/>
              </a:solidFill>
            </a:endParaRPr>
          </a:p>
          <a:p>
            <a:pPr lvl="2" marL="750497" indent="-64697" defTabSz="181051">
              <a:lnSpc>
                <a:spcPts val="1200"/>
              </a:lnSpc>
              <a:buSzPct val="100000"/>
              <a:buChar char="•"/>
              <a:defRPr sz="1000" u="sng">
                <a:solidFill>
                  <a:srgbClr val="0000FF"/>
                </a:solidFill>
                <a:uFill>
                  <a:solidFill>
                    <a:srgbClr val="0000FF"/>
                  </a:solidFill>
                </a:uFill>
                <a:latin typeface="Arial"/>
                <a:ea typeface="Arial"/>
                <a:cs typeface="Arial"/>
                <a:sym typeface="Arial"/>
              </a:defRPr>
            </a:pPr>
            <a:r>
              <a:rPr>
                <a:hlinkClick r:id="rId11" invalidUrl="" action="" tgtFrame="" tooltip="" history="1" highlightClick="0" endSnd="0"/>
              </a:rPr>
              <a:t> https://www.upcycledfood.org/</a:t>
            </a:r>
            <a:endParaRPr>
              <a:solidFill>
                <a:srgbClr val="333333"/>
              </a:solidFill>
            </a:endParaRPr>
          </a:p>
          <a:p>
            <a:pPr lvl="2" marL="750497" indent="-64697" defTabSz="181051">
              <a:lnSpc>
                <a:spcPts val="1200"/>
              </a:lnSpc>
              <a:buSzPct val="100000"/>
              <a:buChar char="•"/>
              <a:defRPr sz="1000" u="sng">
                <a:solidFill>
                  <a:srgbClr val="0000FF"/>
                </a:solidFill>
                <a:uFill>
                  <a:solidFill>
                    <a:srgbClr val="0000FF"/>
                  </a:solidFill>
                </a:uFill>
                <a:latin typeface="Arial"/>
                <a:ea typeface="Arial"/>
                <a:cs typeface="Arial"/>
                <a:sym typeface="Arial"/>
              </a:defRPr>
            </a:pPr>
            <a:r>
              <a:rPr>
                <a:hlinkClick r:id="rId12" invalidUrl="" action="" tgtFrame="" tooltip="" history="1" highlightClick="0" endSnd="0"/>
              </a:rPr>
              <a:t> https://www.knorr.com/content/dam/unilever/knorr_world/global/online_comms_/knorr_future_50_report_online_final_version-1539191.pdf</a:t>
            </a:r>
          </a:p>
        </p:txBody>
      </p:sp>
      <p:sp>
        <p:nvSpPr>
          <p:cNvPr id="142" name="Object 21"/>
          <p:cNvSpPr txBox="1"/>
          <p:nvPr/>
        </p:nvSpPr>
        <p:spPr>
          <a:xfrm>
            <a:off x="4696495" y="4117556"/>
            <a:ext cx="2783915" cy="775535"/>
          </a:xfrm>
          <a:prstGeom prst="rect">
            <a:avLst/>
          </a:prstGeom>
          <a:ln w="12700">
            <a:miter lim="400000"/>
          </a:ln>
          <a:extLst>
            <a:ext uri="{C572A759-6A51-4108-AA02-DFA0A04FC94B}">
              <ma14:wrappingTextBoxFlag xmlns:ma14="http://schemas.microsoft.com/office/mac/drawingml/2011/main" val="1"/>
            </a:ext>
          </a:extLst>
        </p:spPr>
        <p:txBody>
          <a:bodyPr lIns="9052" tIns="9052" rIns="9052" bIns="9052" anchor="ctr">
            <a:spAutoFit/>
          </a:bodyPr>
          <a:lstStyle/>
          <a:p>
            <a:pPr lvl="2" marL="751971" indent="-66171" defTabSz="181051">
              <a:buSzPct val="100000"/>
              <a:buChar char="•"/>
              <a:defRPr sz="1100">
                <a:latin typeface="Arial"/>
                <a:ea typeface="Arial"/>
                <a:cs typeface="Arial"/>
                <a:sym typeface="Arial"/>
              </a:defRPr>
            </a:pPr>
            <a:r>
              <a:t> Seaweed and algae</a:t>
            </a:r>
          </a:p>
          <a:p>
            <a:pPr lvl="2" marL="751971" indent="-66171" defTabSz="181051">
              <a:buSzPct val="100000"/>
              <a:buChar char="•"/>
              <a:defRPr sz="1100">
                <a:latin typeface="Arial"/>
                <a:ea typeface="Arial"/>
                <a:cs typeface="Arial"/>
                <a:sym typeface="Arial"/>
              </a:defRPr>
            </a:pPr>
            <a:r>
              <a:t> Greens</a:t>
            </a:r>
          </a:p>
          <a:p>
            <a:pPr lvl="2" marL="751971" indent="-66171" defTabSz="181051">
              <a:buSzPct val="100000"/>
              <a:buChar char="•"/>
              <a:defRPr sz="1100">
                <a:latin typeface="Arial"/>
                <a:ea typeface="Arial"/>
                <a:cs typeface="Arial"/>
                <a:sym typeface="Arial"/>
              </a:defRPr>
            </a:pPr>
            <a:r>
              <a:t> Mushrooms</a:t>
            </a:r>
          </a:p>
          <a:p>
            <a:pPr lvl="2" marL="751971" indent="-66171" defTabSz="181051">
              <a:buSzPct val="100000"/>
              <a:buChar char="•"/>
              <a:defRPr sz="1100">
                <a:latin typeface="Arial"/>
                <a:ea typeface="Arial"/>
                <a:cs typeface="Arial"/>
                <a:sym typeface="Arial"/>
              </a:defRPr>
            </a:pPr>
            <a:r>
              <a:t> Nuts and seeds</a:t>
            </a:r>
          </a:p>
          <a:p>
            <a:pPr lvl="2" marL="751971" indent="-66171" defTabSz="181051">
              <a:buSzPct val="100000"/>
              <a:buChar char="•"/>
              <a:defRPr sz="1100">
                <a:latin typeface="Arial"/>
                <a:ea typeface="Arial"/>
                <a:cs typeface="Arial"/>
                <a:sym typeface="Arial"/>
              </a:defRPr>
            </a:pPr>
            <a:r>
              <a:t> Potatoes, tubers, roots</a:t>
            </a:r>
          </a:p>
        </p:txBody>
      </p:sp>
      <p:pic>
        <p:nvPicPr>
          <p:cNvPr id="143" name="Object 4" descr="Object 4"/>
          <p:cNvPicPr>
            <a:picLocks noChangeAspect="1"/>
          </p:cNvPicPr>
          <p:nvPr/>
        </p:nvPicPr>
        <p:blipFill>
          <a:blip r:embed="rId3">
            <a:extLst/>
          </a:blip>
          <a:stretch>
            <a:fillRect/>
          </a:stretch>
        </p:blipFill>
        <p:spPr>
          <a:xfrm>
            <a:off x="620268" y="2384775"/>
            <a:ext cx="6534151" cy="142878"/>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Rectangle 13"/>
          <p:cNvSpPr/>
          <p:nvPr/>
        </p:nvSpPr>
        <p:spPr>
          <a:xfrm>
            <a:off x="-1" y="200231"/>
            <a:ext cx="7772401" cy="791665"/>
          </a:xfrm>
          <a:prstGeom prst="rect">
            <a:avLst/>
          </a:prstGeom>
          <a:solidFill>
            <a:srgbClr val="7C2A72"/>
          </a:solidFill>
          <a:ln w="12700">
            <a:solidFill>
              <a:srgbClr val="58280A"/>
            </a:solidFill>
            <a:miter/>
          </a:ln>
        </p:spPr>
        <p:txBody>
          <a:bodyPr lIns="45718" tIns="45718" rIns="45718" bIns="45718" anchor="ctr"/>
          <a:lstStyle/>
          <a:p>
            <a:pPr algn="ctr">
              <a:defRPr>
                <a:solidFill>
                  <a:srgbClr val="FFFFFF"/>
                </a:solidFill>
                <a:latin typeface="+mn-lt"/>
                <a:ea typeface="+mn-ea"/>
                <a:cs typeface="+mn-cs"/>
                <a:sym typeface="Avenir Book"/>
              </a:defRPr>
            </a:pPr>
          </a:p>
        </p:txBody>
      </p:sp>
      <p:sp>
        <p:nvSpPr>
          <p:cNvPr id="146" name="TextBox 3"/>
          <p:cNvSpPr txBox="1"/>
          <p:nvPr/>
        </p:nvSpPr>
        <p:spPr>
          <a:xfrm>
            <a:off x="45718" y="395437"/>
            <a:ext cx="7680960" cy="4520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800">
                <a:solidFill>
                  <a:srgbClr val="FFFFFF"/>
                </a:solidFill>
                <a:latin typeface="Rockwell"/>
                <a:ea typeface="Rockwell"/>
                <a:cs typeface="Rockwell"/>
                <a:sym typeface="Rockwell"/>
              </a:defRPr>
            </a:lvl1pPr>
          </a:lstStyle>
          <a:p>
            <a:pPr/>
            <a:r>
              <a:t>MyPlate for National Nutrition Month®</a:t>
            </a:r>
          </a:p>
        </p:txBody>
      </p:sp>
      <p:sp>
        <p:nvSpPr>
          <p:cNvPr id="147" name="Slide Number Placeholder 8"/>
          <p:cNvSpPr txBox="1"/>
          <p:nvPr>
            <p:ph type="sldNum" sz="quarter" idx="4294967295"/>
          </p:nvPr>
        </p:nvSpPr>
        <p:spPr>
          <a:xfrm>
            <a:off x="7063298" y="9455787"/>
            <a:ext cx="174749"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8" name="myplate_white_0.jpeg" descr="myplate_white_0.jpeg"/>
          <p:cNvPicPr>
            <a:picLocks noChangeAspect="1"/>
          </p:cNvPicPr>
          <p:nvPr/>
        </p:nvPicPr>
        <p:blipFill>
          <a:blip r:embed="rId2">
            <a:extLst/>
          </a:blip>
          <a:stretch>
            <a:fillRect/>
          </a:stretch>
        </p:blipFill>
        <p:spPr>
          <a:xfrm>
            <a:off x="5312485" y="1247057"/>
            <a:ext cx="1782241" cy="1599964"/>
          </a:xfrm>
          <a:prstGeom prst="rect">
            <a:avLst/>
          </a:prstGeom>
          <a:ln w="12700">
            <a:miter lim="400000"/>
          </a:ln>
        </p:spPr>
      </p:pic>
      <p:sp>
        <p:nvSpPr>
          <p:cNvPr id="149" name="For More Information:…"/>
          <p:cNvSpPr txBox="1"/>
          <p:nvPr/>
        </p:nvSpPr>
        <p:spPr>
          <a:xfrm>
            <a:off x="5286492" y="3095835"/>
            <a:ext cx="2252922" cy="120488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000">
                <a:latin typeface="Arial"/>
                <a:ea typeface="Arial"/>
                <a:cs typeface="Arial"/>
                <a:sym typeface="Arial"/>
              </a:defRPr>
            </a:pPr>
            <a:r>
              <a:t>For More Information: </a:t>
            </a:r>
          </a:p>
          <a:p>
            <a:pPr>
              <a:defRPr sz="1000">
                <a:latin typeface="Arial"/>
                <a:ea typeface="Arial"/>
                <a:cs typeface="Arial"/>
                <a:sym typeface="Arial"/>
              </a:defRPr>
            </a:pPr>
            <a:r>
              <a:t>Check out the homepage for National Nutrition Month®:  </a:t>
            </a:r>
          </a:p>
          <a:p>
            <a:pPr>
              <a:defRPr sz="1000" u="sng">
                <a:solidFill>
                  <a:srgbClr val="0000FF"/>
                </a:solidFill>
                <a:uFill>
                  <a:solidFill>
                    <a:srgbClr val="0000FF"/>
                  </a:solidFill>
                </a:uFill>
                <a:latin typeface="Arial"/>
                <a:ea typeface="Arial"/>
                <a:cs typeface="Arial"/>
                <a:sym typeface="Arial"/>
              </a:defRPr>
            </a:pPr>
            <a:r>
              <a:rPr>
                <a:hlinkClick r:id="rId3" invalidUrl="" action="" tgtFrame="" tooltip="" history="1" highlightClick="0" endSnd="0"/>
              </a:rPr>
              <a:t>https://www.eatright.org/national-nutrition-month</a:t>
            </a:r>
          </a:p>
          <a:p>
            <a:pPr>
              <a:defRPr sz="1000">
                <a:latin typeface="Arial"/>
                <a:ea typeface="Arial"/>
                <a:cs typeface="Arial"/>
                <a:sym typeface="Arial"/>
              </a:defRPr>
            </a:pPr>
          </a:p>
          <a:p>
            <a:pPr>
              <a:defRPr sz="1000">
                <a:latin typeface="Arial"/>
                <a:ea typeface="Arial"/>
                <a:cs typeface="Arial"/>
                <a:sym typeface="Arial"/>
              </a:defRPr>
            </a:pPr>
            <a:r>
              <a:t>And MyPlate: </a:t>
            </a:r>
          </a:p>
          <a:p>
            <a:pPr>
              <a:defRPr sz="1000" u="sng">
                <a:solidFill>
                  <a:srgbClr val="0000FF"/>
                </a:solidFill>
                <a:uFill>
                  <a:solidFill>
                    <a:srgbClr val="0000FF"/>
                  </a:solidFill>
                </a:uFill>
                <a:latin typeface="Arial"/>
                <a:ea typeface="Arial"/>
                <a:cs typeface="Arial"/>
                <a:sym typeface="Arial"/>
              </a:defRPr>
            </a:pPr>
            <a:r>
              <a:t>https://www.myplate.gov/</a:t>
            </a:r>
          </a:p>
        </p:txBody>
      </p:sp>
      <p:sp>
        <p:nvSpPr>
          <p:cNvPr id="150" name="TextBox 2"/>
          <p:cNvSpPr txBox="1"/>
          <p:nvPr/>
        </p:nvSpPr>
        <p:spPr>
          <a:xfrm>
            <a:off x="800716" y="1247056"/>
            <a:ext cx="4309827" cy="84731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700">
                <a:latin typeface="Arial"/>
                <a:ea typeface="Arial"/>
                <a:cs typeface="Arial"/>
                <a:sym typeface="Arial"/>
              </a:defRPr>
            </a:pPr>
            <a:r>
              <a:t>The theme for National Nutrition Month® this year is “Fuel for the Future,” and MyPlate’s messages dovetail beautifully. MyPlate is 3/4 plant based. Here are tips to make it about sustainability.</a:t>
            </a:r>
          </a:p>
          <a:p>
            <a:pPr>
              <a:defRPr sz="1200">
                <a:latin typeface="Arial"/>
                <a:ea typeface="Arial"/>
                <a:cs typeface="Arial"/>
                <a:sym typeface="Arial"/>
              </a:defRPr>
            </a:pPr>
          </a:p>
          <a:p>
            <a:pPr>
              <a:lnSpc>
                <a:spcPct val="120000"/>
              </a:lnSpc>
              <a:defRPr b="1" sz="1200">
                <a:latin typeface="Arial"/>
                <a:ea typeface="Arial"/>
                <a:cs typeface="Arial"/>
                <a:sym typeface="Arial"/>
              </a:defRPr>
            </a:pPr>
            <a:r>
              <a:t>#1: Fill Up Half Your Plate With Fruits and Veggies Thinking Locally and In Season</a:t>
            </a:r>
            <a:r>
              <a:rPr b="0"/>
              <a:t>: MyPlate’s main message for fruit and vegetable consumption is that variety is key (and fun!). Use National Nutrition Month® to kickstart your produce explorations by trying a new-to-you vegetable that is also good for the earth. </a:t>
            </a:r>
          </a:p>
          <a:p>
            <a:pPr>
              <a:lnSpc>
                <a:spcPct val="120000"/>
              </a:lnSpc>
              <a:defRPr sz="1200">
                <a:latin typeface="Arial"/>
                <a:ea typeface="Arial"/>
                <a:cs typeface="Arial"/>
                <a:sym typeface="Arial"/>
              </a:defRPr>
            </a:pPr>
            <a:r>
              <a:t>Seaweed, mushrooms, and local produce in season are at the top of the list along with beans, pulses and legumes. Let a variety of fruits and veggies be fuel for your body and the future!</a:t>
            </a:r>
          </a:p>
          <a:p>
            <a:pPr>
              <a:lnSpc>
                <a:spcPct val="120000"/>
              </a:lnSpc>
              <a:defRPr b="1" sz="1200">
                <a:latin typeface="Arial"/>
                <a:ea typeface="Arial"/>
                <a:cs typeface="Arial"/>
                <a:sym typeface="Arial"/>
              </a:defRPr>
            </a:pPr>
            <a:r>
              <a:t>#2: Go for Unique Whole Grains</a:t>
            </a:r>
            <a:r>
              <a:rPr b="0"/>
              <a:t>: According to the latest research, ancient whole grains are good for more than just health. They’re also being touted for their sustainability. </a:t>
            </a:r>
          </a:p>
          <a:p>
            <a:pPr>
              <a:lnSpc>
                <a:spcPct val="120000"/>
              </a:lnSpc>
              <a:defRPr sz="1200">
                <a:latin typeface="Arial"/>
                <a:ea typeface="Arial"/>
                <a:cs typeface="Arial"/>
                <a:sym typeface="Arial"/>
              </a:defRPr>
            </a:pPr>
            <a:r>
              <a:t>Since MyPlate advises people to make at least half of the grains they eat whole grains every day, these ancient grains offer the perfect way to try fun new foods that fuel the future during National Nutrition Month®. </a:t>
            </a:r>
          </a:p>
          <a:p>
            <a:pPr>
              <a:lnSpc>
                <a:spcPct val="120000"/>
              </a:lnSpc>
              <a:defRPr sz="1200">
                <a:latin typeface="Arial"/>
                <a:ea typeface="Arial"/>
                <a:cs typeface="Arial"/>
                <a:sym typeface="Arial"/>
              </a:defRPr>
            </a:pPr>
            <a:r>
              <a:t>Have you ever tried teff? Or amaranth? You’d be surprised how many grocery stores stock them; there are endless preparation possibilities.</a:t>
            </a:r>
          </a:p>
          <a:p>
            <a:pPr>
              <a:lnSpc>
                <a:spcPct val="120000"/>
              </a:lnSpc>
              <a:defRPr b="1" sz="1200">
                <a:latin typeface="Arial"/>
                <a:ea typeface="Arial"/>
                <a:cs typeface="Arial"/>
                <a:sym typeface="Arial"/>
              </a:defRPr>
            </a:pPr>
            <a:r>
              <a:t>#3: The Future is Now with Fun New Protein Foods</a:t>
            </a:r>
            <a:r>
              <a:rPr b="0"/>
              <a:t>: Pulses like beans, lentils, and peas regularly top the “most-sustainable foods” lists. It’s still tough to access lab-grown meats, but plant-based burgers and more are flying off the shelves. If you like meat, try to pick more grass-fed choices. Fueling for the future means being aware and making better choices as you can. Plant-based proteins like beans, legumes, and peas are better for you and the environment.</a:t>
            </a:r>
          </a:p>
          <a:p>
            <a:pPr>
              <a:lnSpc>
                <a:spcPct val="120000"/>
              </a:lnSpc>
              <a:defRPr b="1" sz="1200">
                <a:latin typeface="Arial"/>
                <a:ea typeface="Arial"/>
                <a:cs typeface="Arial"/>
                <a:sym typeface="Arial"/>
              </a:defRPr>
            </a:pPr>
            <a:r>
              <a:t>#4: Plant-based milk products</a:t>
            </a:r>
            <a:r>
              <a:rPr b="0"/>
              <a:t> are chocked full of calcium. Read labels to find the ones best for you. MyPlate.gov offers a full list of suggestions for good calcium choices online. </a:t>
            </a:r>
          </a:p>
          <a:p>
            <a:pPr>
              <a:defRPr sz="1200">
                <a:latin typeface="Arial"/>
                <a:ea typeface="Arial"/>
                <a:cs typeface="Arial"/>
                <a:sym typeface="Arial"/>
              </a:defRPr>
            </a:pPr>
          </a:p>
          <a:p>
            <a:pPr>
              <a:defRPr sz="1200">
                <a:latin typeface="Arial"/>
                <a:ea typeface="Arial"/>
                <a:cs typeface="Arial"/>
                <a:sym typeface="Arial"/>
              </a:defRPr>
            </a:pPr>
            <a:r>
              <a:t>By Judy Doherty, MPS, PCII</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extBox 2"/>
          <p:cNvSpPr txBox="1"/>
          <p:nvPr/>
        </p:nvSpPr>
        <p:spPr>
          <a:xfrm>
            <a:off x="460249" y="1037246"/>
            <a:ext cx="5374864" cy="773185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200">
                <a:latin typeface="Arial"/>
                <a:ea typeface="Arial"/>
                <a:cs typeface="Arial"/>
                <a:sym typeface="Arial"/>
              </a:defRPr>
            </a:pPr>
            <a:r>
              <a:t>University of Sydney’s (USYD) Charles Perkins Centre (CPC) researched and used data from the National Nutrition and Physical Activity Survey (NNPAS), acquired from the Australian Bureau of Statistics, to support the “protein leverage hypothesis.” The hypothesis hints that our bodies have a strong appetite for protein, but we overeat fats and carbohydrates. As our current diets are full of highly processed foods that are low in protein, people over-consume energy-dense food until their protein demand is met.</a:t>
            </a:r>
          </a:p>
          <a:p>
            <a:pPr>
              <a:defRPr sz="1200">
                <a:latin typeface="Arial"/>
                <a:ea typeface="Arial"/>
                <a:cs typeface="Arial"/>
                <a:sym typeface="Arial"/>
              </a:defRPr>
            </a:pPr>
          </a:p>
          <a:p>
            <a:pPr>
              <a:defRPr b="1" sz="1200">
                <a:latin typeface="Arial"/>
                <a:ea typeface="Arial"/>
                <a:cs typeface="Arial"/>
                <a:sym typeface="Arial"/>
              </a:defRPr>
            </a:pPr>
            <a:r>
              <a:t>Refined Foods Lack Protein and Increase Cravings </a:t>
            </a:r>
            <a:r>
              <a:rPr b="0"/>
              <a:t>Lead author Dr. Amanda Grech, a postdoctoral research fellow at the CPC and the university's School of Life and Environmental Sciences department, believes that dietary protein is watered down by the consumption of highly processed junk food. This raises a person’s risk for being overweight and obese, which may in turn lead to chronic illnesses. Professor David Raubenheimer, the Leonard Ullmann Chair in Nutritional Ecology at the School of Life and Environmental Sciences, agrees that human bodies are trying to meet a protein target in terms of what they eat. Food in the Western diet has less protein, so we eat more of it to obtain the protein our bodies crave. </a:t>
            </a:r>
          </a:p>
          <a:p>
            <a:pPr>
              <a:defRPr b="1" sz="1200">
                <a:latin typeface="Arial"/>
                <a:ea typeface="Arial"/>
                <a:cs typeface="Arial"/>
                <a:sym typeface="Arial"/>
              </a:defRPr>
            </a:pPr>
          </a:p>
          <a:p>
            <a:pPr>
              <a:defRPr b="1" sz="1200">
                <a:latin typeface="Arial"/>
                <a:ea typeface="Arial"/>
                <a:cs typeface="Arial"/>
                <a:sym typeface="Arial"/>
              </a:defRPr>
            </a:pPr>
            <a:r>
              <a:t>Protein is Vital to Good Health </a:t>
            </a:r>
            <a:r>
              <a:rPr b="0"/>
              <a:t>The data from the NNPAS, which studied the nutrition and physical activity of 9,341 adults with an average age of 46.3 years from May 2011 to June 2012, found that the mean percent of energy from protein was 18.4%. 43.5% of energy came from carbohydrates, 30.9% from fat, 4.3% from alcohol, and only 2.2% from fiber.The study plotted calorie intake versus the time of consumption. The researchers discovered that those who ate lower amounts of protein in the morning ate more calories at subsequent meals, while those who ate adequate protein declined more food throughout the day. This finding is the “protein leverage hypothesis”.</a:t>
            </a:r>
          </a:p>
          <a:p>
            <a:pPr>
              <a:defRPr sz="1200">
                <a:latin typeface="Arial"/>
                <a:ea typeface="Arial"/>
                <a:cs typeface="Arial"/>
                <a:sym typeface="Arial"/>
              </a:defRPr>
            </a:pPr>
          </a:p>
          <a:p>
            <a:pPr>
              <a:defRPr b="1" sz="1200">
                <a:latin typeface="Arial"/>
                <a:ea typeface="Arial"/>
                <a:cs typeface="Arial"/>
                <a:sym typeface="Arial"/>
              </a:defRPr>
            </a:pPr>
            <a:r>
              <a:t>Hunger for Protein Increases Overeating </a:t>
            </a:r>
            <a:r>
              <a:rPr b="0"/>
              <a:t>By the third meal of the day, there was a statistically significant difference in the two groups of the study. Individuals who consumed more protein earlier in the day had less overall calorie intake. Those who ate lower protein foods at the beginning of the day had higher overall calorie intake, suggesting they were trying to compensate for the lack of protein. This occurred even though both groups had a small initial meal and a large final meal. Subjects with a lower protein intake than recommended ate more energy-dense foods high in sugar, saturated fat, salt, or alcohol during the day and less of the recommended number of servings of grains, vegetables, legumes, fruit, dairy, and meats. Their diets were of poor quality overall, and the percentage of protein was not met even as discretionary food intake increased. This is known as “protein dilution”.</a:t>
            </a:r>
          </a:p>
          <a:p>
            <a:pPr>
              <a:defRPr i="1" sz="1200">
                <a:latin typeface="Arial"/>
                <a:ea typeface="Arial"/>
                <a:cs typeface="Arial"/>
                <a:sym typeface="Arial"/>
              </a:defRPr>
            </a:pPr>
          </a:p>
          <a:p>
            <a:pPr>
              <a:defRPr i="1" sz="1200">
                <a:latin typeface="Arial"/>
                <a:ea typeface="Arial"/>
                <a:cs typeface="Arial"/>
                <a:sym typeface="Arial"/>
              </a:defRPr>
            </a:pPr>
            <a:r>
              <a:t>By Lisa Andrews, MEd, RD, LD</a:t>
            </a:r>
          </a:p>
        </p:txBody>
      </p:sp>
      <p:sp>
        <p:nvSpPr>
          <p:cNvPr id="153" name="Slide Number Placeholder 8"/>
          <p:cNvSpPr txBox="1"/>
          <p:nvPr>
            <p:ph type="sldNum" sz="quarter" idx="4294967295"/>
          </p:nvPr>
        </p:nvSpPr>
        <p:spPr>
          <a:xfrm>
            <a:off x="7063298" y="9455787"/>
            <a:ext cx="174749"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4" name="TextBox 7"/>
          <p:cNvSpPr txBox="1"/>
          <p:nvPr/>
        </p:nvSpPr>
        <p:spPr>
          <a:xfrm>
            <a:off x="5922438" y="1101718"/>
            <a:ext cx="1490783" cy="33368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rgbClr val="941100"/>
                </a:solidFill>
                <a:latin typeface="Arial"/>
                <a:ea typeface="Arial"/>
                <a:cs typeface="Arial"/>
                <a:sym typeface="Arial"/>
              </a:defRPr>
            </a:lvl1pPr>
          </a:lstStyle>
          <a:p>
            <a:pPr/>
            <a:r>
              <a:t>A recent Australian study, published in the Journal of Obesity, adds more evidence that an increase in the consumption of refined and highly processed foods due to lack of protein intake are one of the root causes of obesity. </a:t>
            </a:r>
          </a:p>
        </p:txBody>
      </p:sp>
      <p:sp>
        <p:nvSpPr>
          <p:cNvPr id="155" name="TextBox 3"/>
          <p:cNvSpPr txBox="1"/>
          <p:nvPr/>
        </p:nvSpPr>
        <p:spPr>
          <a:xfrm>
            <a:off x="0" y="418401"/>
            <a:ext cx="7680960" cy="3987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400">
                <a:solidFill>
                  <a:srgbClr val="941100"/>
                </a:solidFill>
                <a:latin typeface="Rockwell"/>
                <a:ea typeface="Rockwell"/>
                <a:cs typeface="Rockwell"/>
                <a:sym typeface="Rockwell"/>
              </a:defRPr>
            </a:lvl1pPr>
          </a:lstStyle>
          <a:p>
            <a:pPr/>
            <a:r>
              <a:t>Research: Refined Foods Increase Obesity</a:t>
            </a:r>
          </a:p>
        </p:txBody>
      </p:sp>
      <p:sp>
        <p:nvSpPr>
          <p:cNvPr id="156" name="Straight Connector 4"/>
          <p:cNvSpPr/>
          <p:nvPr/>
        </p:nvSpPr>
        <p:spPr>
          <a:xfrm>
            <a:off x="-1" y="130629"/>
            <a:ext cx="7772402" cy="2"/>
          </a:xfrm>
          <a:prstGeom prst="line">
            <a:avLst/>
          </a:prstGeom>
          <a:ln w="6350">
            <a:solidFill>
              <a:schemeClr val="accent1"/>
            </a:solidFill>
            <a:miter/>
          </a:ln>
        </p:spPr>
        <p:txBody>
          <a:bodyPr lIns="45718" tIns="45718" rIns="45718" bIns="45718"/>
          <a:lstStyle/>
          <a:p>
            <a:pPr/>
          </a:p>
        </p:txBody>
      </p:sp>
      <p:sp>
        <p:nvSpPr>
          <p:cNvPr id="157" name="Straight Connector 5"/>
          <p:cNvSpPr/>
          <p:nvPr/>
        </p:nvSpPr>
        <p:spPr>
          <a:xfrm>
            <a:off x="-1" y="992480"/>
            <a:ext cx="7772402" cy="2"/>
          </a:xfrm>
          <a:prstGeom prst="line">
            <a:avLst/>
          </a:prstGeom>
          <a:ln w="6350">
            <a:solidFill>
              <a:schemeClr val="accent1"/>
            </a:solidFill>
            <a:miter/>
          </a:ln>
        </p:spPr>
        <p:txBody>
          <a:bodyPr lIns="45718" tIns="45718" rIns="45718" bIns="45718"/>
          <a:lstStyle/>
          <a:p>
            <a:pPr/>
          </a:p>
        </p:txBody>
      </p:sp>
      <p:pic>
        <p:nvPicPr>
          <p:cNvPr id="158" name="Popsicle2.png" descr="Popsicle2.png"/>
          <p:cNvPicPr>
            <a:picLocks noChangeAspect="1"/>
          </p:cNvPicPr>
          <p:nvPr/>
        </p:nvPicPr>
        <p:blipFill>
          <a:blip r:embed="rId2">
            <a:extLst/>
          </a:blip>
          <a:srcRect l="29857" t="22668" r="33499" b="37106"/>
          <a:stretch>
            <a:fillRect/>
          </a:stretch>
        </p:blipFill>
        <p:spPr>
          <a:xfrm>
            <a:off x="5994332" y="5160021"/>
            <a:ext cx="1346823" cy="262758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extBox 3"/>
          <p:cNvSpPr txBox="1"/>
          <p:nvPr/>
        </p:nvSpPr>
        <p:spPr>
          <a:xfrm>
            <a:off x="45720" y="449875"/>
            <a:ext cx="7680960" cy="3987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400">
                <a:solidFill>
                  <a:srgbClr val="7C2A72"/>
                </a:solidFill>
                <a:latin typeface="Rockwell"/>
                <a:ea typeface="Rockwell"/>
                <a:cs typeface="Rockwell"/>
                <a:sym typeface="Rockwell"/>
              </a:defRPr>
            </a:lvl1pPr>
          </a:lstStyle>
          <a:p>
            <a:pPr/>
            <a:r>
              <a:t>Make the Best of the Body’s Protein Drive</a:t>
            </a:r>
          </a:p>
        </p:txBody>
      </p:sp>
      <p:sp>
        <p:nvSpPr>
          <p:cNvPr id="161" name="Straight Connector 4"/>
          <p:cNvSpPr/>
          <p:nvPr/>
        </p:nvSpPr>
        <p:spPr>
          <a:xfrm>
            <a:off x="-1" y="130629"/>
            <a:ext cx="7772402" cy="2"/>
          </a:xfrm>
          <a:prstGeom prst="line">
            <a:avLst/>
          </a:prstGeom>
          <a:ln w="6350">
            <a:solidFill>
              <a:schemeClr val="accent1"/>
            </a:solidFill>
            <a:miter/>
          </a:ln>
        </p:spPr>
        <p:txBody>
          <a:bodyPr lIns="45718" tIns="45718" rIns="45718" bIns="45718"/>
          <a:lstStyle/>
          <a:p>
            <a:pPr/>
          </a:p>
        </p:txBody>
      </p:sp>
      <p:sp>
        <p:nvSpPr>
          <p:cNvPr id="162" name="Straight Connector 5"/>
          <p:cNvSpPr/>
          <p:nvPr/>
        </p:nvSpPr>
        <p:spPr>
          <a:xfrm>
            <a:off x="-1" y="1167838"/>
            <a:ext cx="7772402" cy="2"/>
          </a:xfrm>
          <a:prstGeom prst="line">
            <a:avLst/>
          </a:prstGeom>
          <a:ln w="6350">
            <a:solidFill>
              <a:schemeClr val="accent1"/>
            </a:solidFill>
            <a:miter/>
          </a:ln>
        </p:spPr>
        <p:txBody>
          <a:bodyPr lIns="45718" tIns="45718" rIns="45718" bIns="45718"/>
          <a:lstStyle/>
          <a:p>
            <a:pPr/>
          </a:p>
        </p:txBody>
      </p:sp>
      <p:sp>
        <p:nvSpPr>
          <p:cNvPr id="163" name="Slide Number Placeholder 8"/>
          <p:cNvSpPr txBox="1"/>
          <p:nvPr>
            <p:ph type="sldNum" sz="quarter" idx="4294967295"/>
          </p:nvPr>
        </p:nvSpPr>
        <p:spPr>
          <a:xfrm>
            <a:off x="7063298" y="9455787"/>
            <a:ext cx="174749"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4" name="TextBox 1"/>
          <p:cNvSpPr txBox="1"/>
          <p:nvPr/>
        </p:nvSpPr>
        <p:spPr>
          <a:xfrm>
            <a:off x="1364628" y="1210327"/>
            <a:ext cx="2274255" cy="1684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600">
                <a:solidFill>
                  <a:srgbClr val="7C2A72"/>
                </a:solidFill>
                <a:latin typeface="Arial"/>
                <a:ea typeface="Arial"/>
                <a:cs typeface="Arial"/>
                <a:sym typeface="Arial"/>
              </a:defRPr>
            </a:lvl1pPr>
          </a:lstStyle>
          <a:p>
            <a:pPr/>
            <a:r>
              <a:t>Food in a typical Western diet has less protein than in other eating patterns, so we tend to eat more to obtain the protein our bodies crave. </a:t>
            </a:r>
          </a:p>
        </p:txBody>
      </p:sp>
      <p:sp>
        <p:nvSpPr>
          <p:cNvPr id="165" name="TextBox 2"/>
          <p:cNvSpPr txBox="1"/>
          <p:nvPr/>
        </p:nvSpPr>
        <p:spPr>
          <a:xfrm>
            <a:off x="1013049" y="2934630"/>
            <a:ext cx="6001532" cy="666505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200">
                <a:latin typeface="Arial"/>
                <a:ea typeface="Arial"/>
                <a:cs typeface="Arial"/>
                <a:sym typeface="Arial"/>
              </a:defRPr>
            </a:pPr>
            <a:r>
              <a:t>The protein dilution effect has been observed in other studies, including randomized controlled trials. However, the findings of trials have their limitations. "The problem with randomized controlled trials is that it treats diet as a disease when it's not," said Dr. Grech. "Laboratory studies may not be indicative of what people are actually eating and doing at a population level. This study, however, is important as it builds on work, showing that people do seek out protein. And it confirms that, at a population level, as the proportion of energy from protein increases in the diet, people consume less fats and carbohydrates."</a:t>
            </a:r>
          </a:p>
          <a:p>
            <a:pPr>
              <a:defRPr sz="1200">
                <a:latin typeface="Arial"/>
                <a:ea typeface="Arial"/>
                <a:cs typeface="Arial"/>
                <a:sym typeface="Arial"/>
              </a:defRPr>
            </a:pPr>
          </a:p>
          <a:p>
            <a:pPr>
              <a:defRPr sz="1200">
                <a:latin typeface="Arial"/>
                <a:ea typeface="Arial"/>
                <a:cs typeface="Arial"/>
                <a:sym typeface="Arial"/>
              </a:defRPr>
            </a:pPr>
            <a:r>
              <a:t>Several factors contribute to weight gain including diet habits, physical activity levels, and sleep. The scientists from USYD note that the main driver of calorie overconsumption and obesity in the Western world is related to the body’s demand for protein and the lack of it in highly refined foods.</a:t>
            </a:r>
          </a:p>
          <a:p>
            <a:pPr>
              <a:defRPr sz="1200">
                <a:latin typeface="Arial"/>
                <a:ea typeface="Arial"/>
                <a:cs typeface="Arial"/>
                <a:sym typeface="Arial"/>
              </a:defRPr>
            </a:pPr>
          </a:p>
          <a:p>
            <a:pPr>
              <a:defRPr b="1" sz="1200">
                <a:latin typeface="Arial"/>
                <a:ea typeface="Arial"/>
                <a:cs typeface="Arial"/>
                <a:sym typeface="Arial"/>
              </a:defRPr>
            </a:pPr>
            <a:r>
              <a:t>If you’re struggling with overweight or obesity, try the following…</a:t>
            </a:r>
          </a:p>
          <a:p>
            <a:pPr marL="171450" indent="-171450">
              <a:buSzPct val="100000"/>
              <a:buFont typeface="Arial"/>
              <a:buChar char="•"/>
              <a:defRPr sz="1200">
                <a:latin typeface="Arial"/>
                <a:ea typeface="Arial"/>
                <a:cs typeface="Arial"/>
                <a:sym typeface="Arial"/>
              </a:defRPr>
            </a:pPr>
            <a:r>
              <a:t>High-protein foods -- especially at the start of the day. Eggs, low-fat cottage cheese, Greek yogurt, or breakfast quinoa are good starters.</a:t>
            </a:r>
          </a:p>
          <a:p>
            <a:pPr marL="171450" indent="-171450">
              <a:buSzPct val="100000"/>
              <a:buFont typeface="Arial"/>
              <a:buChar char="•"/>
              <a:defRPr sz="1200">
                <a:latin typeface="Arial"/>
                <a:ea typeface="Arial"/>
                <a:cs typeface="Arial"/>
                <a:sym typeface="Arial"/>
              </a:defRPr>
            </a:pPr>
            <a:r>
              <a:t>Add protein powder or Greek yogurt to smoothies or oatmeal to increase protein content.</a:t>
            </a:r>
          </a:p>
          <a:p>
            <a:pPr marL="171450" indent="-171450">
              <a:buSzPct val="100000"/>
              <a:buFont typeface="Arial"/>
              <a:buChar char="•"/>
              <a:defRPr sz="1200">
                <a:latin typeface="Arial"/>
                <a:ea typeface="Arial"/>
                <a:cs typeface="Arial"/>
                <a:sym typeface="Arial"/>
              </a:defRPr>
            </a:pPr>
            <a:r>
              <a:t>Reduce  consumption of refined grains such as muffins, bagels, breakfast “cookies,” or granola bars.</a:t>
            </a:r>
          </a:p>
          <a:p>
            <a:pPr marL="171450" indent="-171450">
              <a:buSzPct val="100000"/>
              <a:buFont typeface="Arial"/>
              <a:buChar char="•"/>
              <a:defRPr sz="1200">
                <a:latin typeface="Arial"/>
                <a:ea typeface="Arial"/>
                <a:cs typeface="Arial"/>
                <a:sym typeface="Arial"/>
              </a:defRPr>
            </a:pPr>
            <a:r>
              <a:t>Include lean protein throughout the day. Add beans or legumes to salads and soups. </a:t>
            </a:r>
          </a:p>
          <a:p>
            <a:pPr marL="171450" indent="-171450">
              <a:buSzPct val="100000"/>
              <a:buFont typeface="Arial"/>
              <a:buChar char="•"/>
              <a:defRPr sz="1200">
                <a:latin typeface="Arial"/>
                <a:ea typeface="Arial"/>
                <a:cs typeface="Arial"/>
                <a:sym typeface="Arial"/>
              </a:defRPr>
            </a:pPr>
            <a:r>
              <a:t>Snack on hard-boiled eggs or light string cheese with whole grain crackers in place of chips or treats.</a:t>
            </a:r>
          </a:p>
          <a:p>
            <a:pPr marL="171450" indent="-171450">
              <a:buSzPct val="100000"/>
              <a:buFont typeface="Arial"/>
              <a:buChar char="•"/>
              <a:defRPr sz="1200">
                <a:latin typeface="Arial"/>
                <a:ea typeface="Arial"/>
                <a:cs typeface="Arial"/>
                <a:sym typeface="Arial"/>
              </a:defRPr>
            </a:pPr>
            <a:r>
              <a:t>Choose low-fat cow’s milk or soymilk over almond or coconut milk for higher protein quality.</a:t>
            </a:r>
          </a:p>
          <a:p>
            <a:pPr marL="171450" indent="-171450">
              <a:buSzPct val="100000"/>
              <a:buFont typeface="Arial"/>
              <a:buChar char="•"/>
              <a:defRPr sz="1200">
                <a:latin typeface="Arial"/>
                <a:ea typeface="Arial"/>
                <a:cs typeface="Arial"/>
                <a:sym typeface="Arial"/>
              </a:defRPr>
            </a:pPr>
            <a:r>
              <a:t>Balance meals with plenty of vegetables, fruit, whole grains, beans, and legumes.</a:t>
            </a:r>
          </a:p>
          <a:p>
            <a:pPr marL="171450" indent="-171450">
              <a:buSzPct val="100000"/>
              <a:buFont typeface="Arial"/>
              <a:buChar char="•"/>
              <a:defRPr sz="1200">
                <a:latin typeface="Arial"/>
                <a:ea typeface="Arial"/>
                <a:cs typeface="Arial"/>
                <a:sym typeface="Arial"/>
              </a:defRPr>
            </a:pPr>
            <a:r>
              <a:t>Include nuts and seeds in your diet for healthy fats and small amounts of protein.</a:t>
            </a:r>
          </a:p>
          <a:p>
            <a:pPr>
              <a:defRPr sz="1200">
                <a:latin typeface="Arial"/>
                <a:ea typeface="Arial"/>
                <a:cs typeface="Arial"/>
                <a:sym typeface="Arial"/>
              </a:defRPr>
            </a:pPr>
          </a:p>
          <a:p>
            <a:pPr>
              <a:defRPr b="1" sz="1200">
                <a:latin typeface="Arial"/>
                <a:ea typeface="Arial"/>
                <a:cs typeface="Arial"/>
                <a:sym typeface="Arial"/>
              </a:defRPr>
            </a:pPr>
            <a:r>
              <a:t>Reference:</a:t>
            </a:r>
          </a:p>
          <a:p>
            <a:pPr marL="228600" indent="-228600">
              <a:buSzPct val="100000"/>
              <a:buAutoNum type="arabicPeriod" startAt="1"/>
              <a:defRPr sz="1200">
                <a:latin typeface="Arial"/>
                <a:ea typeface="Arial"/>
                <a:cs typeface="Arial"/>
                <a:sym typeface="Arial"/>
              </a:defRPr>
            </a:pPr>
            <a:r>
              <a:t>Amanda Grech, Zhixian Sui, Anna Rangan, Stephen J. Simpson, Sean C. P. Coogan, David Raubenheimer. Macronutrient (im)balance drives energy intake in an obesogenic food environment: An ecological analysis. Obesity, 2022; 30 (11): 2156 DOI: 10.1002/oby.23578</a:t>
            </a:r>
          </a:p>
          <a:p>
            <a:pPr>
              <a:defRPr sz="1200">
                <a:latin typeface="Arial"/>
                <a:ea typeface="Arial"/>
                <a:cs typeface="Arial"/>
                <a:sym typeface="Arial"/>
              </a:defRPr>
            </a:pPr>
          </a:p>
          <a:p>
            <a:pPr>
              <a:defRPr sz="1200">
                <a:latin typeface="Arial"/>
                <a:ea typeface="Arial"/>
                <a:cs typeface="Arial"/>
                <a:sym typeface="Arial"/>
              </a:defRPr>
            </a:pPr>
          </a:p>
          <a:p>
            <a:pPr>
              <a:defRPr i="1" sz="1200">
                <a:latin typeface="Arial"/>
                <a:ea typeface="Arial"/>
                <a:cs typeface="Arial"/>
                <a:sym typeface="Arial"/>
              </a:defRPr>
            </a:pPr>
            <a:r>
              <a:t>By Lisa Andrews, MEd, RD, LD</a:t>
            </a:r>
          </a:p>
        </p:txBody>
      </p:sp>
      <p:pic>
        <p:nvPicPr>
          <p:cNvPr id="166" name="Food0304e.jpeg" descr="Food0304e.jpeg"/>
          <p:cNvPicPr>
            <a:picLocks noChangeAspect="1"/>
          </p:cNvPicPr>
          <p:nvPr/>
        </p:nvPicPr>
        <p:blipFill>
          <a:blip r:embed="rId2">
            <a:extLst/>
          </a:blip>
          <a:srcRect l="6906" t="31483" r="14747" b="0"/>
          <a:stretch>
            <a:fillRect/>
          </a:stretch>
        </p:blipFill>
        <p:spPr>
          <a:xfrm>
            <a:off x="4021351" y="1330440"/>
            <a:ext cx="2682165" cy="156471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Rectangle 13"/>
          <p:cNvSpPr/>
          <p:nvPr/>
        </p:nvSpPr>
        <p:spPr>
          <a:xfrm>
            <a:off x="-1" y="200231"/>
            <a:ext cx="7772401" cy="791665"/>
          </a:xfrm>
          <a:prstGeom prst="rect">
            <a:avLst/>
          </a:prstGeom>
          <a:solidFill>
            <a:srgbClr val="7C2A72"/>
          </a:solidFill>
          <a:ln w="12700">
            <a:solidFill>
              <a:srgbClr val="58280A"/>
            </a:solidFill>
            <a:miter/>
          </a:ln>
        </p:spPr>
        <p:txBody>
          <a:bodyPr lIns="45718" tIns="45718" rIns="45718" bIns="45718" anchor="ctr"/>
          <a:lstStyle/>
          <a:p>
            <a:pPr algn="ctr">
              <a:defRPr>
                <a:solidFill>
                  <a:srgbClr val="FFFFFF"/>
                </a:solidFill>
                <a:latin typeface="Arial"/>
                <a:ea typeface="Arial"/>
                <a:cs typeface="Arial"/>
                <a:sym typeface="Arial"/>
              </a:defRPr>
            </a:pPr>
          </a:p>
        </p:txBody>
      </p:sp>
      <p:sp>
        <p:nvSpPr>
          <p:cNvPr id="169" name="TextBox 2"/>
          <p:cNvSpPr txBox="1"/>
          <p:nvPr/>
        </p:nvSpPr>
        <p:spPr>
          <a:xfrm>
            <a:off x="445017" y="1290522"/>
            <a:ext cx="4629711" cy="836685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400">
                <a:solidFill>
                  <a:srgbClr val="942193"/>
                </a:solidFill>
                <a:latin typeface="Arial"/>
                <a:ea typeface="Arial"/>
                <a:cs typeface="Arial"/>
                <a:sym typeface="Arial"/>
              </a:defRPr>
            </a:pPr>
            <a:r>
              <a:t>You’ve probably seen colorful bottles of kombucha in the supermarket. What are these concoctions that tout all kinds of health benefits? Should you include them in your eating pattern? </a:t>
            </a:r>
          </a:p>
          <a:p>
            <a:pPr>
              <a:defRPr sz="1200">
                <a:latin typeface="Arial"/>
                <a:ea typeface="Arial"/>
                <a:cs typeface="Arial"/>
                <a:sym typeface="Arial"/>
              </a:defRPr>
            </a:pPr>
          </a:p>
          <a:p>
            <a:pPr>
              <a:defRPr sz="1200">
                <a:latin typeface="Arial"/>
                <a:ea typeface="Arial"/>
                <a:cs typeface="Arial"/>
                <a:sym typeface="Arial"/>
              </a:defRPr>
            </a:pPr>
            <a:r>
              <a:t>Kombucha is an ancient beverage that starts with black or green tea and sugar. After yeast and bacteria are added, the mixture ferments for a period of time, usually at least a week. This fermentation process produces a fizzy, tangy drink. Other ingredients, such as fruit and vegetable juices, herbs, spices, and flavorings, may be added to kombucha after fermentation to broaden its appeal. </a:t>
            </a:r>
          </a:p>
          <a:p>
            <a:pPr>
              <a:defRPr sz="1200">
                <a:latin typeface="Arial"/>
                <a:ea typeface="Arial"/>
                <a:cs typeface="Arial"/>
                <a:sym typeface="Arial"/>
              </a:defRPr>
            </a:pPr>
          </a:p>
          <a:p>
            <a:pPr>
              <a:defRPr b="1" sz="1200">
                <a:latin typeface="Arial"/>
                <a:ea typeface="Arial"/>
                <a:cs typeface="Arial"/>
                <a:sym typeface="Arial"/>
              </a:defRPr>
            </a:pPr>
            <a:r>
              <a:t>Is Kombucha Healthy? </a:t>
            </a:r>
            <a:r>
              <a:rPr b="0"/>
              <a:t>Kombucha contains ingredients considered to promote health, including probiotics, antioxidants, and antibacterial substances. But is it healthy?</a:t>
            </a:r>
          </a:p>
          <a:p>
            <a:pPr>
              <a:defRPr sz="1200">
                <a:latin typeface="Arial"/>
                <a:ea typeface="Arial"/>
                <a:cs typeface="Arial"/>
                <a:sym typeface="Arial"/>
              </a:defRPr>
            </a:pPr>
          </a:p>
          <a:p>
            <a:pPr>
              <a:defRPr sz="1200">
                <a:latin typeface="Arial"/>
                <a:ea typeface="Arial"/>
                <a:cs typeface="Arial"/>
                <a:sym typeface="Arial"/>
              </a:defRPr>
            </a:pPr>
            <a:r>
              <a:t>Well, here’s what we know: For mice and rats, research shows that kombucha has antimicrobial properties, promotes gut health and immunity, prevents cancer, heart disease, diabetes, obesity, neurodegenerative diseases, and more. </a:t>
            </a:r>
          </a:p>
          <a:p>
            <a:pPr>
              <a:defRPr sz="1200">
                <a:latin typeface="Arial"/>
                <a:ea typeface="Arial"/>
                <a:cs typeface="Arial"/>
                <a:sym typeface="Arial"/>
              </a:defRPr>
            </a:pPr>
          </a:p>
          <a:p>
            <a:pPr>
              <a:defRPr sz="1200">
                <a:latin typeface="Arial"/>
                <a:ea typeface="Arial"/>
                <a:cs typeface="Arial"/>
                <a:sym typeface="Arial"/>
              </a:defRPr>
            </a:pPr>
            <a:r>
              <a:t>And here’s what we don’t know: Do the benefits of kombucha translate to humans? How much do you need to drink to get benefits? How often do you need to drink it? </a:t>
            </a:r>
          </a:p>
          <a:p>
            <a:pPr>
              <a:defRPr sz="1200">
                <a:latin typeface="Arial"/>
                <a:ea typeface="Arial"/>
                <a:cs typeface="Arial"/>
                <a:sym typeface="Arial"/>
              </a:defRPr>
            </a:pPr>
          </a:p>
          <a:p>
            <a:pPr>
              <a:defRPr sz="1200">
                <a:latin typeface="Arial"/>
                <a:ea typeface="Arial"/>
                <a:cs typeface="Arial"/>
                <a:sym typeface="Arial"/>
              </a:defRPr>
            </a:pPr>
            <a:r>
              <a:t>However, kombucha is in the family of fermented foods and beverages that include kefir, yogurt, and sauerkraut. One study involving humans found that people who ate a diet high in fermented foods had a wider variety of bacteria in their GI tract and decreased inflammatory markers.</a:t>
            </a:r>
          </a:p>
          <a:p>
            <a:pPr>
              <a:defRPr sz="1200">
                <a:latin typeface="Arial"/>
                <a:ea typeface="Arial"/>
                <a:cs typeface="Arial"/>
                <a:sym typeface="Arial"/>
              </a:defRPr>
            </a:pPr>
          </a:p>
          <a:p>
            <a:pPr>
              <a:defRPr b="1" sz="1200">
                <a:latin typeface="Arial"/>
                <a:ea typeface="Arial"/>
                <a:cs typeface="Arial"/>
                <a:sym typeface="Arial"/>
              </a:defRPr>
            </a:pPr>
            <a:r>
              <a:t>Safety Note: </a:t>
            </a:r>
            <a:r>
              <a:rPr b="0"/>
              <a:t>Unless kombucha is pasteurized, it is a raw product that could pose a risk to pregnant and lactating women and anyone who is immunocompromised. Most kombucha at the supermarket is refrigerated and should be kept chilled after opening. Be especially careful with homemade kombucha.</a:t>
            </a:r>
          </a:p>
          <a:p>
            <a:pPr>
              <a:defRPr sz="1200">
                <a:latin typeface="Arial"/>
                <a:ea typeface="Arial"/>
                <a:cs typeface="Arial"/>
                <a:sym typeface="Arial"/>
              </a:defRPr>
            </a:pPr>
          </a:p>
          <a:p>
            <a:pPr>
              <a:defRPr b="1" sz="1200">
                <a:latin typeface="Arial"/>
                <a:ea typeface="Arial"/>
                <a:cs typeface="Arial"/>
                <a:sym typeface="Arial"/>
              </a:defRPr>
            </a:pPr>
            <a:r>
              <a:t>The Bottom Line: </a:t>
            </a:r>
            <a:r>
              <a:rPr b="0"/>
              <a:t>Fermented foods and beverages appear to have some health benefits as evidenced by the study that found lower inflammatory markers and more diversity of bacteria in the gut. Kombucha won’t make up for the typical American diet, but low-sugar fermented foods can be a healthy addition to your eating pattern. </a:t>
            </a:r>
          </a:p>
          <a:p>
            <a:pPr>
              <a:defRPr sz="1200">
                <a:latin typeface="Arial"/>
                <a:ea typeface="Arial"/>
                <a:cs typeface="Arial"/>
                <a:sym typeface="Arial"/>
              </a:defRPr>
            </a:pPr>
          </a:p>
          <a:p>
            <a:pPr>
              <a:defRPr i="1" sz="1200">
                <a:latin typeface="Arial"/>
                <a:ea typeface="Arial"/>
                <a:cs typeface="Arial"/>
                <a:sym typeface="Arial"/>
              </a:defRPr>
            </a:pPr>
            <a:r>
              <a:t> By Hollis Bass, MEd, RD, LD</a:t>
            </a:r>
          </a:p>
        </p:txBody>
      </p:sp>
      <p:sp>
        <p:nvSpPr>
          <p:cNvPr id="170" name="TextBox 3"/>
          <p:cNvSpPr txBox="1"/>
          <p:nvPr/>
        </p:nvSpPr>
        <p:spPr>
          <a:xfrm>
            <a:off x="45718" y="349108"/>
            <a:ext cx="7680960" cy="4862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800">
                <a:solidFill>
                  <a:srgbClr val="FFFFFF"/>
                </a:solidFill>
                <a:latin typeface="Arial"/>
                <a:ea typeface="Arial"/>
                <a:cs typeface="Arial"/>
                <a:sym typeface="Arial"/>
              </a:defRPr>
            </a:lvl1pPr>
          </a:lstStyle>
          <a:p>
            <a:pPr/>
            <a:r>
              <a:t>Should You Be Drinking Kombucha?</a:t>
            </a:r>
          </a:p>
        </p:txBody>
      </p:sp>
      <p:sp>
        <p:nvSpPr>
          <p:cNvPr id="171" name="Slide Number Placeholder 8"/>
          <p:cNvSpPr txBox="1"/>
          <p:nvPr>
            <p:ph type="sldNum" sz="quarter" idx="4294967295"/>
          </p:nvPr>
        </p:nvSpPr>
        <p:spPr>
          <a:xfrm>
            <a:off x="7063282" y="9476916"/>
            <a:ext cx="174768" cy="226983"/>
          </a:xfrm>
          <a:prstGeom prst="rect">
            <a:avLst/>
          </a:prstGeom>
          <a:extLst>
            <a:ext uri="{C572A759-6A51-4108-AA02-DFA0A04FC94B}">
              <ma14:wrappingTextBoxFlag xmlns:ma14="http://schemas.microsoft.com/office/mac/drawingml/2011/main" val="1"/>
            </a:ext>
          </a:extLst>
        </p:spPr>
        <p:txBody>
          <a:bodyPr/>
          <a:lstStyle>
            <a:lvl1pPr>
              <a:defRPr>
                <a:latin typeface="Arial"/>
                <a:ea typeface="Arial"/>
                <a:cs typeface="Arial"/>
                <a:sym typeface="Arial"/>
              </a:defRPr>
            </a:lvl1pPr>
          </a:lstStyle>
          <a:p>
            <a:pPr/>
            <a:fld id="{86CB4B4D-7CA3-9044-876B-883B54F8677D}" type="slidenum"/>
          </a:p>
        </p:txBody>
      </p:sp>
      <p:sp>
        <p:nvSpPr>
          <p:cNvPr id="172" name="Rectangle 6"/>
          <p:cNvSpPr txBox="1"/>
          <p:nvPr/>
        </p:nvSpPr>
        <p:spPr>
          <a:xfrm>
            <a:off x="5156284" y="1276902"/>
            <a:ext cx="2110860" cy="7857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600">
                <a:solidFill>
                  <a:srgbClr val="7C2A72"/>
                </a:solidFill>
                <a:latin typeface="Arial"/>
                <a:ea typeface="Arial"/>
                <a:cs typeface="Arial"/>
                <a:sym typeface="Arial"/>
              </a:defRPr>
            </a:pPr>
            <a:r>
              <a:t>Sugar: </a:t>
            </a:r>
            <a:r>
              <a:rPr b="0"/>
              <a:t>A bottle of kombucha at the supermarket may have more than 20 grams of added sugar, but there are plenty of options with a lot less. </a:t>
            </a:r>
          </a:p>
          <a:p>
            <a:pPr>
              <a:defRPr b="1" sz="1600">
                <a:solidFill>
                  <a:srgbClr val="7C2A72"/>
                </a:solidFill>
                <a:latin typeface="Arial"/>
                <a:ea typeface="Arial"/>
                <a:cs typeface="Arial"/>
                <a:sym typeface="Arial"/>
              </a:defRPr>
            </a:pPr>
          </a:p>
          <a:p>
            <a:pPr>
              <a:defRPr b="1" sz="1600">
                <a:solidFill>
                  <a:srgbClr val="7C2A72"/>
                </a:solidFill>
                <a:latin typeface="Arial"/>
                <a:ea typeface="Arial"/>
                <a:cs typeface="Arial"/>
                <a:sym typeface="Arial"/>
              </a:defRPr>
            </a:pPr>
            <a:r>
              <a:t>Calories: </a:t>
            </a:r>
            <a:r>
              <a:rPr b="0"/>
              <a:t>Per serving, kombucha ranges from 20 to 80 calories. </a:t>
            </a:r>
          </a:p>
          <a:p>
            <a:pPr>
              <a:defRPr b="1" sz="1600">
                <a:solidFill>
                  <a:srgbClr val="7C2A72"/>
                </a:solidFill>
                <a:latin typeface="Arial"/>
                <a:ea typeface="Arial"/>
                <a:cs typeface="Arial"/>
                <a:sym typeface="Arial"/>
              </a:defRPr>
            </a:pPr>
          </a:p>
          <a:p>
            <a:pPr>
              <a:defRPr b="1" sz="1600">
                <a:solidFill>
                  <a:srgbClr val="7C2A72"/>
                </a:solidFill>
                <a:latin typeface="Arial"/>
                <a:ea typeface="Arial"/>
                <a:cs typeface="Arial"/>
                <a:sym typeface="Arial"/>
              </a:defRPr>
            </a:pPr>
            <a:r>
              <a:t>Caffeine: </a:t>
            </a:r>
            <a:r>
              <a:rPr b="0"/>
              <a:t>Some kombuchas have as much caffeine as decaf coffee while others contain the amount found in many colas. Check the label or company website. </a:t>
            </a:r>
          </a:p>
          <a:p>
            <a:pPr>
              <a:defRPr b="1" sz="1600">
                <a:solidFill>
                  <a:srgbClr val="7C2A72"/>
                </a:solidFill>
                <a:latin typeface="Arial"/>
                <a:ea typeface="Arial"/>
                <a:cs typeface="Arial"/>
                <a:sym typeface="Arial"/>
              </a:defRPr>
            </a:pPr>
          </a:p>
          <a:p>
            <a:pPr>
              <a:defRPr b="1" sz="1600">
                <a:solidFill>
                  <a:srgbClr val="7C2A72"/>
                </a:solidFill>
                <a:latin typeface="Arial"/>
                <a:ea typeface="Arial"/>
                <a:cs typeface="Arial"/>
                <a:sym typeface="Arial"/>
              </a:defRPr>
            </a:pPr>
            <a:r>
              <a:t>Alcohol: </a:t>
            </a:r>
            <a:r>
              <a:rPr b="0"/>
              <a:t>Kombucha will contain some alcohol. Anything over 0.5% alcohol by volume (ABV) is considered an alcoholic beverage. But one study found the ABV of nine brands of kombucha ranged from 0% to 1.29%.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venir Book"/>
        <a:ea typeface="Avenir Book"/>
        <a:cs typeface="Avenir Book"/>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venir Book"/>
        <a:ea typeface="Avenir Book"/>
        <a:cs typeface="Avenir Book"/>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