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582930" y="1646133"/>
            <a:ext cx="6606541" cy="3501815"/>
          </a:xfrm>
          <a:prstGeom prst="rect">
            <a:avLst/>
          </a:prstGeom>
        </p:spPr>
        <p:txBody>
          <a:bodyPr anchor="b"/>
          <a:lstStyle>
            <a:lvl1pPr algn="ctr">
              <a:defRPr sz="5100"/>
            </a:lvl1pPr>
          </a:lstStyle>
          <a:p>
            <a:pPr/>
            <a:r>
              <a:t>Title Text</a:t>
            </a:r>
          </a:p>
        </p:txBody>
      </p:sp>
      <p:sp>
        <p:nvSpPr>
          <p:cNvPr id="12" name="Body Level One…"/>
          <p:cNvSpPr txBox="1"/>
          <p:nvPr>
            <p:ph type="body" sz="quarter" idx="1"/>
          </p:nvPr>
        </p:nvSpPr>
        <p:spPr>
          <a:xfrm>
            <a:off x="971550" y="5282989"/>
            <a:ext cx="5829300" cy="2428453"/>
          </a:xfrm>
          <a:prstGeom prst="rect">
            <a:avLst/>
          </a:prstGeom>
        </p:spPr>
        <p:txBody>
          <a:bodyPr/>
          <a:lstStyle>
            <a:lvl1pPr marL="0" indent="0" algn="ctr">
              <a:buSzTx/>
              <a:buFontTx/>
              <a:buNone/>
              <a:defRPr sz="2000"/>
            </a:lvl1pPr>
            <a:lvl2pPr marL="0" indent="0" algn="ctr">
              <a:buSzTx/>
              <a:buFontTx/>
              <a:buNone/>
              <a:defRPr sz="2000"/>
            </a:lvl2pPr>
            <a:lvl3pPr marL="0" indent="0" algn="ctr">
              <a:buSzTx/>
              <a:buFontTx/>
              <a:buNone/>
              <a:defRPr sz="2000"/>
            </a:lvl3pPr>
            <a:lvl4pPr marL="0" indent="0" algn="ctr">
              <a:buSzTx/>
              <a:buFontTx/>
              <a:buNone/>
              <a:defRPr sz="2000"/>
            </a:lvl4pPr>
            <a:lvl5pPr marL="0" indent="0" algn="ctr">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530304" y="2507618"/>
            <a:ext cx="6703697" cy="4184016"/>
          </a:xfrm>
          <a:prstGeom prst="rect">
            <a:avLst/>
          </a:prstGeom>
        </p:spPr>
        <p:txBody>
          <a:bodyPr anchor="b"/>
          <a:lstStyle>
            <a:lvl1pPr>
              <a:defRPr sz="5100"/>
            </a:lvl1pPr>
          </a:lstStyle>
          <a:p>
            <a:pPr/>
            <a:r>
              <a:t>Title Text</a:t>
            </a:r>
          </a:p>
        </p:txBody>
      </p:sp>
      <p:sp>
        <p:nvSpPr>
          <p:cNvPr id="30" name="Body Level One…"/>
          <p:cNvSpPr txBox="1"/>
          <p:nvPr>
            <p:ph type="body" sz="quarter" idx="1"/>
          </p:nvPr>
        </p:nvSpPr>
        <p:spPr>
          <a:xfrm>
            <a:off x="530304" y="6731213"/>
            <a:ext cx="6703697" cy="2200276"/>
          </a:xfrm>
          <a:prstGeom prst="rect">
            <a:avLst/>
          </a:prstGeom>
        </p:spPr>
        <p:txBody>
          <a:bodyPr/>
          <a:lstStyle>
            <a:lvl1pPr marL="0" indent="0">
              <a:buSzTx/>
              <a:buFontTx/>
              <a:buNone/>
              <a:defRPr sz="2000"/>
            </a:lvl1pPr>
            <a:lvl2pPr marL="0" indent="0">
              <a:buSzTx/>
              <a:buFontTx/>
              <a:buNone/>
              <a:defRPr sz="2000"/>
            </a:lvl2pPr>
            <a:lvl3pPr marL="0" indent="0">
              <a:buSzTx/>
              <a:buFontTx/>
              <a:buNone/>
              <a:defRPr sz="2000"/>
            </a:lvl3pPr>
            <a:lvl4pPr marL="0" indent="0">
              <a:buSzTx/>
              <a:buFontTx/>
              <a:buNone/>
              <a:defRPr sz="2000"/>
            </a:lvl4pPr>
            <a:lvl5pPr marL="0" indent="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534351" y="2677584"/>
            <a:ext cx="3303273" cy="6381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535363" y="535519"/>
            <a:ext cx="6703698" cy="1944161"/>
          </a:xfrm>
          <a:prstGeom prst="rect">
            <a:avLst/>
          </a:prstGeom>
        </p:spPr>
        <p:txBody>
          <a:bodyPr/>
          <a:lstStyle/>
          <a:p>
            <a:pPr/>
            <a:r>
              <a:t>Title Text</a:t>
            </a:r>
          </a:p>
        </p:txBody>
      </p:sp>
      <p:sp>
        <p:nvSpPr>
          <p:cNvPr id="48" name="Body Level One…"/>
          <p:cNvSpPr txBox="1"/>
          <p:nvPr>
            <p:ph type="body" sz="quarter" idx="1"/>
          </p:nvPr>
        </p:nvSpPr>
        <p:spPr>
          <a:xfrm>
            <a:off x="535366" y="2465706"/>
            <a:ext cx="3288089" cy="1208406"/>
          </a:xfrm>
          <a:prstGeom prst="rect">
            <a:avLst/>
          </a:prstGeom>
        </p:spPr>
        <p:txBody>
          <a:bodyPr anchor="b"/>
          <a:lstStyle>
            <a:lvl1pPr marL="0" indent="0">
              <a:buSzTx/>
              <a:buFontTx/>
              <a:buNone/>
              <a:defRPr b="1" sz="2000"/>
            </a:lvl1pPr>
            <a:lvl2pPr marL="0" indent="0">
              <a:buSzTx/>
              <a:buFontTx/>
              <a:buNone/>
              <a:defRPr b="1" sz="2000"/>
            </a:lvl2pPr>
            <a:lvl3pPr marL="0" indent="0">
              <a:buSzTx/>
              <a:buFontTx/>
              <a:buNone/>
              <a:defRPr b="1" sz="2000"/>
            </a:lvl3pPr>
            <a:lvl4pPr marL="0" indent="0">
              <a:buSzTx/>
              <a:buFontTx/>
              <a:buNone/>
              <a:defRPr b="1" sz="2000"/>
            </a:lvl4pPr>
            <a:lvl5pPr marL="0" indent="0">
              <a:buSzTx/>
              <a:buFontTx/>
              <a:buNone/>
              <a:defRPr b="1" sz="20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3934778" y="2465706"/>
            <a:ext cx="3304283" cy="1208406"/>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73" name="Body Level One…"/>
          <p:cNvSpPr txBox="1"/>
          <p:nvPr>
            <p:ph type="body" sz="half" idx="1"/>
          </p:nvPr>
        </p:nvSpPr>
        <p:spPr>
          <a:xfrm>
            <a:off x="3304282" y="1448226"/>
            <a:ext cx="3934779" cy="7147984"/>
          </a:xfrm>
          <a:prstGeom prst="rect">
            <a:avLst/>
          </a:prstGeom>
        </p:spPr>
        <p:txBody>
          <a:bodyPr/>
          <a:lstStyle>
            <a:lvl1pPr>
              <a:defRPr sz="2700"/>
            </a:lvl1pPr>
            <a:lvl2pPr marL="616723" indent="-228103">
              <a:defRPr sz="2700"/>
            </a:lvl2pPr>
            <a:lvl3pPr marL="1039557" indent="-262318">
              <a:defRPr sz="2700"/>
            </a:lvl3pPr>
            <a:lvl4pPr marL="1474469" indent="-308609">
              <a:defRPr sz="2700"/>
            </a:lvl4pPr>
            <a:lvl5pPr marL="1863088" indent="-308610">
              <a:defRPr sz="27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535363" y="3017520"/>
            <a:ext cx="2506804" cy="5590331"/>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83" name="Picture Placeholder 2"/>
          <p:cNvSpPr/>
          <p:nvPr>
            <p:ph type="pic" sz="half" idx="21"/>
          </p:nvPr>
        </p:nvSpPr>
        <p:spPr>
          <a:xfrm>
            <a:off x="3304282" y="1448226"/>
            <a:ext cx="3934779" cy="7147984"/>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535363" y="3017520"/>
            <a:ext cx="2506804" cy="5590331"/>
          </a:xfrm>
          <a:prstGeom prst="rect">
            <a:avLst/>
          </a:prstGeom>
        </p:spPr>
        <p:txBody>
          <a:bodyPr/>
          <a:lstStyle>
            <a:lvl1pPr marL="0" indent="0">
              <a:buSzTx/>
              <a:buFontTx/>
              <a:buNone/>
              <a:defRPr sz="1300"/>
            </a:lvl1pPr>
            <a:lvl2pPr marL="0" indent="0">
              <a:buSzTx/>
              <a:buFontTx/>
              <a:buNone/>
              <a:defRPr sz="1300"/>
            </a:lvl2pPr>
            <a:lvl3pPr marL="0" indent="0">
              <a:buSzTx/>
              <a:buFontTx/>
              <a:buNone/>
              <a:defRPr sz="1300"/>
            </a:lvl3pPr>
            <a:lvl4pPr marL="0" indent="0">
              <a:buSzTx/>
              <a:buFontTx/>
              <a:buNone/>
              <a:defRPr sz="1300"/>
            </a:lvl4pPr>
            <a:lvl5pPr marL="0" indent="0">
              <a:buSzTx/>
              <a:buFontTx/>
              <a:buNone/>
              <a:defRPr sz="13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34351" y="535519"/>
            <a:ext cx="6703698" cy="19441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534351" y="2677584"/>
            <a:ext cx="6703698" cy="638196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005174" y="9476153"/>
            <a:ext cx="232875" cy="228509"/>
          </a:xfrm>
          <a:prstGeom prst="rect">
            <a:avLst/>
          </a:prstGeom>
          <a:ln w="12700">
            <a:miter lim="400000"/>
          </a:ln>
        </p:spPr>
        <p:txBody>
          <a:bodyPr wrap="none" lIns="45718" tIns="45718" rIns="45718" bIns="45718" anchor="ctr">
            <a:spAutoFit/>
          </a:bodyPr>
          <a:lstStyle>
            <a:lvl1pPr algn="r">
              <a:defRPr sz="10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1pPr>
      <a:lvl2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2pPr>
      <a:lvl3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3pPr>
      <a:lvl4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4pPr>
      <a:lvl5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5pPr>
      <a:lvl6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6pPr>
      <a:lvl7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7pPr>
      <a:lvl8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8pPr>
      <a:lvl9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9pPr>
    </p:titleStyle>
    <p:bodyStyle>
      <a:lvl1pPr marL="194310" marR="0" indent="-194310"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1pPr>
      <a:lvl2pPr marL="612076" marR="0" indent="-223456"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2pPr>
      <a:lvl3pPr marL="1040130" marR="0" indent="-262890"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3pPr>
      <a:lvl4pPr marL="1463802" marR="0" indent="-297941"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4pPr>
      <a:lvl5pPr marL="1852422" marR="0" indent="-297941"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5pPr>
      <a:lvl6pPr marL="224104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6pPr>
      <a:lvl7pPr marL="2629661"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7pPr>
      <a:lvl8pPr marL="3018282" marR="0" indent="-297941"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8pPr>
      <a:lvl9pPr marL="3406902" marR="0" indent="-297941"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Straight Connector 8"/>
          <p:cNvSpPr/>
          <p:nvPr/>
        </p:nvSpPr>
        <p:spPr>
          <a:xfrm>
            <a:off x="-1" y="545689"/>
            <a:ext cx="7772404" cy="1"/>
          </a:xfrm>
          <a:prstGeom prst="line">
            <a:avLst/>
          </a:prstGeom>
          <a:ln w="6350">
            <a:solidFill>
              <a:schemeClr val="accent1"/>
            </a:solidFill>
            <a:miter/>
          </a:ln>
        </p:spPr>
        <p:txBody>
          <a:bodyPr lIns="45718" tIns="45718" rIns="45718" bIns="45718"/>
          <a:lstStyle/>
          <a:p>
            <a:pPr>
              <a:defRPr>
                <a:latin typeface="Arial"/>
                <a:ea typeface="Arial"/>
                <a:cs typeface="Arial"/>
                <a:sym typeface="Arial"/>
              </a:defRPr>
            </a:pPr>
          </a:p>
        </p:txBody>
      </p:sp>
      <p:sp>
        <p:nvSpPr>
          <p:cNvPr id="95" name="Straight Connector 10"/>
          <p:cNvSpPr/>
          <p:nvPr/>
        </p:nvSpPr>
        <p:spPr>
          <a:xfrm>
            <a:off x="-2" y="3082999"/>
            <a:ext cx="7772404" cy="1"/>
          </a:xfrm>
          <a:prstGeom prst="line">
            <a:avLst/>
          </a:prstGeom>
          <a:ln w="6350">
            <a:solidFill>
              <a:schemeClr val="accent1"/>
            </a:solidFill>
            <a:miter/>
          </a:ln>
        </p:spPr>
        <p:txBody>
          <a:bodyPr lIns="45718" tIns="45718" rIns="45718" bIns="45718"/>
          <a:lstStyle/>
          <a:p>
            <a:pPr>
              <a:defRPr>
                <a:latin typeface="Arial"/>
                <a:ea typeface="Arial"/>
                <a:cs typeface="Arial"/>
                <a:sym typeface="Arial"/>
              </a:defRPr>
            </a:pPr>
          </a:p>
        </p:txBody>
      </p:sp>
      <p:sp>
        <p:nvSpPr>
          <p:cNvPr id="96" name="TextBox 12"/>
          <p:cNvSpPr txBox="1"/>
          <p:nvPr/>
        </p:nvSpPr>
        <p:spPr>
          <a:xfrm>
            <a:off x="606158" y="188873"/>
            <a:ext cx="1786522" cy="3506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69300B"/>
                </a:solidFill>
                <a:latin typeface="Arial"/>
                <a:ea typeface="Arial"/>
                <a:cs typeface="Arial"/>
                <a:sym typeface="Arial"/>
              </a:defRPr>
            </a:lvl1pPr>
          </a:lstStyle>
          <a:p>
            <a:pPr/>
            <a:r>
              <a:t>January 2023</a:t>
            </a:r>
          </a:p>
        </p:txBody>
      </p:sp>
      <p:sp>
        <p:nvSpPr>
          <p:cNvPr id="97" name="Rectangle 14"/>
          <p:cNvSpPr txBox="1"/>
          <p:nvPr/>
        </p:nvSpPr>
        <p:spPr>
          <a:xfrm>
            <a:off x="433342" y="6383713"/>
            <a:ext cx="4482781" cy="29806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600" indent="-228600">
              <a:lnSpc>
                <a:spcPct val="150000"/>
              </a:lnSpc>
              <a:buSzPct val="100000"/>
              <a:buAutoNum type="arabicPeriod" startAt="2"/>
              <a:defRPr sz="1100">
                <a:latin typeface="+mj-lt"/>
                <a:ea typeface="+mj-ea"/>
                <a:cs typeface="+mj-cs"/>
                <a:sym typeface="Helvetica"/>
              </a:defRPr>
            </a:pPr>
            <a:r>
              <a:rPr>
                <a:solidFill>
                  <a:srgbClr val="69300B"/>
                </a:solidFill>
              </a:rPr>
              <a:t>Curry Chicken Over Thai Rice Noodles</a:t>
            </a:r>
            <a:r>
              <a:t> by Judy Doherty, MPS, PC II</a:t>
            </a:r>
          </a:p>
          <a:p>
            <a:pPr marL="228600" indent="-228600">
              <a:lnSpc>
                <a:spcPct val="150000"/>
              </a:lnSpc>
              <a:buSzPct val="100000"/>
              <a:buAutoNum type="arabicPeriod" startAt="2"/>
              <a:defRPr sz="1100">
                <a:latin typeface="+mj-lt"/>
                <a:ea typeface="+mj-ea"/>
                <a:cs typeface="+mj-cs"/>
                <a:sym typeface="Helvetica"/>
              </a:defRPr>
            </a:pPr>
            <a:r>
              <a:t>Sicilian Sweet Potato Pasta Bowl by Judy Doherty, MPS, PC II</a:t>
            </a:r>
          </a:p>
          <a:p>
            <a:pPr marL="228600" indent="-228600">
              <a:lnSpc>
                <a:spcPct val="150000"/>
              </a:lnSpc>
              <a:buSzPct val="100000"/>
              <a:buAutoNum type="arabicPeriod" startAt="2"/>
              <a:defRPr sz="1100">
                <a:latin typeface="+mj-lt"/>
                <a:ea typeface="+mj-ea"/>
                <a:cs typeface="+mj-cs"/>
                <a:sym typeface="Helvetica"/>
              </a:defRPr>
            </a:pPr>
            <a:r>
              <a:t>Cooking Oils 101  by Lynn Grieger, RDN, CDCES, CHWC, CPT</a:t>
            </a:r>
          </a:p>
          <a:p>
            <a:pPr marL="228600" indent="-228600">
              <a:lnSpc>
                <a:spcPct val="150000"/>
              </a:lnSpc>
              <a:buSzPct val="100000"/>
              <a:buAutoNum type="arabicPeriod" startAt="2"/>
              <a:defRPr sz="1100">
                <a:latin typeface="+mj-lt"/>
                <a:ea typeface="+mj-ea"/>
                <a:cs typeface="+mj-cs"/>
                <a:sym typeface="Helvetica"/>
              </a:defRPr>
            </a:pPr>
            <a:r>
              <a:t>The Health Impact of Cooking Oils: A Comparison by Lynn Grieger, RDN, CDCES, CHWC, CPT</a:t>
            </a:r>
          </a:p>
          <a:p>
            <a:pPr marL="228600" indent="-228600">
              <a:lnSpc>
                <a:spcPct val="150000"/>
              </a:lnSpc>
              <a:buSzPct val="100000"/>
              <a:buAutoNum type="arabicPeriod" startAt="2"/>
              <a:defRPr sz="1100">
                <a:latin typeface="+mj-lt"/>
                <a:ea typeface="+mj-ea"/>
                <a:cs typeface="+mj-cs"/>
                <a:sym typeface="Helvetica"/>
              </a:defRPr>
            </a:pPr>
            <a:r>
              <a:t>Cooking Oil Smoke Point Chart by Lynn Grieger, RDN, CDCES, CHWC, CPT</a:t>
            </a:r>
          </a:p>
          <a:p>
            <a:pPr marL="228600" indent="-228600">
              <a:lnSpc>
                <a:spcPct val="150000"/>
              </a:lnSpc>
              <a:buSzPct val="100000"/>
              <a:buAutoNum type="arabicPeriod" startAt="2"/>
              <a:defRPr sz="1100">
                <a:latin typeface="+mj-lt"/>
                <a:ea typeface="+mj-ea"/>
                <a:cs typeface="+mj-cs"/>
                <a:sym typeface="Helvetica"/>
              </a:defRPr>
            </a:pPr>
            <a:r>
              <a:t>When Is a Change in Weight Appropriate for the Prevention of Diabetes? by Lisa Andrews, MEd, RD, LD</a:t>
            </a:r>
          </a:p>
          <a:p>
            <a:pPr marL="228600" indent="-228600">
              <a:lnSpc>
                <a:spcPct val="150000"/>
              </a:lnSpc>
              <a:buSzPct val="100000"/>
              <a:buAutoNum type="arabicPeriod" startAt="2"/>
              <a:defRPr sz="1100">
                <a:latin typeface="+mj-lt"/>
                <a:ea typeface="+mj-ea"/>
                <a:cs typeface="+mj-cs"/>
                <a:sym typeface="Helvetica"/>
              </a:defRPr>
            </a:pPr>
            <a:r>
              <a:t>Do Foods Need to be Colorful to be Healthful? by Lynn Grieger, RDN, CDCES, CHWC, CPT</a:t>
            </a:r>
          </a:p>
        </p:txBody>
      </p:sp>
      <p:sp>
        <p:nvSpPr>
          <p:cNvPr id="98" name="Rectangle 23"/>
          <p:cNvSpPr txBox="1"/>
          <p:nvPr/>
        </p:nvSpPr>
        <p:spPr>
          <a:xfrm>
            <a:off x="679898" y="858141"/>
            <a:ext cx="6560085" cy="19456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pc="300" sz="6400">
                <a:solidFill>
                  <a:schemeClr val="accent2"/>
                </a:solidFill>
                <a:latin typeface="Georgia"/>
                <a:ea typeface="Georgia"/>
                <a:cs typeface="Georgia"/>
                <a:sym typeface="Georgia"/>
              </a:defRPr>
            </a:pPr>
            <a:r>
              <a:t>Nutrition</a:t>
            </a:r>
          </a:p>
          <a:p>
            <a:pPr algn="ctr">
              <a:defRPr spc="300" sz="6400">
                <a:solidFill>
                  <a:schemeClr val="accent2"/>
                </a:solidFill>
                <a:latin typeface="Georgia"/>
                <a:ea typeface="Georgia"/>
                <a:cs typeface="Georgia"/>
                <a:sym typeface="Georgia"/>
              </a:defRPr>
            </a:pPr>
            <a:r>
              <a:t>NEWSLETTER</a:t>
            </a:r>
          </a:p>
        </p:txBody>
      </p:sp>
      <p:sp>
        <p:nvSpPr>
          <p:cNvPr id="99" name="Inside:"/>
          <p:cNvSpPr txBox="1"/>
          <p:nvPr/>
        </p:nvSpPr>
        <p:spPr>
          <a:xfrm>
            <a:off x="419525" y="6056748"/>
            <a:ext cx="515733"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solidFill>
                  <a:schemeClr val="accent1"/>
                </a:solidFill>
                <a:latin typeface="+mj-lt"/>
                <a:ea typeface="+mj-ea"/>
                <a:cs typeface="+mj-cs"/>
                <a:sym typeface="Helvetica"/>
              </a:defRPr>
            </a:lvl1pPr>
          </a:lstStyle>
          <a:p>
            <a:pPr/>
            <a:r>
              <a:t>Inside:</a:t>
            </a:r>
          </a:p>
        </p:txBody>
      </p:sp>
      <p:sp>
        <p:nvSpPr>
          <p:cNvPr id="100" name="Frame 21"/>
          <p:cNvSpPr/>
          <p:nvPr/>
        </p:nvSpPr>
        <p:spPr>
          <a:xfrm>
            <a:off x="5329168" y="6264233"/>
            <a:ext cx="1956537" cy="29360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700" y="1799"/>
                </a:moveTo>
                <a:lnTo>
                  <a:pt x="2700" y="19801"/>
                </a:lnTo>
                <a:lnTo>
                  <a:pt x="18900" y="19801"/>
                </a:lnTo>
                <a:lnTo>
                  <a:pt x="18900" y="1799"/>
                </a:lnTo>
                <a:close/>
              </a:path>
            </a:pathLst>
          </a:custGeom>
          <a:solidFill>
            <a:schemeClr val="accent1"/>
          </a:solidFill>
          <a:ln w="12700">
            <a:solidFill>
              <a:srgbClr val="32538F"/>
            </a:solidFill>
            <a:miter/>
          </a:ln>
        </p:spPr>
        <p:txBody>
          <a:bodyPr lIns="45718" tIns="45718" rIns="45718" bIns="45718" anchor="ctr"/>
          <a:lstStyle/>
          <a:p>
            <a:pPr algn="ctr"/>
          </a:p>
        </p:txBody>
      </p:sp>
      <p:sp>
        <p:nvSpPr>
          <p:cNvPr id="101" name="TextBox 22"/>
          <p:cNvSpPr txBox="1"/>
          <p:nvPr/>
        </p:nvSpPr>
        <p:spPr>
          <a:xfrm>
            <a:off x="5681193" y="6661036"/>
            <a:ext cx="1663621" cy="2059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solidFill>
                  <a:schemeClr val="accent1"/>
                </a:solidFill>
              </a:defRPr>
            </a:lvl1pPr>
          </a:lstStyle>
          <a:p>
            <a:pPr/>
            <a:r>
              <a:t>Brought to you by:</a:t>
            </a:r>
          </a:p>
        </p:txBody>
      </p:sp>
      <p:pic>
        <p:nvPicPr>
          <p:cNvPr id="102" name="IMG_5539.jpeg" descr="IMG_5539.jpeg"/>
          <p:cNvPicPr>
            <a:picLocks noChangeAspect="1"/>
          </p:cNvPicPr>
          <p:nvPr/>
        </p:nvPicPr>
        <p:blipFill>
          <a:blip r:embed="rId2">
            <a:extLst/>
          </a:blip>
          <a:srcRect l="17703" t="27564" r="15931" b="39101"/>
          <a:stretch>
            <a:fillRect/>
          </a:stretch>
        </p:blipFill>
        <p:spPr>
          <a:xfrm>
            <a:off x="-1" y="3058576"/>
            <a:ext cx="7772401" cy="292789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4" name="chicken curry thai noodles.jpg" descr="chicken curry thai noodles.jpg"/>
          <p:cNvPicPr>
            <a:picLocks noChangeAspect="1"/>
          </p:cNvPicPr>
          <p:nvPr/>
        </p:nvPicPr>
        <p:blipFill>
          <a:blip r:embed="rId2">
            <a:extLst/>
          </a:blip>
          <a:srcRect l="0" t="6427" r="0" b="6427"/>
          <a:stretch>
            <a:fillRect/>
          </a:stretch>
        </p:blipFill>
        <p:spPr>
          <a:xfrm>
            <a:off x="2867461" y="1336450"/>
            <a:ext cx="4945480" cy="3804254"/>
          </a:xfrm>
          <a:prstGeom prst="rect">
            <a:avLst/>
          </a:prstGeom>
          <a:ln w="25400">
            <a:solidFill>
              <a:srgbClr val="DDDDDD"/>
            </a:solidFill>
            <a:miter lim="400000"/>
          </a:ln>
        </p:spPr>
      </p:pic>
      <p:sp>
        <p:nvSpPr>
          <p:cNvPr id="105" name="Straight Connector 16"/>
          <p:cNvSpPr/>
          <p:nvPr/>
        </p:nvSpPr>
        <p:spPr>
          <a:xfrm>
            <a:off x="-1" y="156753"/>
            <a:ext cx="7772401" cy="1"/>
          </a:xfrm>
          <a:prstGeom prst="line">
            <a:avLst/>
          </a:prstGeom>
          <a:ln w="44450">
            <a:solidFill>
              <a:srgbClr val="808080"/>
            </a:solidFill>
            <a:miter/>
          </a:ln>
        </p:spPr>
        <p:txBody>
          <a:bodyPr lIns="45718" tIns="45718" rIns="45718" bIns="45718"/>
          <a:lstStyle/>
          <a:p>
            <a:pPr/>
          </a:p>
        </p:txBody>
      </p:sp>
      <p:pic>
        <p:nvPicPr>
          <p:cNvPr id="106" name="Ink 24" descr="Ink 24"/>
          <p:cNvPicPr>
            <a:picLocks noChangeAspect="1"/>
          </p:cNvPicPr>
          <p:nvPr/>
        </p:nvPicPr>
        <p:blipFill>
          <a:blip r:embed="rId3">
            <a:extLst/>
          </a:blip>
          <a:stretch>
            <a:fillRect/>
          </a:stretch>
        </p:blipFill>
        <p:spPr>
          <a:xfrm>
            <a:off x="-2158613" y="405051"/>
            <a:ext cx="36002" cy="216000"/>
          </a:xfrm>
          <a:prstGeom prst="rect">
            <a:avLst/>
          </a:prstGeom>
          <a:ln w="12700">
            <a:miter lim="400000"/>
          </a:ln>
        </p:spPr>
      </p:pic>
      <p:sp>
        <p:nvSpPr>
          <p:cNvPr id="107" name="Straight Connector 26"/>
          <p:cNvSpPr/>
          <p:nvPr/>
        </p:nvSpPr>
        <p:spPr>
          <a:xfrm>
            <a:off x="-1" y="1267096"/>
            <a:ext cx="7772401" cy="1"/>
          </a:xfrm>
          <a:prstGeom prst="line">
            <a:avLst/>
          </a:prstGeom>
          <a:ln w="12700">
            <a:solidFill>
              <a:schemeClr val="accent1"/>
            </a:solidFill>
            <a:miter/>
          </a:ln>
        </p:spPr>
        <p:txBody>
          <a:bodyPr lIns="45718" tIns="45718" rIns="45718" bIns="45718"/>
          <a:lstStyle/>
          <a:p>
            <a:pPr/>
          </a:p>
        </p:txBody>
      </p:sp>
      <p:sp>
        <p:nvSpPr>
          <p:cNvPr id="108" name="TextBox 27"/>
          <p:cNvSpPr txBox="1"/>
          <p:nvPr/>
        </p:nvSpPr>
        <p:spPr>
          <a:xfrm>
            <a:off x="340157" y="365759"/>
            <a:ext cx="7025634" cy="1132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3000">
                <a:solidFill>
                  <a:srgbClr val="222222"/>
                </a:solidFill>
                <a:latin typeface="Arial"/>
                <a:ea typeface="Arial"/>
                <a:cs typeface="Arial"/>
                <a:sym typeface="Arial"/>
              </a:defRPr>
            </a:lvl1pPr>
          </a:lstStyle>
          <a:p>
            <a:pPr/>
            <a:r>
              <a:t>Chicken Curry Over Thai Noodles</a:t>
            </a:r>
          </a:p>
        </p:txBody>
      </p:sp>
      <p:sp>
        <p:nvSpPr>
          <p:cNvPr id="109" name="TextBox 28"/>
          <p:cNvSpPr txBox="1"/>
          <p:nvPr/>
        </p:nvSpPr>
        <p:spPr>
          <a:xfrm>
            <a:off x="476967" y="1496233"/>
            <a:ext cx="3278726" cy="34848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400"/>
            </a:pPr>
            <a:r>
              <a:t>Ingredients:</a:t>
            </a:r>
            <a:endParaRPr sz="1200"/>
          </a:p>
          <a:p>
            <a:pPr>
              <a:lnSpc>
                <a:spcPct val="120000"/>
              </a:lnSpc>
              <a:defRPr sz="1200">
                <a:solidFill>
                  <a:srgbClr val="333333"/>
                </a:solidFill>
                <a:latin typeface="+mj-lt"/>
                <a:ea typeface="+mj-ea"/>
                <a:cs typeface="+mj-cs"/>
                <a:sym typeface="Helvetica"/>
              </a:defRPr>
            </a:pPr>
            <a:r>
              <a:t>1 tsp olive oil</a:t>
            </a:r>
          </a:p>
          <a:p>
            <a:pPr>
              <a:lnSpc>
                <a:spcPct val="120000"/>
              </a:lnSpc>
              <a:defRPr sz="1200">
                <a:solidFill>
                  <a:srgbClr val="333333"/>
                </a:solidFill>
                <a:latin typeface="+mj-lt"/>
                <a:ea typeface="+mj-ea"/>
                <a:cs typeface="+mj-cs"/>
                <a:sym typeface="Helvetica"/>
              </a:defRPr>
            </a:pPr>
            <a:r>
              <a:t>1 each onion peeled and diced</a:t>
            </a:r>
          </a:p>
          <a:p>
            <a:pPr>
              <a:lnSpc>
                <a:spcPct val="120000"/>
              </a:lnSpc>
              <a:defRPr sz="1200">
                <a:solidFill>
                  <a:srgbClr val="333333"/>
                </a:solidFill>
                <a:latin typeface="+mj-lt"/>
                <a:ea typeface="+mj-ea"/>
                <a:cs typeface="+mj-cs"/>
                <a:sym typeface="Helvetica"/>
              </a:defRPr>
            </a:pPr>
            <a:r>
              <a:t>2 cloves garlic peeled and minced</a:t>
            </a:r>
          </a:p>
          <a:p>
            <a:pPr>
              <a:lnSpc>
                <a:spcPct val="120000"/>
              </a:lnSpc>
              <a:defRPr sz="1200">
                <a:solidFill>
                  <a:srgbClr val="333333"/>
                </a:solidFill>
                <a:latin typeface="+mj-lt"/>
                <a:ea typeface="+mj-ea"/>
                <a:cs typeface="+mj-cs"/>
                <a:sym typeface="Helvetica"/>
              </a:defRPr>
            </a:pPr>
            <a:r>
              <a:t>8 ounces chicken thighs boneless, skinless, cut in small cubes</a:t>
            </a:r>
          </a:p>
          <a:p>
            <a:pPr>
              <a:lnSpc>
                <a:spcPct val="120000"/>
              </a:lnSpc>
              <a:defRPr sz="1200">
                <a:solidFill>
                  <a:srgbClr val="333333"/>
                </a:solidFill>
                <a:latin typeface="+mj-lt"/>
                <a:ea typeface="+mj-ea"/>
                <a:cs typeface="+mj-cs"/>
                <a:sym typeface="Helvetica"/>
              </a:defRPr>
            </a:pPr>
            <a:r>
              <a:t>1 can diced tomatoes drained</a:t>
            </a:r>
          </a:p>
          <a:p>
            <a:pPr>
              <a:lnSpc>
                <a:spcPct val="120000"/>
              </a:lnSpc>
              <a:defRPr sz="1200">
                <a:solidFill>
                  <a:srgbClr val="333333"/>
                </a:solidFill>
                <a:latin typeface="+mj-lt"/>
                <a:ea typeface="+mj-ea"/>
                <a:cs typeface="+mj-cs"/>
                <a:sym typeface="Helvetica"/>
              </a:defRPr>
            </a:pPr>
            <a:r>
              <a:t>1/2 can pumpkin puree</a:t>
            </a:r>
          </a:p>
          <a:p>
            <a:pPr>
              <a:lnSpc>
                <a:spcPct val="120000"/>
              </a:lnSpc>
              <a:defRPr sz="1200">
                <a:solidFill>
                  <a:srgbClr val="333333"/>
                </a:solidFill>
                <a:latin typeface="+mj-lt"/>
                <a:ea typeface="+mj-ea"/>
                <a:cs typeface="+mj-cs"/>
                <a:sym typeface="Helvetica"/>
              </a:defRPr>
            </a:pPr>
            <a:r>
              <a:t>1 can evaporated milk</a:t>
            </a:r>
          </a:p>
          <a:p>
            <a:pPr>
              <a:lnSpc>
                <a:spcPct val="120000"/>
              </a:lnSpc>
              <a:defRPr sz="1200">
                <a:solidFill>
                  <a:srgbClr val="333333"/>
                </a:solidFill>
                <a:latin typeface="+mj-lt"/>
                <a:ea typeface="+mj-ea"/>
                <a:cs typeface="+mj-cs"/>
                <a:sym typeface="Helvetica"/>
              </a:defRPr>
            </a:pPr>
            <a:r>
              <a:t>1 tsp turmeric or more depending on your taste</a:t>
            </a:r>
          </a:p>
          <a:p>
            <a:pPr>
              <a:lnSpc>
                <a:spcPct val="120000"/>
              </a:lnSpc>
              <a:defRPr sz="1200">
                <a:solidFill>
                  <a:srgbClr val="333333"/>
                </a:solidFill>
                <a:latin typeface="+mj-lt"/>
                <a:ea typeface="+mj-ea"/>
                <a:cs typeface="+mj-cs"/>
                <a:sym typeface="Helvetica"/>
              </a:defRPr>
            </a:pPr>
            <a:r>
              <a:t>1/2 tsp ground ginger</a:t>
            </a:r>
          </a:p>
          <a:p>
            <a:pPr>
              <a:lnSpc>
                <a:spcPct val="120000"/>
              </a:lnSpc>
              <a:defRPr sz="1200">
                <a:solidFill>
                  <a:srgbClr val="333333"/>
                </a:solidFill>
                <a:latin typeface="+mj-lt"/>
                <a:ea typeface="+mj-ea"/>
                <a:cs typeface="+mj-cs"/>
                <a:sym typeface="Helvetica"/>
              </a:defRPr>
            </a:pPr>
            <a:r>
              <a:t>1 tsp garlic powder or garlic seasoning</a:t>
            </a:r>
          </a:p>
          <a:p>
            <a:pPr>
              <a:lnSpc>
                <a:spcPct val="120000"/>
              </a:lnSpc>
              <a:defRPr sz="1200">
                <a:solidFill>
                  <a:srgbClr val="333333"/>
                </a:solidFill>
                <a:latin typeface="+mj-lt"/>
                <a:ea typeface="+mj-ea"/>
                <a:cs typeface="+mj-cs"/>
                <a:sym typeface="Helvetica"/>
              </a:defRPr>
            </a:pPr>
            <a:r>
              <a:t>8 ounces Thai rice noodles cooked according to package directions</a:t>
            </a:r>
          </a:p>
          <a:p>
            <a:pPr>
              <a:lnSpc>
                <a:spcPct val="120000"/>
              </a:lnSpc>
              <a:defRPr sz="1200">
                <a:solidFill>
                  <a:srgbClr val="333333"/>
                </a:solidFill>
                <a:latin typeface="+mj-lt"/>
                <a:ea typeface="+mj-ea"/>
                <a:cs typeface="+mj-cs"/>
                <a:sym typeface="Helvetica"/>
              </a:defRPr>
            </a:pPr>
            <a:r>
              <a:t>1 sprig cilantro fresh, for garnish</a:t>
            </a:r>
          </a:p>
        </p:txBody>
      </p:sp>
      <p:grpSp>
        <p:nvGrpSpPr>
          <p:cNvPr id="112" name="Rectangle 29"/>
          <p:cNvGrpSpPr/>
          <p:nvPr/>
        </p:nvGrpSpPr>
        <p:grpSpPr>
          <a:xfrm>
            <a:off x="457197" y="8435394"/>
            <a:ext cx="6780853" cy="1009637"/>
            <a:chOff x="-1" y="0"/>
            <a:chExt cx="6780851" cy="1009636"/>
          </a:xfrm>
        </p:grpSpPr>
        <p:sp>
          <p:nvSpPr>
            <p:cNvPr id="110" name="Rectangle"/>
            <p:cNvSpPr/>
            <p:nvPr/>
          </p:nvSpPr>
          <p:spPr>
            <a:xfrm>
              <a:off x="-2" y="-1"/>
              <a:ext cx="6780853" cy="1009637"/>
            </a:xfrm>
            <a:prstGeom prst="rect">
              <a:avLst/>
            </a:prstGeom>
            <a:solidFill>
              <a:srgbClr val="262626"/>
            </a:solidFill>
            <a:ln w="12700" cap="flat">
              <a:solidFill>
                <a:srgbClr val="32538F"/>
              </a:solidFill>
              <a:prstDash val="solid"/>
              <a:miter lim="800000"/>
            </a:ln>
            <a:effectLst/>
          </p:spPr>
          <p:txBody>
            <a:bodyPr wrap="square" lIns="45718" tIns="45718" rIns="45718" bIns="45718" numCol="1" anchor="ctr">
              <a:noAutofit/>
            </a:bodyPr>
            <a:lstStyle/>
            <a:p>
              <a:pPr>
                <a:defRPr>
                  <a:solidFill>
                    <a:srgbClr val="FFFFFF"/>
                  </a:solidFill>
                </a:defRPr>
              </a:pPr>
            </a:p>
          </p:txBody>
        </p:sp>
        <p:sp>
          <p:nvSpPr>
            <p:cNvPr id="111" name="Chef's Tip:…"/>
            <p:cNvSpPr txBox="1"/>
            <p:nvPr/>
          </p:nvSpPr>
          <p:spPr>
            <a:xfrm>
              <a:off x="52068" y="166997"/>
              <a:ext cx="6676712" cy="675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defRPr b="1" sz="1200">
                  <a:solidFill>
                    <a:srgbClr val="FFFFFF"/>
                  </a:solidFill>
                </a:defRPr>
              </a:pPr>
              <a:r>
                <a:t>Chef's Tip:</a:t>
              </a:r>
            </a:p>
            <a:p>
              <a:pPr>
                <a:defRPr sz="1200">
                  <a:solidFill>
                    <a:srgbClr val="FFFFFF"/>
                  </a:solidFill>
                </a:defRPr>
              </a:pPr>
            </a:p>
            <a:p>
              <a:pPr>
                <a:defRPr sz="1300">
                  <a:solidFill>
                    <a:srgbClr val="FFFFFF"/>
                  </a:solidFill>
                  <a:latin typeface="+mj-lt"/>
                  <a:ea typeface="+mj-ea"/>
                  <a:cs typeface="+mj-cs"/>
                  <a:sym typeface="Helvetica"/>
                </a:defRPr>
              </a:pPr>
              <a:r>
                <a:t>You can also use regular spaghetti noodles in place of the Thai rice noodles.</a:t>
              </a:r>
            </a:p>
          </p:txBody>
        </p:sp>
      </p:grpSp>
      <p:sp>
        <p:nvSpPr>
          <p:cNvPr id="113" name="Slide Number Placeholder 32"/>
          <p:cNvSpPr txBox="1"/>
          <p:nvPr>
            <p:ph type="sldNum" sz="quarter" idx="4294967295"/>
          </p:nvPr>
        </p:nvSpPr>
        <p:spPr>
          <a:xfrm>
            <a:off x="7069538" y="9476152"/>
            <a:ext cx="168508" cy="22850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4" name="TextBox 5"/>
          <p:cNvSpPr txBox="1"/>
          <p:nvPr/>
        </p:nvSpPr>
        <p:spPr>
          <a:xfrm>
            <a:off x="475552" y="5091481"/>
            <a:ext cx="7080809" cy="303853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200"/>
            </a:pPr>
            <a:r>
              <a:t>Directions:</a:t>
            </a:r>
          </a:p>
          <a:p>
            <a:pPr marL="160420" indent="-160420">
              <a:lnSpc>
                <a:spcPct val="120000"/>
              </a:lnSpc>
              <a:buSzPct val="100000"/>
              <a:buAutoNum type="arabicPeriod" startAt="1"/>
              <a:defRPr sz="1200"/>
            </a:pPr>
            <a:r>
              <a:t>Cook the Thai noodles according to the package instructions. We like to bring a pot of water to a boil, add the noodles, then turn off the stove and cover the pot. in 4-5 minutes, they are ready, just drain.</a:t>
            </a:r>
          </a:p>
          <a:p>
            <a:pPr marL="160420" indent="-160420">
              <a:lnSpc>
                <a:spcPct val="120000"/>
              </a:lnSpc>
              <a:buSzPct val="100000"/>
              <a:buAutoNum type="arabicPeriod" startAt="1"/>
              <a:defRPr sz="1200"/>
            </a:pPr>
            <a:r>
              <a:t>Meanwhile make the curry. Heat a large Dutch Oven pan over medium-high heat. Add the olive oil. Sauté the onions and garlic until translucent, about 3 minutes.</a:t>
            </a:r>
          </a:p>
          <a:p>
            <a:pPr marL="160420" indent="-160420">
              <a:lnSpc>
                <a:spcPct val="120000"/>
              </a:lnSpc>
              <a:buSzPct val="100000"/>
              <a:buAutoNum type="arabicPeriod" startAt="1"/>
              <a:defRPr sz="1200"/>
            </a:pPr>
            <a:r>
              <a:t>Add the chicken pieces and stir, cooking quickly. Add the tomatoes and coconut along with the seasonings. Keep stirring and cooking.</a:t>
            </a:r>
          </a:p>
          <a:p>
            <a:pPr marL="160420" indent="-160420">
              <a:lnSpc>
                <a:spcPct val="120000"/>
              </a:lnSpc>
              <a:buSzPct val="100000"/>
              <a:buAutoNum type="arabicPeriod" startAt="1"/>
              <a:defRPr sz="1200"/>
            </a:pPr>
            <a:r>
              <a:t>Add the evaporated milk. Bring to a boil. Reduce to a simmer. Cook for about 20 minutes or until the chicken is cooked and the sauce is thickened. Thin the sauce with a little broth or water if needed.</a:t>
            </a:r>
          </a:p>
          <a:p>
            <a:pPr marL="160420" indent="-160420">
              <a:lnSpc>
                <a:spcPct val="120000"/>
              </a:lnSpc>
              <a:buSzPct val="100000"/>
              <a:buAutoNum type="arabicPeriod" startAt="1"/>
              <a:defRPr sz="1200"/>
            </a:pPr>
            <a:r>
              <a:t>Serve the hot curry over the Thai noodles. Garnish with sprigs of cilantro. Enjoy!</a:t>
            </a:r>
            <a:br/>
            <a:r>
              <a:t>Nutrition Facts:</a:t>
            </a:r>
          </a:p>
          <a:p>
            <a:pPr>
              <a:defRPr sz="1200"/>
            </a:pPr>
            <a:r>
              <a:t>Serves 4. Each 1/2 cup serving: Calories: </a:t>
            </a:r>
            <a:r>
              <a:rPr>
                <a:solidFill>
                  <a:srgbClr val="333333"/>
                </a:solidFill>
              </a:rPr>
              <a:t>30</a:t>
            </a:r>
            <a:r>
              <a:rPr sz="1000">
                <a:solidFill>
                  <a:srgbClr val="333333"/>
                </a:solidFill>
              </a:rPr>
              <a:t>kcal</a:t>
            </a:r>
            <a:r>
              <a:t> | Carbohydrates: </a:t>
            </a:r>
            <a:r>
              <a:rPr>
                <a:solidFill>
                  <a:srgbClr val="333333"/>
                </a:solidFill>
              </a:rPr>
              <a:t>6</a:t>
            </a:r>
            <a:r>
              <a:rPr sz="1000">
                <a:solidFill>
                  <a:srgbClr val="333333"/>
                </a:solidFill>
              </a:rPr>
              <a:t>g</a:t>
            </a:r>
            <a:r>
              <a:t> | Protein: </a:t>
            </a:r>
            <a:r>
              <a:rPr>
                <a:solidFill>
                  <a:srgbClr val="333333"/>
                </a:solidFill>
              </a:rPr>
              <a:t>1</a:t>
            </a:r>
            <a:r>
              <a:rPr sz="1000">
                <a:solidFill>
                  <a:srgbClr val="333333"/>
                </a:solidFill>
              </a:rPr>
              <a:t>g</a:t>
            </a:r>
            <a:r>
              <a:t> | Fat: </a:t>
            </a:r>
            <a:r>
              <a:rPr>
                <a:solidFill>
                  <a:srgbClr val="333333"/>
                </a:solidFill>
              </a:rPr>
              <a:t>1</a:t>
            </a:r>
            <a:r>
              <a:rPr sz="1000">
                <a:solidFill>
                  <a:srgbClr val="333333"/>
                </a:solidFill>
              </a:rPr>
              <a:t>g</a:t>
            </a:r>
            <a:r>
              <a:t> | Saturated Fat: </a:t>
            </a:r>
            <a:r>
              <a:rPr>
                <a:solidFill>
                  <a:srgbClr val="333333"/>
                </a:solidFill>
              </a:rPr>
              <a:t>0.1</a:t>
            </a:r>
            <a:r>
              <a:rPr sz="1000">
                <a:solidFill>
                  <a:srgbClr val="333333"/>
                </a:solidFill>
              </a:rPr>
              <a:t>g</a:t>
            </a:r>
            <a:r>
              <a:t> | Polyunsaturated Fat: </a:t>
            </a:r>
            <a:r>
              <a:rPr>
                <a:solidFill>
                  <a:srgbClr val="333333"/>
                </a:solidFill>
              </a:rPr>
              <a:t>0.1</a:t>
            </a:r>
            <a:r>
              <a:rPr sz="1000">
                <a:solidFill>
                  <a:srgbClr val="333333"/>
                </a:solidFill>
              </a:rPr>
              <a:t>g</a:t>
            </a:r>
            <a:r>
              <a:t> | Monounsaturated Fat: </a:t>
            </a:r>
            <a:r>
              <a:rPr>
                <a:solidFill>
                  <a:srgbClr val="333333"/>
                </a:solidFill>
              </a:rPr>
              <a:t>0.4</a:t>
            </a:r>
            <a:r>
              <a:rPr sz="1000">
                <a:solidFill>
                  <a:srgbClr val="333333"/>
                </a:solidFill>
              </a:rPr>
              <a:t>g</a:t>
            </a:r>
            <a:r>
              <a:t> | Sodium: </a:t>
            </a:r>
            <a:r>
              <a:rPr>
                <a:solidFill>
                  <a:srgbClr val="333333"/>
                </a:solidFill>
              </a:rPr>
              <a:t>13</a:t>
            </a:r>
            <a:r>
              <a:rPr sz="1000">
                <a:solidFill>
                  <a:srgbClr val="333333"/>
                </a:solidFill>
              </a:rPr>
              <a:t>mg</a:t>
            </a:r>
            <a:r>
              <a:t> | Potassium: </a:t>
            </a:r>
            <a:r>
              <a:rPr>
                <a:solidFill>
                  <a:srgbClr val="333333"/>
                </a:solidFill>
              </a:rPr>
              <a:t>263</a:t>
            </a:r>
            <a:r>
              <a:rPr sz="1000">
                <a:solidFill>
                  <a:srgbClr val="333333"/>
                </a:solidFill>
              </a:rPr>
              <a:t>mg</a:t>
            </a:r>
            <a:r>
              <a:t> | Fiber: </a:t>
            </a:r>
            <a:r>
              <a:rPr>
                <a:solidFill>
                  <a:srgbClr val="333333"/>
                </a:solidFill>
              </a:rPr>
              <a:t>1</a:t>
            </a:r>
            <a:r>
              <a:rPr sz="1000">
                <a:solidFill>
                  <a:srgbClr val="333333"/>
                </a:solidFill>
              </a:rPr>
              <a:t>g</a:t>
            </a:r>
            <a:r>
              <a:t> | Sugar: </a:t>
            </a:r>
            <a:r>
              <a:rPr>
                <a:solidFill>
                  <a:srgbClr val="333333"/>
                </a:solidFill>
              </a:rPr>
              <a:t>4</a:t>
            </a:r>
            <a:r>
              <a:rPr sz="1000">
                <a:solidFill>
                  <a:srgbClr val="333333"/>
                </a:solidFill>
              </a:rPr>
              <a:t>g</a:t>
            </a:r>
            <a:r>
              <a:t> | Vitamin A: </a:t>
            </a:r>
            <a:r>
              <a:rPr>
                <a:solidFill>
                  <a:srgbClr val="333333"/>
                </a:solidFill>
              </a:rPr>
              <a:t>592</a:t>
            </a:r>
            <a:r>
              <a:rPr sz="1000">
                <a:solidFill>
                  <a:srgbClr val="333333"/>
                </a:solidFill>
              </a:rPr>
              <a:t>IU</a:t>
            </a:r>
            <a:r>
              <a:t> | Vitamin C: </a:t>
            </a:r>
            <a:r>
              <a:rPr>
                <a:solidFill>
                  <a:srgbClr val="333333"/>
                </a:solidFill>
              </a:rPr>
              <a:t>27</a:t>
            </a:r>
            <a:r>
              <a:rPr sz="1000">
                <a:solidFill>
                  <a:srgbClr val="333333"/>
                </a:solidFill>
              </a:rPr>
              <a:t>mg</a:t>
            </a:r>
            <a:r>
              <a:t> | Calcium: </a:t>
            </a:r>
            <a:r>
              <a:rPr>
                <a:solidFill>
                  <a:srgbClr val="333333"/>
                </a:solidFill>
              </a:rPr>
              <a:t>13</a:t>
            </a:r>
            <a:r>
              <a:rPr sz="1000">
                <a:solidFill>
                  <a:srgbClr val="333333"/>
                </a:solidFill>
              </a:rPr>
              <a:t>mg</a:t>
            </a:r>
            <a:r>
              <a:t> | Iron: </a:t>
            </a:r>
            <a:r>
              <a:rPr>
                <a:solidFill>
                  <a:srgbClr val="333333"/>
                </a:solidFill>
              </a:rPr>
              <a:t>1</a:t>
            </a:r>
            <a:r>
              <a:rPr sz="1000">
                <a:solidFill>
                  <a:srgbClr val="333333"/>
                </a:solidFill>
              </a:rPr>
              <a:t>mg</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Image" descr="Image"/>
          <p:cNvPicPr>
            <a:picLocks noChangeAspect="1"/>
          </p:cNvPicPr>
          <p:nvPr/>
        </p:nvPicPr>
        <p:blipFill>
          <a:blip r:embed="rId2">
            <a:extLst/>
          </a:blip>
          <a:stretch>
            <a:fillRect/>
          </a:stretch>
        </p:blipFill>
        <p:spPr>
          <a:xfrm>
            <a:off x="1749107" y="794537"/>
            <a:ext cx="4274186" cy="3773306"/>
          </a:xfrm>
          <a:prstGeom prst="rect">
            <a:avLst/>
          </a:prstGeom>
          <a:ln w="12700">
            <a:miter lim="400000"/>
          </a:ln>
        </p:spPr>
      </p:pic>
      <p:sp>
        <p:nvSpPr>
          <p:cNvPr id="117" name="TextBox 3"/>
          <p:cNvSpPr txBox="1"/>
          <p:nvPr/>
        </p:nvSpPr>
        <p:spPr>
          <a:xfrm>
            <a:off x="651917" y="427526"/>
            <a:ext cx="6622868" cy="62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500">
                <a:solidFill>
                  <a:srgbClr val="262626"/>
                </a:solidFill>
                <a:latin typeface="+mj-lt"/>
                <a:ea typeface="+mj-ea"/>
                <a:cs typeface="+mj-cs"/>
                <a:sym typeface="Helvetica"/>
              </a:defRPr>
            </a:lvl1pPr>
          </a:lstStyle>
          <a:p>
            <a:pPr/>
            <a:r>
              <a:t>Sicilian Sweet Potato Pasta Bowl</a:t>
            </a:r>
          </a:p>
        </p:txBody>
      </p:sp>
      <p:sp>
        <p:nvSpPr>
          <p:cNvPr id="118" name="TextBox 8"/>
          <p:cNvSpPr txBox="1"/>
          <p:nvPr/>
        </p:nvSpPr>
        <p:spPr>
          <a:xfrm>
            <a:off x="2542021" y="4288502"/>
            <a:ext cx="4636528" cy="50108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200"/>
            </a:pPr>
            <a:r>
              <a:t>Ingredients:</a:t>
            </a:r>
          </a:p>
          <a:p>
            <a:pPr>
              <a:defRPr sz="1200"/>
            </a:pPr>
            <a:r>
              <a:t>8 ounce package of sweet potato pasta or any of your favorite vegetable pasta</a:t>
            </a:r>
          </a:p>
          <a:p>
            <a:pPr>
              <a:defRPr sz="1200"/>
            </a:pPr>
            <a:r>
              <a:t>1 jar marinara sauce</a:t>
            </a:r>
          </a:p>
          <a:p>
            <a:pPr>
              <a:defRPr sz="1200"/>
            </a:pPr>
            <a:r>
              <a:t>1 cup canned tomatoes, strained</a:t>
            </a:r>
          </a:p>
          <a:p>
            <a:pPr>
              <a:defRPr sz="1200"/>
            </a:pPr>
            <a:r>
              <a:t>1 cup white beans canned, drained</a:t>
            </a:r>
          </a:p>
          <a:p>
            <a:pPr>
              <a:defRPr sz="1200"/>
            </a:pPr>
            <a:r>
              <a:t>1 each sweet potato baked or microwaved until done, peeled and diced</a:t>
            </a:r>
          </a:p>
          <a:p>
            <a:pPr>
              <a:defRPr sz="1200"/>
            </a:pPr>
            <a:r>
              <a:t>1 each head of cauliflower sliced and roasted in the oven</a:t>
            </a:r>
          </a:p>
          <a:p>
            <a:pPr>
              <a:defRPr sz="1200"/>
            </a:pPr>
            <a:r>
              <a:t>1 tsp olive oil</a:t>
            </a:r>
            <a:br/>
          </a:p>
          <a:p>
            <a:pPr>
              <a:defRPr b="1" sz="1200"/>
            </a:pPr>
            <a:r>
              <a:t>Directions:</a:t>
            </a:r>
          </a:p>
          <a:p>
            <a:pPr marL="160421" indent="-160421">
              <a:buSzPct val="100000"/>
              <a:buAutoNum type="arabicPeriod" startAt="1"/>
              <a:defRPr sz="1200"/>
            </a:pPr>
            <a:r>
              <a:t>Cook the pasta according to the package instructions. Drain and reserve.</a:t>
            </a:r>
          </a:p>
          <a:p>
            <a:pPr marL="160421" indent="-160421">
              <a:buSzPct val="100000"/>
              <a:buAutoNum type="arabicPeriod" startAt="1"/>
              <a:defRPr sz="1200"/>
            </a:pPr>
            <a:r>
              <a:t>Slice a head of cauliflower into 1/2 inch thick pieces. Spray with a little oil. Place on a roasting pan and place in a 375 degree oven. Cook for 20 minutes until golden brown. Break up into pieces.</a:t>
            </a:r>
          </a:p>
          <a:p>
            <a:pPr marL="160421" indent="-160421">
              <a:buSzPct val="100000"/>
              <a:buAutoNum type="arabicPeriod" startAt="1"/>
              <a:defRPr sz="1200"/>
            </a:pPr>
            <a:r>
              <a:t>Heat the white beans in a bowl in the microwave.</a:t>
            </a:r>
          </a:p>
          <a:p>
            <a:pPr marL="160421" indent="-160421">
              <a:buSzPct val="100000"/>
              <a:buAutoNum type="arabicPeriod" startAt="1"/>
              <a:defRPr sz="1200"/>
            </a:pPr>
            <a:r>
              <a:t>Prepare the sweet potato. Microwave on high for 5 minutes or until done. Peel and dice.</a:t>
            </a:r>
          </a:p>
          <a:p>
            <a:pPr marL="160421" indent="-160421">
              <a:buSzPct val="100000"/>
              <a:buAutoNum type="arabicPeriod" startAt="1"/>
              <a:defRPr sz="1200"/>
            </a:pPr>
            <a:r>
              <a:t>Heat the marinara sauce. Add a pinch of cayenne pepper.</a:t>
            </a:r>
          </a:p>
          <a:p>
            <a:pPr marL="160421" indent="-160421">
              <a:buSzPct val="100000"/>
              <a:buAutoNum type="arabicPeriod" startAt="1"/>
              <a:defRPr sz="1200"/>
            </a:pPr>
            <a:r>
              <a:t>Prepare the pasta plates: Place the cooked veggie pasta on the plate. Top with the sauce, cauliflower, white beans, and sweet potatoes. Serve hot with more sauce to the side.</a:t>
            </a:r>
            <a:br/>
          </a:p>
          <a:p>
            <a:pPr>
              <a:defRPr sz="1200"/>
            </a:pPr>
            <a:br/>
          </a:p>
        </p:txBody>
      </p:sp>
      <p:sp>
        <p:nvSpPr>
          <p:cNvPr id="119" name="Slide Number Placeholder 11"/>
          <p:cNvSpPr txBox="1"/>
          <p:nvPr>
            <p:ph type="sldNum" sz="quarter" idx="4294967295"/>
          </p:nvPr>
        </p:nvSpPr>
        <p:spPr>
          <a:xfrm>
            <a:off x="7069538" y="9476152"/>
            <a:ext cx="168508" cy="22850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0" name="TextBox 14"/>
          <p:cNvSpPr txBox="1"/>
          <p:nvPr/>
        </p:nvSpPr>
        <p:spPr>
          <a:xfrm>
            <a:off x="666720" y="4340404"/>
            <a:ext cx="1570525" cy="26698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404040"/>
                </a:solidFill>
              </a:defRPr>
            </a:lvl1pPr>
          </a:lstStyle>
          <a:p>
            <a:pPr/>
            <a:r>
              <a:t>Tomato sauce, white beans, garlic, and sweet potatoes make a savory and spicey pasta bowl dinner.</a:t>
            </a:r>
          </a:p>
        </p:txBody>
      </p:sp>
      <p:sp>
        <p:nvSpPr>
          <p:cNvPr id="121" name="TextBox 1"/>
          <p:cNvSpPr txBox="1"/>
          <p:nvPr/>
        </p:nvSpPr>
        <p:spPr>
          <a:xfrm>
            <a:off x="2460862" y="9304701"/>
            <a:ext cx="4798846" cy="1248787"/>
          </a:xfrm>
          <a:prstGeom prst="rect">
            <a:avLst/>
          </a:prstGeom>
          <a:solidFill>
            <a:srgbClr val="FFFFFF"/>
          </a:solidFill>
          <a:ln w="12700">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p>
            <a:pPr>
              <a:defRPr sz="1000"/>
            </a:pPr>
            <a:r>
              <a:t>Serves 4. Each 1 cup serving: Calories: </a:t>
            </a:r>
            <a:r>
              <a:rPr>
                <a:solidFill>
                  <a:srgbClr val="333333"/>
                </a:solidFill>
              </a:rPr>
              <a:t>340</a:t>
            </a:r>
            <a:r>
              <a:rPr sz="1071">
                <a:solidFill>
                  <a:srgbClr val="333333"/>
                </a:solidFill>
              </a:rPr>
              <a:t>kcal</a:t>
            </a:r>
            <a:r>
              <a:t> | Carbohydrates: </a:t>
            </a:r>
            <a:r>
              <a:rPr>
                <a:solidFill>
                  <a:srgbClr val="333333"/>
                </a:solidFill>
              </a:rPr>
              <a:t>63</a:t>
            </a:r>
            <a:r>
              <a:rPr sz="1071">
                <a:solidFill>
                  <a:srgbClr val="333333"/>
                </a:solidFill>
              </a:rPr>
              <a:t>g</a:t>
            </a:r>
            <a:r>
              <a:t> | Protein: </a:t>
            </a:r>
            <a:r>
              <a:rPr>
                <a:solidFill>
                  <a:srgbClr val="333333"/>
                </a:solidFill>
              </a:rPr>
              <a:t>15</a:t>
            </a:r>
            <a:r>
              <a:rPr sz="1071">
                <a:solidFill>
                  <a:srgbClr val="333333"/>
                </a:solidFill>
              </a:rPr>
              <a:t>g</a:t>
            </a:r>
            <a:r>
              <a:t> | Fat: </a:t>
            </a:r>
            <a:r>
              <a:rPr>
                <a:solidFill>
                  <a:srgbClr val="333333"/>
                </a:solidFill>
              </a:rPr>
              <a:t>4</a:t>
            </a:r>
            <a:r>
              <a:rPr sz="1071">
                <a:solidFill>
                  <a:srgbClr val="333333"/>
                </a:solidFill>
              </a:rPr>
              <a:t>g</a:t>
            </a:r>
            <a:r>
              <a:t> | Saturated Fat: </a:t>
            </a:r>
            <a:r>
              <a:rPr>
                <a:solidFill>
                  <a:srgbClr val="333333"/>
                </a:solidFill>
              </a:rPr>
              <a:t>1</a:t>
            </a:r>
            <a:r>
              <a:rPr sz="1071">
                <a:solidFill>
                  <a:srgbClr val="333333"/>
                </a:solidFill>
              </a:rPr>
              <a:t>g</a:t>
            </a:r>
            <a:r>
              <a:t> | Polyunsaturated Fat: </a:t>
            </a:r>
            <a:r>
              <a:rPr>
                <a:solidFill>
                  <a:srgbClr val="333333"/>
                </a:solidFill>
              </a:rPr>
              <a:t>1</a:t>
            </a:r>
            <a:r>
              <a:rPr sz="1071">
                <a:solidFill>
                  <a:srgbClr val="333333"/>
                </a:solidFill>
              </a:rPr>
              <a:t>g</a:t>
            </a:r>
            <a:r>
              <a:t> | Monounsaturated Fat: </a:t>
            </a:r>
            <a:r>
              <a:rPr>
                <a:solidFill>
                  <a:srgbClr val="333333"/>
                </a:solidFill>
              </a:rPr>
              <a:t>2</a:t>
            </a:r>
            <a:r>
              <a:rPr sz="1071">
                <a:solidFill>
                  <a:srgbClr val="333333"/>
                </a:solidFill>
              </a:rPr>
              <a:t>g</a:t>
            </a:r>
            <a:r>
              <a:t> | Trans Fat: </a:t>
            </a:r>
            <a:r>
              <a:rPr>
                <a:solidFill>
                  <a:srgbClr val="333333"/>
                </a:solidFill>
              </a:rPr>
              <a:t>0.04</a:t>
            </a:r>
            <a:r>
              <a:rPr sz="1071">
                <a:solidFill>
                  <a:srgbClr val="333333"/>
                </a:solidFill>
              </a:rPr>
              <a:t>g</a:t>
            </a:r>
            <a:r>
              <a:t> | Cholesterol: </a:t>
            </a:r>
            <a:r>
              <a:rPr>
                <a:solidFill>
                  <a:srgbClr val="333333"/>
                </a:solidFill>
              </a:rPr>
              <a:t>48</a:t>
            </a:r>
            <a:r>
              <a:rPr sz="1071">
                <a:solidFill>
                  <a:srgbClr val="333333"/>
                </a:solidFill>
              </a:rPr>
              <a:t>mg</a:t>
            </a:r>
            <a:r>
              <a:t> | Sodium: </a:t>
            </a:r>
            <a:r>
              <a:rPr>
                <a:solidFill>
                  <a:srgbClr val="333333"/>
                </a:solidFill>
              </a:rPr>
              <a:t>906</a:t>
            </a:r>
            <a:r>
              <a:rPr sz="1071">
                <a:solidFill>
                  <a:srgbClr val="333333"/>
                </a:solidFill>
              </a:rPr>
              <a:t>mg</a:t>
            </a:r>
            <a:r>
              <a:t> | Potassium: </a:t>
            </a:r>
            <a:r>
              <a:rPr>
                <a:solidFill>
                  <a:srgbClr val="333333"/>
                </a:solidFill>
              </a:rPr>
              <a:t>1009</a:t>
            </a:r>
            <a:r>
              <a:rPr sz="1071">
                <a:solidFill>
                  <a:srgbClr val="333333"/>
                </a:solidFill>
              </a:rPr>
              <a:t>mg</a:t>
            </a:r>
            <a:r>
              <a:t> | Fiber: </a:t>
            </a:r>
            <a:r>
              <a:rPr>
                <a:solidFill>
                  <a:srgbClr val="333333"/>
                </a:solidFill>
              </a:rPr>
              <a:t>8</a:t>
            </a:r>
            <a:r>
              <a:rPr sz="1071">
                <a:solidFill>
                  <a:srgbClr val="333333"/>
                </a:solidFill>
              </a:rPr>
              <a:t>g</a:t>
            </a:r>
            <a:r>
              <a:t> | Sugar: </a:t>
            </a:r>
            <a:r>
              <a:rPr>
                <a:solidFill>
                  <a:srgbClr val="333333"/>
                </a:solidFill>
              </a:rPr>
              <a:t>9</a:t>
            </a:r>
            <a:r>
              <a:rPr sz="1071">
                <a:solidFill>
                  <a:srgbClr val="333333"/>
                </a:solidFill>
              </a:rPr>
              <a:t>g</a:t>
            </a:r>
            <a:r>
              <a:t> | Vitamin A: </a:t>
            </a:r>
            <a:r>
              <a:rPr>
                <a:solidFill>
                  <a:srgbClr val="333333"/>
                </a:solidFill>
              </a:rPr>
              <a:t>877</a:t>
            </a:r>
            <a:r>
              <a:rPr sz="1071">
                <a:solidFill>
                  <a:srgbClr val="333333"/>
                </a:solidFill>
              </a:rPr>
              <a:t>IU</a:t>
            </a:r>
            <a:r>
              <a:t> | Vitamin C: </a:t>
            </a:r>
            <a:r>
              <a:rPr>
                <a:solidFill>
                  <a:srgbClr val="333333"/>
                </a:solidFill>
              </a:rPr>
              <a:t>18</a:t>
            </a:r>
            <a:r>
              <a:rPr sz="1071">
                <a:solidFill>
                  <a:srgbClr val="333333"/>
                </a:solidFill>
              </a:rPr>
              <a:t>mg</a:t>
            </a:r>
            <a:r>
              <a:t> | Calcium: </a:t>
            </a:r>
            <a:r>
              <a:rPr>
                <a:solidFill>
                  <a:srgbClr val="333333"/>
                </a:solidFill>
              </a:rPr>
              <a:t>103</a:t>
            </a:r>
            <a:r>
              <a:rPr sz="1071">
                <a:solidFill>
                  <a:srgbClr val="333333"/>
                </a:solidFill>
              </a:rPr>
              <a:t>mg</a:t>
            </a:r>
            <a:r>
              <a:t> | Iron: </a:t>
            </a:r>
            <a:r>
              <a:rPr>
                <a:solidFill>
                  <a:srgbClr val="333333"/>
                </a:solidFill>
              </a:rPr>
              <a:t>5</a:t>
            </a:r>
            <a:r>
              <a:rPr sz="1071">
                <a:solidFill>
                  <a:srgbClr val="333333"/>
                </a:solidFill>
              </a:rPr>
              <a:t>mg</a:t>
            </a:r>
            <a:endParaRPr>
              <a:solidFill>
                <a:srgbClr val="333333"/>
              </a:solidFill>
            </a:endParaRPr>
          </a:p>
          <a:p>
            <a:pPr>
              <a:defRPr sz="1000"/>
            </a:pPr>
          </a:p>
          <a:p>
            <a:pPr>
              <a:defRPr sz="1000"/>
            </a:pPr>
          </a:p>
        </p:txBody>
      </p:sp>
      <p:sp>
        <p:nvSpPr>
          <p:cNvPr id="122" name="Straight Connector 4"/>
          <p:cNvSpPr/>
          <p:nvPr/>
        </p:nvSpPr>
        <p:spPr>
          <a:xfrm flipH="1">
            <a:off x="2389632" y="4333752"/>
            <a:ext cx="1" cy="4388235"/>
          </a:xfrm>
          <a:prstGeom prst="line">
            <a:avLst/>
          </a:prstGeom>
          <a:ln w="6350">
            <a:solidFill>
              <a:schemeClr val="accent1"/>
            </a:solidFill>
            <a:miter/>
          </a:ln>
        </p:spPr>
        <p:txBody>
          <a:bodyPr lIns="45718" tIns="45718" rIns="45718" bIns="45718"/>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Rectangle 13"/>
          <p:cNvSpPr/>
          <p:nvPr/>
        </p:nvSpPr>
        <p:spPr>
          <a:xfrm>
            <a:off x="-1" y="200233"/>
            <a:ext cx="7772401" cy="791661"/>
          </a:xfrm>
          <a:prstGeom prst="rect">
            <a:avLst/>
          </a:prstGeom>
          <a:solidFill>
            <a:srgbClr val="7C2A72"/>
          </a:solidFill>
          <a:ln w="12700">
            <a:solidFill>
              <a:srgbClr val="58280A"/>
            </a:solidFill>
            <a:miter/>
          </a:ln>
        </p:spPr>
        <p:txBody>
          <a:bodyPr lIns="45718" tIns="45718" rIns="45718" bIns="45718" anchor="ctr"/>
          <a:lstStyle/>
          <a:p>
            <a:pPr algn="ctr">
              <a:defRPr>
                <a:solidFill>
                  <a:srgbClr val="FFFFFF"/>
                </a:solidFill>
              </a:defRPr>
            </a:pPr>
          </a:p>
        </p:txBody>
      </p:sp>
      <p:sp>
        <p:nvSpPr>
          <p:cNvPr id="125" name="TextBox 2"/>
          <p:cNvSpPr txBox="1"/>
          <p:nvPr/>
        </p:nvSpPr>
        <p:spPr>
          <a:xfrm>
            <a:off x="396698" y="1319965"/>
            <a:ext cx="4385545" cy="87573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pPr>
            <a:r>
              <a:t>How do you decide which type of cooking oil to use? Perhaps you have one type of oil you like to use when sautéing vegetables and another for baking? There are a variety of different types of oils we can choose from and loads of things to consider.</a:t>
            </a:r>
          </a:p>
          <a:p>
            <a:pPr>
              <a:defRPr sz="1200"/>
            </a:pPr>
          </a:p>
          <a:p>
            <a:pPr>
              <a:defRPr b="1" sz="1200"/>
            </a:pPr>
            <a:r>
              <a:t>What are Cooking Oils?</a:t>
            </a:r>
          </a:p>
          <a:p>
            <a:pPr>
              <a:defRPr sz="1200"/>
            </a:pPr>
            <a:r>
              <a:t>Cooking oils are made from plants or animals, and are used in baking, sautéing, frying, and in recipes like salad dressings. </a:t>
            </a:r>
          </a:p>
          <a:p>
            <a:pPr>
              <a:defRPr sz="1200"/>
            </a:pPr>
          </a:p>
          <a:p>
            <a:pPr>
              <a:defRPr sz="1200"/>
            </a:pPr>
            <a:r>
              <a:t>Plant oils include avocado, canola, chia, corn, cottonseed, flaxseed, hemp, olive, palm tree, palm kernel, peanut, sesame, soybean, sunflower, coconut, safflower, grapeseed, rice bran, and walnut. Vegetable oil is typically a blend of two or more different types of plant oils, such as corn and sunflower.</a:t>
            </a:r>
          </a:p>
          <a:p>
            <a:pPr>
              <a:defRPr sz="1200"/>
            </a:pPr>
          </a:p>
          <a:p>
            <a:pPr>
              <a:defRPr sz="1200"/>
            </a:pPr>
            <a:r>
              <a:t>Animal fat and animal products can be made into cooking oils. These include butter, ghee, lard (e.g., pork fat, duck fat, etc.) and tallow (e.g., beef, mutton). </a:t>
            </a:r>
          </a:p>
          <a:p>
            <a:pPr>
              <a:defRPr sz="1200"/>
            </a:pPr>
          </a:p>
          <a:p>
            <a:pPr>
              <a:defRPr sz="1200"/>
            </a:pPr>
            <a:r>
              <a:t>Any type of oil can become rancid when exposed to oxygen, heat, and light, so if the oil smells off, throw it out!</a:t>
            </a:r>
          </a:p>
          <a:p>
            <a:pPr>
              <a:defRPr sz="1200"/>
            </a:pPr>
          </a:p>
          <a:p>
            <a:pPr>
              <a:defRPr sz="1200"/>
            </a:pPr>
            <a:r>
              <a:t>For food safety reasons, don’t reuse cooking oil. Oils high in polyunsaturated fats such as flaxseed, chia seed, hemp, sesame and nut oils oxidize more quickly and should be kept in the refrigerator.</a:t>
            </a:r>
          </a:p>
          <a:p>
            <a:pPr>
              <a:defRPr sz="1200"/>
            </a:pPr>
          </a:p>
          <a:p>
            <a:pPr>
              <a:defRPr b="1" sz="1200"/>
            </a:pPr>
            <a:r>
              <a:t>Let's Talk Cost</a:t>
            </a:r>
          </a:p>
          <a:p>
            <a:pPr>
              <a:defRPr sz="1200"/>
            </a:pPr>
            <a:r>
              <a:t>Just like other types of foods, the price of oils used in cooking has increased dramatically over the past two years.</a:t>
            </a:r>
          </a:p>
          <a:p>
            <a:pPr>
              <a:defRPr sz="1200"/>
            </a:pPr>
          </a:p>
          <a:p>
            <a:pPr>
              <a:defRPr sz="1200"/>
            </a:pPr>
            <a:r>
              <a:t>Part of the reason for the increase is the fuel industry is buying large amounts of soybean, canola, and palm oil which has caused these prices to double or triple.</a:t>
            </a:r>
          </a:p>
          <a:p>
            <a:pPr>
              <a:defRPr sz="1200"/>
            </a:pPr>
          </a:p>
          <a:p>
            <a:pPr>
              <a:defRPr sz="1200"/>
            </a:pPr>
            <a:r>
              <a:t>According to the Economic Research Service of the US Department of Agriculture, grocery store food prices in general are 13% higher in September 2022 vs September 2021 and are expected to continue to increase into 2023. </a:t>
            </a:r>
          </a:p>
          <a:p>
            <a:pPr>
              <a:defRPr sz="1200"/>
            </a:pPr>
          </a:p>
          <a:p>
            <a:pPr>
              <a:defRPr sz="1200"/>
            </a:pPr>
            <a:r>
              <a:t>Nut, avocado, and extra-virgin olive oil tend to be more expensive than safflower, sunflower, or canola oil.</a:t>
            </a:r>
          </a:p>
          <a:p>
            <a:pPr>
              <a:defRPr i="1" sz="1200"/>
            </a:pPr>
          </a:p>
          <a:p>
            <a:pPr>
              <a:defRPr i="1" sz="1200"/>
            </a:pPr>
            <a:r>
              <a:t>By </a:t>
            </a:r>
            <a:r>
              <a:t>Lynn Grieger, RDN, CDCES</a:t>
            </a:r>
          </a:p>
        </p:txBody>
      </p:sp>
      <p:sp>
        <p:nvSpPr>
          <p:cNvPr id="126" name="TextBox 3"/>
          <p:cNvSpPr txBox="1"/>
          <p:nvPr/>
        </p:nvSpPr>
        <p:spPr>
          <a:xfrm>
            <a:off x="45718" y="349109"/>
            <a:ext cx="7680960" cy="510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800">
                <a:solidFill>
                  <a:srgbClr val="FFFFFF"/>
                </a:solidFill>
                <a:latin typeface="Museo Slab 500"/>
                <a:ea typeface="Museo Slab 500"/>
                <a:cs typeface="Museo Slab 500"/>
                <a:sym typeface="Museo Slab 500"/>
              </a:defRPr>
            </a:lvl1pPr>
          </a:lstStyle>
          <a:p>
            <a:pPr/>
            <a:r>
              <a:t>Cooking Oils 101</a:t>
            </a:r>
          </a:p>
        </p:txBody>
      </p:sp>
      <p:sp>
        <p:nvSpPr>
          <p:cNvPr id="127" name="Slide Number Placeholder 8"/>
          <p:cNvSpPr txBox="1"/>
          <p:nvPr>
            <p:ph type="sldNum" sz="quarter" idx="4294967295"/>
          </p:nvPr>
        </p:nvSpPr>
        <p:spPr>
          <a:xfrm>
            <a:off x="7069538" y="9476152"/>
            <a:ext cx="168508" cy="22850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8" name="Rectangle 6"/>
          <p:cNvSpPr txBox="1"/>
          <p:nvPr/>
        </p:nvSpPr>
        <p:spPr>
          <a:xfrm>
            <a:off x="4906779" y="1357457"/>
            <a:ext cx="2312537" cy="6175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solidFill>
                  <a:srgbClr val="7C2A72"/>
                </a:solidFill>
              </a:defRPr>
            </a:pPr>
            <a:r>
              <a:t>To Save Money on Cooking Oils:</a:t>
            </a:r>
          </a:p>
          <a:p>
            <a:pPr marL="285750" indent="-285750">
              <a:buSzPct val="100000"/>
              <a:buFont typeface="Arial"/>
              <a:buChar char="•"/>
              <a:defRPr>
                <a:solidFill>
                  <a:srgbClr val="7C2A72"/>
                </a:solidFill>
              </a:defRPr>
            </a:pPr>
            <a:r>
              <a:t>Choose </a:t>
            </a:r>
            <a:r>
              <a:rPr b="1"/>
              <a:t>store brands </a:t>
            </a:r>
            <a:r>
              <a:t>that offer the same quality at a lower price.</a:t>
            </a:r>
          </a:p>
          <a:p>
            <a:pPr marL="285750" indent="-285750">
              <a:buSzPct val="100000"/>
              <a:buFont typeface="Arial"/>
              <a:buChar char="•"/>
              <a:defRPr>
                <a:solidFill>
                  <a:srgbClr val="7C2A72"/>
                </a:solidFill>
              </a:defRPr>
            </a:pPr>
            <a:r>
              <a:t>Larger chain stores like Walmart, Target, and Costco tend to have </a:t>
            </a:r>
            <a:r>
              <a:rPr b="1"/>
              <a:t>lower prices</a:t>
            </a:r>
            <a:r>
              <a:t> for all types of oils.</a:t>
            </a:r>
          </a:p>
          <a:p>
            <a:pPr marL="285750" indent="-285750">
              <a:buSzPct val="100000"/>
              <a:buFont typeface="Arial"/>
              <a:buChar char="•"/>
              <a:defRPr>
                <a:solidFill>
                  <a:srgbClr val="7C2A72"/>
                </a:solidFill>
              </a:defRPr>
            </a:pPr>
            <a:r>
              <a:t>Use more expensive oils as </a:t>
            </a:r>
            <a:r>
              <a:rPr b="1"/>
              <a:t>drizzles</a:t>
            </a:r>
            <a:r>
              <a:t> on top of salads or in sautéed veggies. That way, you'll get the most flavor bang for your buck.</a:t>
            </a:r>
          </a:p>
          <a:p>
            <a:pPr marL="285750" indent="-285750">
              <a:buSzPct val="100000"/>
              <a:buFont typeface="Arial"/>
              <a:buChar char="•"/>
              <a:defRPr>
                <a:solidFill>
                  <a:srgbClr val="7C2A72"/>
                </a:solidFill>
              </a:defRPr>
            </a:pPr>
            <a:r>
              <a:t>Use the less expensive refined oils for </a:t>
            </a:r>
            <a:r>
              <a:rPr b="1"/>
              <a:t>baking</a:t>
            </a:r>
            <a:r>
              <a:t>.</a:t>
            </a:r>
          </a:p>
        </p:txBody>
      </p:sp>
      <p:pic>
        <p:nvPicPr>
          <p:cNvPr id="129" name="Pouring-Olive-Oil-1024x907.jpeg" descr="Pouring-Olive-Oil-1024x907.jpeg"/>
          <p:cNvPicPr>
            <a:picLocks noChangeAspect="1"/>
          </p:cNvPicPr>
          <p:nvPr/>
        </p:nvPicPr>
        <p:blipFill>
          <a:blip r:embed="rId2">
            <a:extLst/>
          </a:blip>
          <a:srcRect l="0" t="0" r="0" b="0"/>
          <a:stretch>
            <a:fillRect/>
          </a:stretch>
        </p:blipFill>
        <p:spPr>
          <a:xfrm>
            <a:off x="5229177" y="7723074"/>
            <a:ext cx="2244103" cy="1987697"/>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Image" descr="Image"/>
          <p:cNvPicPr>
            <a:picLocks noChangeAspect="1"/>
          </p:cNvPicPr>
          <p:nvPr/>
        </p:nvPicPr>
        <p:blipFill>
          <a:blip r:embed="rId2">
            <a:extLst/>
          </a:blip>
          <a:srcRect l="0" t="0" r="0" b="6494"/>
          <a:stretch>
            <a:fillRect/>
          </a:stretch>
        </p:blipFill>
        <p:spPr>
          <a:xfrm>
            <a:off x="-1" y="-144948"/>
            <a:ext cx="7772401" cy="3328642"/>
          </a:xfrm>
          <a:prstGeom prst="rect">
            <a:avLst/>
          </a:prstGeom>
          <a:ln w="12700">
            <a:miter lim="400000"/>
          </a:ln>
        </p:spPr>
      </p:pic>
      <p:sp>
        <p:nvSpPr>
          <p:cNvPr id="132" name="TextBox 2"/>
          <p:cNvSpPr txBox="1"/>
          <p:nvPr/>
        </p:nvSpPr>
        <p:spPr>
          <a:xfrm>
            <a:off x="405590" y="3438999"/>
            <a:ext cx="5551841" cy="63286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numCol="2" spcCol="277592"/>
          <a:lstStyle/>
          <a:p>
            <a:pPr>
              <a:defRPr b="1" sz="1100"/>
            </a:pPr>
            <a:r>
              <a:t>All cooking oils are 100% fat, but the type of fat varies. </a:t>
            </a:r>
            <a:r>
              <a:rPr b="0"/>
              <a:t>Oils contain different ranges of saturated, polyunsaturated, and monounsaturated fats.</a:t>
            </a:r>
          </a:p>
          <a:p>
            <a:pPr>
              <a:defRPr sz="1100"/>
            </a:pPr>
          </a:p>
          <a:p>
            <a:pPr>
              <a:defRPr sz="1100"/>
            </a:pPr>
            <a:r>
              <a:t>Saturated fat is more solid at room temperature and is known to contribute to increased risk of heart disease. Oils high in saturated fat include butter, ghee, lard, tallow, palm tree, palm kernel, cottonseed and coconut.  </a:t>
            </a:r>
          </a:p>
          <a:p>
            <a:pPr>
              <a:defRPr sz="1100"/>
            </a:pPr>
          </a:p>
          <a:p>
            <a:pPr>
              <a:defRPr sz="1100"/>
            </a:pPr>
            <a:r>
              <a:t>Trans fats are created through </a:t>
            </a:r>
            <a:r>
              <a:rPr b="1"/>
              <a:t>hydrogenation, a process that takes oil that was liquid at room temperature (unsaturated) and turns it into solid fat (saturated)</a:t>
            </a:r>
            <a:r>
              <a:t>. For example, liquid vegetable oil contains no trans fats, but when it’s hydrogenated into solid vegetable shortening, trans fats are created.Heating oil to high temperatures over a longer period of time, such as deep-frying foods in commercial kitchens, also creates trans fatty acids. Trans fats are bad news for our health because they increase cholesterol levels, create inflammation that is associated with stroke, diabetes, and heart disease; and contribute to insulin resistance and diabetes. According to Harvard Health Publishing, for every 2% of calories from trans fat consumed daily, the risk of heart disease rises by 23%. </a:t>
            </a:r>
            <a:r>
              <a:rPr b="1"/>
              <a:t>The current recommendation is to completely avoid trans fats in foods. </a:t>
            </a:r>
          </a:p>
          <a:p>
            <a:pPr>
              <a:defRPr sz="1100"/>
            </a:pPr>
          </a:p>
          <a:p>
            <a:pPr>
              <a:defRPr sz="1100"/>
            </a:pPr>
            <a:r>
              <a:t>Polyunsaturated fats are considered essential fats because they're required for normal body functions, but since your body can't make them, we have to get them from our foods. There are </a:t>
            </a:r>
            <a:r>
              <a:rPr b="1"/>
              <a:t>two main types of polyunsaturated fats: omega-3 fatty acids and omega-6 fatty acids</a:t>
            </a:r>
            <a:r>
              <a:t>. </a:t>
            </a:r>
          </a:p>
          <a:p>
            <a:pPr>
              <a:defRPr sz="1100"/>
            </a:pPr>
          </a:p>
          <a:p>
            <a:pPr>
              <a:defRPr sz="1100"/>
            </a:pPr>
            <a:r>
              <a:t>Omega-3 fatty acids help form the structure of cell membranes and are found in higher concentrations in the eye, brain and sperm. They also play important roles in cardiovascular health. Good sources of omega-3 fatty acids include fatty fish such as salmon, mackerel, and sardines, flaxseeds, walnuts, canola oil, and un-hydrogenated soybean oil. Omega-6 fatty acids help decrease inflammation and are important in blood clotting. Foods rich in linoleic acid and other omega-6 fatty acids include vegetable oils such as safflower, soybean, sunflower, walnut, and corn oils.</a:t>
            </a:r>
          </a:p>
          <a:p>
            <a:pPr>
              <a:defRPr sz="1100"/>
            </a:pPr>
          </a:p>
          <a:p>
            <a:pPr>
              <a:defRPr b="1" sz="1100"/>
            </a:pPr>
            <a:r>
              <a:t>Monounsaturated fats can help reduce risk of cardiovascular disease and also contribute vitamin E to our diets.</a:t>
            </a:r>
            <a:r>
              <a:rPr b="0"/>
              <a:t> Good sources of monounsaturated fats are olive oil, peanut oil, canola oil, avocados, and most nuts, as well as high-oleic safflower and sunflower oils.</a:t>
            </a:r>
          </a:p>
          <a:p>
            <a:pPr>
              <a:defRPr sz="1100"/>
            </a:pPr>
          </a:p>
          <a:p>
            <a:pPr>
              <a:defRPr sz="1100"/>
            </a:pPr>
            <a:r>
              <a:t>The American Heart Association recommends choosing oils with &lt;4gm saturated fat per tablespoon and no hydrogenated or trans fats, choosing polyunsaturated and monounsaturated oils the majority of the time to promote health.</a:t>
            </a:r>
          </a:p>
          <a:p>
            <a:pPr>
              <a:defRPr sz="1100"/>
            </a:pPr>
          </a:p>
          <a:p>
            <a:pPr>
              <a:defRPr i="1" sz="1100"/>
            </a:pPr>
            <a:r>
              <a:t>By Lynn Grieger, RDN, CDCES, CPT, CHWC</a:t>
            </a:r>
          </a:p>
        </p:txBody>
      </p:sp>
      <p:sp>
        <p:nvSpPr>
          <p:cNvPr id="133" name="Slide Number Placeholder 8"/>
          <p:cNvSpPr txBox="1"/>
          <p:nvPr>
            <p:ph type="sldNum" sz="quarter" idx="4294967295"/>
          </p:nvPr>
        </p:nvSpPr>
        <p:spPr>
          <a:xfrm>
            <a:off x="7069538" y="9476152"/>
            <a:ext cx="168508" cy="22850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4" name="TextBox 7"/>
          <p:cNvSpPr txBox="1"/>
          <p:nvPr/>
        </p:nvSpPr>
        <p:spPr>
          <a:xfrm>
            <a:off x="6079573" y="3504835"/>
            <a:ext cx="1488063" cy="43645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600">
                <a:solidFill>
                  <a:srgbClr val="FF9300"/>
                </a:solidFill>
              </a:defRPr>
            </a:lvl1pPr>
          </a:lstStyle>
          <a:p>
            <a:pPr/>
            <a:r>
              <a:t>When it comes to selecting which oil you're going to use for your cooking project, it turns out that flavor is only one of many considerations. Here's everything you need to know about the health impact of various cooking oils...</a:t>
            </a:r>
          </a:p>
        </p:txBody>
      </p:sp>
      <p:sp>
        <p:nvSpPr>
          <p:cNvPr id="135" name="TextBox 3"/>
          <p:cNvSpPr txBox="1"/>
          <p:nvPr/>
        </p:nvSpPr>
        <p:spPr>
          <a:xfrm>
            <a:off x="0" y="418402"/>
            <a:ext cx="7680960" cy="45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400">
                <a:solidFill>
                  <a:srgbClr val="945200"/>
                </a:solidFill>
                <a:latin typeface="Museo Slab 500"/>
                <a:ea typeface="Museo Slab 500"/>
                <a:cs typeface="Museo Slab 500"/>
                <a:sym typeface="Museo Slab 500"/>
              </a:defRPr>
            </a:lvl1pPr>
          </a:lstStyle>
          <a:p>
            <a:pPr/>
            <a:r>
              <a:t>The Health Impact of Cooking Oils: A Comparison</a:t>
            </a:r>
          </a:p>
        </p:txBody>
      </p:sp>
      <p:sp>
        <p:nvSpPr>
          <p:cNvPr id="136" name="Straight Connector 4"/>
          <p:cNvSpPr/>
          <p:nvPr/>
        </p:nvSpPr>
        <p:spPr>
          <a:xfrm>
            <a:off x="-1" y="130629"/>
            <a:ext cx="7772401" cy="1"/>
          </a:xfrm>
          <a:prstGeom prst="line">
            <a:avLst/>
          </a:prstGeom>
          <a:ln w="6350">
            <a:solidFill>
              <a:schemeClr val="accent1"/>
            </a:solidFill>
            <a:miter/>
          </a:ln>
        </p:spPr>
        <p:txBody>
          <a:bodyPr lIns="45718" tIns="45718" rIns="45718" bIns="45718"/>
          <a:lstStyle/>
          <a:p>
            <a:pPr/>
          </a:p>
        </p:txBody>
      </p:sp>
      <p:sp>
        <p:nvSpPr>
          <p:cNvPr id="137" name="Straight Connector 5"/>
          <p:cNvSpPr/>
          <p:nvPr/>
        </p:nvSpPr>
        <p:spPr>
          <a:xfrm>
            <a:off x="-1" y="1167839"/>
            <a:ext cx="7772401" cy="1"/>
          </a:xfrm>
          <a:prstGeom prst="line">
            <a:avLst/>
          </a:prstGeom>
          <a:ln w="6350">
            <a:solidFill>
              <a:schemeClr val="accent1"/>
            </a:solidFill>
            <a:miter/>
          </a:ln>
        </p:spPr>
        <p:txBody>
          <a:bodyPr lIns="45718" tIns="45718" rIns="45718" bIns="45718"/>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TextBox 2"/>
          <p:cNvSpPr txBox="1"/>
          <p:nvPr/>
        </p:nvSpPr>
        <p:spPr>
          <a:xfrm>
            <a:off x="727666" y="9397815"/>
            <a:ext cx="6426128" cy="2483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i="1" sz="1200"/>
            </a:lvl1pPr>
          </a:lstStyle>
          <a:p>
            <a:pPr/>
            <a:r>
              <a:t>By Lynn Grieger, RDN, CDCES, CPT, CHWC</a:t>
            </a:r>
          </a:p>
        </p:txBody>
      </p:sp>
      <p:sp>
        <p:nvSpPr>
          <p:cNvPr id="140" name="TextBox 3"/>
          <p:cNvSpPr txBox="1"/>
          <p:nvPr/>
        </p:nvSpPr>
        <p:spPr>
          <a:xfrm>
            <a:off x="45720" y="383587"/>
            <a:ext cx="7680960" cy="45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400">
                <a:solidFill>
                  <a:srgbClr val="7C2A72"/>
                </a:solidFill>
                <a:latin typeface="Museo Slab 500"/>
                <a:ea typeface="Museo Slab 500"/>
                <a:cs typeface="Museo Slab 500"/>
                <a:sym typeface="Museo Slab 500"/>
              </a:defRPr>
            </a:lvl1pPr>
          </a:lstStyle>
          <a:p>
            <a:pPr/>
            <a:r>
              <a:t>Cooking Oil Smoke Point Chart</a:t>
            </a:r>
          </a:p>
        </p:txBody>
      </p:sp>
      <p:sp>
        <p:nvSpPr>
          <p:cNvPr id="141" name="Straight Connector 4"/>
          <p:cNvSpPr/>
          <p:nvPr/>
        </p:nvSpPr>
        <p:spPr>
          <a:xfrm>
            <a:off x="-1" y="130629"/>
            <a:ext cx="7772401" cy="1"/>
          </a:xfrm>
          <a:prstGeom prst="line">
            <a:avLst/>
          </a:prstGeom>
          <a:ln w="6350">
            <a:solidFill>
              <a:schemeClr val="accent1"/>
            </a:solidFill>
            <a:miter/>
          </a:ln>
        </p:spPr>
        <p:txBody>
          <a:bodyPr lIns="45718" tIns="45718" rIns="45718" bIns="45718"/>
          <a:lstStyle/>
          <a:p>
            <a:pPr/>
          </a:p>
        </p:txBody>
      </p:sp>
      <p:sp>
        <p:nvSpPr>
          <p:cNvPr id="142" name="Straight Connector 5"/>
          <p:cNvSpPr/>
          <p:nvPr/>
        </p:nvSpPr>
        <p:spPr>
          <a:xfrm>
            <a:off x="-1" y="1167839"/>
            <a:ext cx="7772401" cy="1"/>
          </a:xfrm>
          <a:prstGeom prst="line">
            <a:avLst/>
          </a:prstGeom>
          <a:ln w="6350">
            <a:solidFill>
              <a:schemeClr val="accent1"/>
            </a:solidFill>
            <a:miter/>
          </a:ln>
        </p:spPr>
        <p:txBody>
          <a:bodyPr lIns="45718" tIns="45718" rIns="45718" bIns="45718"/>
          <a:lstStyle/>
          <a:p>
            <a:pPr/>
          </a:p>
        </p:txBody>
      </p:sp>
      <p:sp>
        <p:nvSpPr>
          <p:cNvPr id="143" name="Slide Number Placeholder 8"/>
          <p:cNvSpPr txBox="1"/>
          <p:nvPr>
            <p:ph type="sldNum" sz="quarter" idx="4294967295"/>
          </p:nvPr>
        </p:nvSpPr>
        <p:spPr>
          <a:xfrm>
            <a:off x="7069538" y="9476152"/>
            <a:ext cx="168508" cy="22850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4" name="TextBox 1"/>
          <p:cNvSpPr txBox="1"/>
          <p:nvPr/>
        </p:nvSpPr>
        <p:spPr>
          <a:xfrm>
            <a:off x="5511277" y="1543153"/>
            <a:ext cx="1504889" cy="61425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600">
                <a:solidFill>
                  <a:srgbClr val="7C2A72"/>
                </a:solidFill>
              </a:defRPr>
            </a:lvl1pPr>
          </a:lstStyle>
          <a:p>
            <a:pPr/>
            <a:r>
              <a:t>The smoke point of oil is the temperature at which it stops shimmering and starts smoking. The smoke point is also called the burning point of oil and can range from relatively low (325 F) to very high (520 F). When oil smokes, it  can release chemicals that give food an undesirable burnt or bitter flavor, as well as free radicals that can harm the body. </a:t>
            </a:r>
          </a:p>
        </p:txBody>
      </p:sp>
      <p:pic>
        <p:nvPicPr>
          <p:cNvPr id="145" name="Picture 4" descr="Picture 4"/>
          <p:cNvPicPr>
            <a:picLocks noChangeAspect="1"/>
          </p:cNvPicPr>
          <p:nvPr/>
        </p:nvPicPr>
        <p:blipFill>
          <a:blip r:embed="rId2">
            <a:extLst/>
          </a:blip>
          <a:stretch>
            <a:fillRect/>
          </a:stretch>
        </p:blipFill>
        <p:spPr>
          <a:xfrm>
            <a:off x="713909" y="1492353"/>
            <a:ext cx="4653732" cy="7443035"/>
          </a:xfrm>
          <a:prstGeom prst="rect">
            <a:avLst/>
          </a:prstGeom>
          <a:ln w="12700">
            <a:miter lim="400000"/>
          </a:ln>
        </p:spPr>
      </p:pic>
      <p:pic>
        <p:nvPicPr>
          <p:cNvPr id="146" name="Image" descr="Image"/>
          <p:cNvPicPr>
            <a:picLocks noChangeAspect="1"/>
          </p:cNvPicPr>
          <p:nvPr/>
        </p:nvPicPr>
        <p:blipFill>
          <a:blip r:embed="rId3">
            <a:extLst/>
          </a:blip>
          <a:stretch>
            <a:fillRect/>
          </a:stretch>
        </p:blipFill>
        <p:spPr>
          <a:xfrm>
            <a:off x="5564040" y="7704289"/>
            <a:ext cx="1598506" cy="141586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extBox 1"/>
          <p:cNvSpPr txBox="1"/>
          <p:nvPr/>
        </p:nvSpPr>
        <p:spPr>
          <a:xfrm>
            <a:off x="771275" y="512240"/>
            <a:ext cx="6229849" cy="76076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400"/>
            </a:lvl1pPr>
          </a:lstStyle>
          <a:p>
            <a:pPr/>
            <a:r>
              <a:t>When Is a Change in Weight Appropriate for the Prevention of Diabetes?</a:t>
            </a:r>
          </a:p>
        </p:txBody>
      </p:sp>
      <p:sp>
        <p:nvSpPr>
          <p:cNvPr id="149" name="TextBox 2"/>
          <p:cNvSpPr txBox="1"/>
          <p:nvPr/>
        </p:nvSpPr>
        <p:spPr>
          <a:xfrm>
            <a:off x="834350" y="3536787"/>
            <a:ext cx="6103700" cy="59070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numCol="2" spcCol="305184"/>
          <a:lstStyle/>
          <a:p>
            <a:pPr>
              <a:defRPr sz="1300"/>
            </a:pPr>
            <a:r>
              <a:t>The study, conducted by Qi Sun and colleagues from the TH Chan Harvard School of Public Health, included healthy subjects from three prospective cohort studies spanning 1988 to 2017. Participants were between the ages of 24 and 78 and were mostly female.</a:t>
            </a:r>
          </a:p>
          <a:p>
            <a:pPr>
              <a:defRPr sz="1300"/>
            </a:pPr>
          </a:p>
          <a:p>
            <a:pPr>
              <a:defRPr sz="1300"/>
            </a:pPr>
            <a:r>
              <a:t>Strategies that led to weight loss of 4.5 kg or more were grouped into seven categories: low-calorie diet, exercise, low-calorie plus exercise, fasting, commercial weight loss program, diet pills, and a combination of fasting, commercial diet, and diet pills.</a:t>
            </a:r>
          </a:p>
          <a:p>
            <a:pPr>
              <a:defRPr sz="1300"/>
            </a:pPr>
          </a:p>
          <a:p>
            <a:pPr>
              <a:defRPr sz="1300"/>
            </a:pPr>
            <a:r>
              <a:t>The most effective weight loss method for long-term weight control in those with obesity was exercise. Exercise was also linked with the least weight gain after four years -- 4.2% overall average less weight than at baseline in those with obesity, 2.5% weight loss in overweight subjects, and .4% in lean subjects. </a:t>
            </a:r>
          </a:p>
          <a:p>
            <a:pPr>
              <a:defRPr sz="1300"/>
            </a:pPr>
          </a:p>
          <a:p>
            <a:pPr>
              <a:defRPr sz="1300"/>
            </a:pPr>
            <a:r>
              <a:t>For commercial diet + diet pills, the results were the opposite -- those with obesity sustained a .3% weight loss, overweight subjects had 2% more weight gain and lean participants had 3.7% more weight gain.</a:t>
            </a:r>
          </a:p>
          <a:p>
            <a:pPr>
              <a:defRPr sz="1300"/>
            </a:pPr>
          </a:p>
          <a:p>
            <a:pPr>
              <a:defRPr sz="1300"/>
            </a:pPr>
            <a:r>
              <a:t>The risk for diabetes 24 years later for those with obesity, regardless of weight loss method used ranged from 21% less in those using exercise to 13% in those using diet pills. In overweight subjects, a 9% reduction was noted in those doing exercise, and a 42% increase was noted in those who took diet pills as well as lean individuals. In lean individuals, weight loss was linked with an increased risk for type 2 diabetes -- with a range of 9% with exercise and 54% in diet pill use or commercial weight loss methods</a:t>
            </a:r>
          </a:p>
          <a:p>
            <a:pPr>
              <a:defRPr sz="1300"/>
            </a:pPr>
          </a:p>
          <a:p>
            <a:pPr>
              <a:defRPr sz="1300"/>
            </a:pPr>
            <a:r>
              <a:t>The authors note that weight loss is beneficial in overweight and obese individuals, but does offer the same benefits in lean individuals. Weight loss should not be advised unless medically necessary.</a:t>
            </a:r>
          </a:p>
          <a:p>
            <a:pPr>
              <a:defRPr b="1" sz="1300"/>
            </a:pPr>
          </a:p>
          <a:p>
            <a:pPr>
              <a:defRPr i="1" sz="1300"/>
            </a:pPr>
            <a:r>
              <a:t>By Lisa Andrews, MEd, RD, LD</a:t>
            </a:r>
          </a:p>
        </p:txBody>
      </p:sp>
      <p:sp>
        <p:nvSpPr>
          <p:cNvPr id="150" name="Slide Number Placeholder 5"/>
          <p:cNvSpPr txBox="1"/>
          <p:nvPr>
            <p:ph type="sldNum" sz="quarter" idx="4294967295"/>
          </p:nvPr>
        </p:nvSpPr>
        <p:spPr>
          <a:xfrm>
            <a:off x="7069538" y="9476152"/>
            <a:ext cx="168508" cy="22850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1" name="For those of us that grew up tagging along with a parent to the grocery store, having groceries magically delivered to our front door seems like something out of a sci-fi movie. But since the pandemic began, times have certainly changed."/>
          <p:cNvSpPr txBox="1"/>
          <p:nvPr/>
        </p:nvSpPr>
        <p:spPr>
          <a:xfrm>
            <a:off x="900141" y="1641455"/>
            <a:ext cx="5972118" cy="1526886"/>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8" tIns="45718" rIns="45718" bIns="45718">
            <a:spAutoFit/>
          </a:bodyPr>
          <a:lstStyle/>
          <a:p>
            <a:pPr/>
            <a:r>
              <a:t>For individuals with obesity, dropping 10 pounds or more may make a world of difference in reducing the risk of type 2 diabetes, at least according to a recent study of nearly 200,000 people. The method of weight loss does not seem to matter, though the impact of weight change over time is unknown.</a:t>
            </a:r>
          </a:p>
        </p:txBody>
      </p:sp>
      <p:sp>
        <p:nvSpPr>
          <p:cNvPr id="152" name="Text"/>
          <p:cNvSpPr txBox="1"/>
          <p:nvPr/>
        </p:nvSpPr>
        <p:spPr>
          <a:xfrm>
            <a:off x="711200" y="2863850"/>
            <a:ext cx="127000" cy="4470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1200">
                <a:solidFill>
                  <a:srgbClr val="3C434A"/>
                </a:solidFill>
                <a:latin typeface="+mj-lt"/>
                <a:ea typeface="+mj-ea"/>
                <a:cs typeface="+mj-cs"/>
                <a:sym typeface="Helvetica"/>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Image" descr="Image"/>
          <p:cNvPicPr>
            <a:picLocks noChangeAspect="1"/>
          </p:cNvPicPr>
          <p:nvPr/>
        </p:nvPicPr>
        <p:blipFill>
          <a:blip r:embed="rId2">
            <a:alphaModFix amt="58395"/>
            <a:extLst/>
          </a:blip>
          <a:stretch>
            <a:fillRect/>
          </a:stretch>
        </p:blipFill>
        <p:spPr>
          <a:xfrm>
            <a:off x="-1" y="23005"/>
            <a:ext cx="7772401" cy="1732598"/>
          </a:xfrm>
          <a:prstGeom prst="rect">
            <a:avLst/>
          </a:prstGeom>
          <a:ln w="12700">
            <a:miter lim="400000"/>
          </a:ln>
        </p:spPr>
      </p:pic>
      <p:sp>
        <p:nvSpPr>
          <p:cNvPr id="155" name="TextBox 1"/>
          <p:cNvSpPr txBox="1"/>
          <p:nvPr/>
        </p:nvSpPr>
        <p:spPr>
          <a:xfrm>
            <a:off x="771275" y="693070"/>
            <a:ext cx="6229849" cy="3924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400"/>
            </a:lvl1pPr>
          </a:lstStyle>
          <a:p>
            <a:pPr/>
            <a:r>
              <a:t>Do Foods Need to be Colorful to be Healthful?</a:t>
            </a:r>
          </a:p>
        </p:txBody>
      </p:sp>
      <p:sp>
        <p:nvSpPr>
          <p:cNvPr id="156" name="TextBox 2"/>
          <p:cNvSpPr txBox="1"/>
          <p:nvPr/>
        </p:nvSpPr>
        <p:spPr>
          <a:xfrm>
            <a:off x="879799" y="2891469"/>
            <a:ext cx="6298265" cy="68048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numCol="2" spcCol="314913"/>
          <a:lstStyle/>
          <a:p>
            <a:pPr>
              <a:defRPr b="1" sz="1400"/>
            </a:pPr>
            <a:r>
              <a:t>Onion, garlic, leeks and shallots </a:t>
            </a:r>
            <a:r>
              <a:rPr b="0"/>
              <a:t>are in the group of allium vegetables that have been shown to decrease risk of gastric cancer and help lower cholesterol due to containing flavonoid and polyphenol antioxidants.</a:t>
            </a:r>
          </a:p>
          <a:p>
            <a:pPr>
              <a:defRPr sz="1400"/>
            </a:pPr>
          </a:p>
          <a:p>
            <a:pPr>
              <a:defRPr i="1" sz="1400"/>
            </a:pPr>
            <a:r>
              <a:t>Our Tip: </a:t>
            </a:r>
            <a:r>
              <a:rPr i="0"/>
              <a:t>Liberally add these flavorful veggies to a variety of recipes like stir-fries, soups and stews, roasted vegetables, and sauces.</a:t>
            </a:r>
          </a:p>
          <a:p>
            <a:pPr>
              <a:defRPr sz="1400"/>
            </a:pPr>
          </a:p>
          <a:p>
            <a:pPr>
              <a:defRPr b="1" sz="1400"/>
            </a:pPr>
            <a:r>
              <a:t>Cauliflower</a:t>
            </a:r>
            <a:r>
              <a:rPr b="0"/>
              <a:t> is a descendant of the wild cabbage, Brassica oleracea, and part of the cruciferous family of vegetables (which includes Brussels sprouts, broccoli, and cabbage), named for their unique cross-shaped leaves. </a:t>
            </a:r>
          </a:p>
          <a:p>
            <a:pPr>
              <a:defRPr sz="1400"/>
            </a:pPr>
          </a:p>
          <a:p>
            <a:pPr>
              <a:defRPr sz="1400"/>
            </a:pPr>
            <a:r>
              <a:t>Cruciferous veggies contain antioxidants such as glucosinolates, polyphenols, and flavonoids that help to decrease inflammation associated with chronic disease such as diabetes and heart disease. A 2022 meta-analysis review of 57 articles showed that cruciferous vegetables such as cauliflower are associated with a reduced risk of all-cause mortality, cancers, and depression. </a:t>
            </a:r>
          </a:p>
          <a:p>
            <a:pPr>
              <a:defRPr sz="1400"/>
            </a:pPr>
          </a:p>
          <a:p>
            <a:pPr>
              <a:defRPr i="1" sz="1400"/>
            </a:pPr>
            <a:r>
              <a:t>Our Tip:  </a:t>
            </a:r>
            <a:r>
              <a:rPr i="0"/>
              <a:t>Enjoy raw or slightly steamed cauliflower to get the most benefit from the health-promoting compounds and antioxidants, which are lost during boiling.</a:t>
            </a:r>
          </a:p>
          <a:p>
            <a:pPr>
              <a:defRPr sz="1400"/>
            </a:pPr>
          </a:p>
          <a:p>
            <a:pPr>
              <a:defRPr sz="1400"/>
            </a:pPr>
            <a:r>
              <a:t>If you haven’t tried </a:t>
            </a:r>
            <a:r>
              <a:rPr b="1"/>
              <a:t>parsnips</a:t>
            </a:r>
            <a:r>
              <a:t>, give them a chance! A member of the carrot family, these root vegetables have a slightly sweet, nutty flavor. A 2021 review of 46 published articles showed that parsnips contain anti-inflammatory, antispasmodic, vasodilator, antifungal, antimicrobial and antidepressant properties. </a:t>
            </a:r>
          </a:p>
          <a:p>
            <a:pPr>
              <a:defRPr sz="1400"/>
            </a:pPr>
          </a:p>
          <a:p>
            <a:pPr>
              <a:defRPr i="1" sz="1400"/>
            </a:pPr>
            <a:r>
              <a:t>Our Tip:  </a:t>
            </a:r>
            <a:r>
              <a:rPr i="0"/>
              <a:t>Look for small- and medium-width roots for the best flavor and texture. Larger roots tend to have a woody texture and are more fibrous. Parsnips taste sweeter when cooked, and can be added to soups and stews, roasted, or baked. </a:t>
            </a:r>
            <a:br>
              <a:rPr i="0"/>
            </a:br>
          </a:p>
          <a:p>
            <a:pPr>
              <a:defRPr i="1" sz="1400"/>
            </a:pPr>
            <a:r>
              <a:t>By Lisa Andrews, MEd, RD, LD</a:t>
            </a:r>
          </a:p>
        </p:txBody>
      </p:sp>
      <p:sp>
        <p:nvSpPr>
          <p:cNvPr id="157" name="Slide Number Placeholder 5"/>
          <p:cNvSpPr txBox="1"/>
          <p:nvPr>
            <p:ph type="sldNum" sz="quarter" idx="4294967295"/>
          </p:nvPr>
        </p:nvSpPr>
        <p:spPr>
          <a:xfrm>
            <a:off x="7069538" y="9476152"/>
            <a:ext cx="168508" cy="22850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8" name="For those of us that grew up tagging along with a parent to the grocery store, having groceries magically delivered to our front door seems like something out of a sci-fi movie. But since the pandemic began, times have certainly changed."/>
          <p:cNvSpPr txBox="1"/>
          <p:nvPr/>
        </p:nvSpPr>
        <p:spPr>
          <a:xfrm>
            <a:off x="914007" y="1208814"/>
            <a:ext cx="6229849" cy="1526886"/>
          </a:xfrm>
          <a:prstGeom prst="rect">
            <a:avLst/>
          </a:prstGeom>
          <a:solidFill>
            <a:schemeClr val="accent2"/>
          </a:solidFill>
          <a:ln w="25400">
            <a:solidFill>
              <a:srgbClr val="AD5B24"/>
            </a:solidFill>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FFFFFF"/>
                </a:solidFill>
              </a:defRPr>
            </a:lvl1pPr>
          </a:lstStyle>
          <a:p>
            <a:pPr/>
            <a:r>
              <a:t>While choosing a rainbow of colors of fruits and vegetables provides a wide variety of phytonutrients that the plants make to protect themselves (and which also benefit our overall health), many people forget that white foods fit into a rainbow of color too!</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