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7581900" cy="10693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b="def" i="def"/>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prstGeom prst="rect">
            <a:avLst/>
          </a:prstGeom>
        </p:spPr>
        <p:txBody>
          <a:bodyPr/>
          <a:lstStyle/>
          <a:p>
            <a:pPr/>
            <a:r>
              <a:t>Title Text</a:t>
            </a:r>
          </a:p>
        </p:txBody>
      </p:sp>
      <p:sp>
        <p:nvSpPr>
          <p:cNvPr id="12"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_NUMBER">
    <p:spTree>
      <p:nvGrpSpPr>
        <p:cNvPr id="1" name=""/>
        <p:cNvGrpSpPr/>
        <p:nvPr/>
      </p:nvGrpSpPr>
      <p:grpSpPr>
        <a:xfrm>
          <a:off x="0" y="0"/>
          <a:ext cx="0" cy="0"/>
          <a:chOff x="0" y="0"/>
          <a:chExt cx="0" cy="0"/>
        </a:xfrm>
      </p:grpSpPr>
      <p:sp>
        <p:nvSpPr>
          <p:cNvPr id="91" name="xx%"/>
          <p:cNvSpPr txBox="1"/>
          <p:nvPr>
            <p:ph type="title" hasCustomPrompt="1"/>
          </p:nvPr>
        </p:nvSpPr>
        <p:spPr>
          <a:xfrm>
            <a:off x="258711" y="2300739"/>
            <a:ext cx="7072201" cy="4083900"/>
          </a:xfrm>
          <a:prstGeom prst="rect">
            <a:avLst/>
          </a:prstGeom>
        </p:spPr>
        <p:txBody>
          <a:bodyPr/>
          <a:lstStyle>
            <a:lvl1pPr>
              <a:defRPr sz="12000"/>
            </a:lvl1pPr>
          </a:lstStyle>
          <a:p>
            <a:pPr/>
            <a:r>
              <a:t>xx%</a:t>
            </a:r>
          </a:p>
        </p:txBody>
      </p:sp>
      <p:sp>
        <p:nvSpPr>
          <p:cNvPr id="92" name="Body Level One…"/>
          <p:cNvSpPr txBox="1"/>
          <p:nvPr>
            <p:ph type="body" sz="half" idx="1"/>
          </p:nvPr>
        </p:nvSpPr>
        <p:spPr>
          <a:xfrm>
            <a:off x="258711" y="6556625"/>
            <a:ext cx="7072201" cy="2705702"/>
          </a:xfrm>
          <a:prstGeom prst="rect">
            <a:avLst/>
          </a:prstGeom>
        </p:spPr>
        <p:txBody>
          <a:bodyPr/>
          <a:lstStyle>
            <a:lvl1pPr marL="457200" indent="-342900">
              <a:lnSpc>
                <a:spcPct val="115000"/>
              </a:lnSpc>
              <a:buClr>
                <a:srgbClr val="585858"/>
              </a:buClr>
              <a:buSzPts val="1800"/>
              <a:buFont typeface="Arial"/>
              <a:buChar char="●"/>
              <a:defRPr sz="1800"/>
            </a:lvl1pPr>
            <a:lvl2pPr marL="1005114" indent="-408213">
              <a:lnSpc>
                <a:spcPct val="115000"/>
              </a:lnSpc>
              <a:buClr>
                <a:srgbClr val="585858"/>
              </a:buClr>
              <a:buSzPts val="1800"/>
              <a:buFont typeface="Arial"/>
              <a:buChar char="○"/>
              <a:defRPr sz="1800"/>
            </a:lvl2pPr>
            <a:lvl3pPr marL="1462314" indent="-408214">
              <a:lnSpc>
                <a:spcPct val="115000"/>
              </a:lnSpc>
              <a:buClr>
                <a:srgbClr val="585858"/>
              </a:buClr>
              <a:buSzPts val="1800"/>
              <a:buFont typeface="Arial"/>
              <a:buChar char="■"/>
              <a:defRPr sz="1800"/>
            </a:lvl3pPr>
            <a:lvl4pPr marL="1919514" indent="-408214">
              <a:lnSpc>
                <a:spcPct val="115000"/>
              </a:lnSpc>
              <a:buClr>
                <a:srgbClr val="585858"/>
              </a:buClr>
              <a:buSzPts val="1800"/>
              <a:buFont typeface="Arial"/>
              <a:buChar char="●"/>
              <a:defRPr sz="1800"/>
            </a:lvl4pPr>
            <a:lvl5pPr marL="2376714" indent="-408214">
              <a:lnSpc>
                <a:spcPct val="115000"/>
              </a:lnSpc>
              <a:buClr>
                <a:srgbClr val="585858"/>
              </a:buClr>
              <a:buSzPts val="1800"/>
              <a:buFont typeface="Arial"/>
              <a:buChar char="○"/>
              <a:defRPr sz="1800"/>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07" name="Title Text"/>
          <p:cNvSpPr txBox="1"/>
          <p:nvPr>
            <p:ph type="title"/>
          </p:nvPr>
        </p:nvSpPr>
        <p:spPr>
          <a:xfrm>
            <a:off x="258718" y="1548714"/>
            <a:ext cx="7072201" cy="4269301"/>
          </a:xfrm>
          <a:prstGeom prst="rect">
            <a:avLst/>
          </a:prstGeom>
        </p:spPr>
        <p:txBody>
          <a:bodyPr lIns="91424" tIns="91424" rIns="91424" bIns="91424"/>
          <a:lstStyle/>
          <a:p>
            <a:pPr/>
            <a:r>
              <a:t>Title Text</a:t>
            </a:r>
          </a:p>
        </p:txBody>
      </p:sp>
      <p:sp>
        <p:nvSpPr>
          <p:cNvPr id="108" name="Body Level One…"/>
          <p:cNvSpPr txBox="1"/>
          <p:nvPr>
            <p:ph type="body" sz="quarter" idx="1"/>
          </p:nvPr>
        </p:nvSpPr>
        <p:spPr>
          <a:xfrm>
            <a:off x="258711" y="5894976"/>
            <a:ext cx="7072201" cy="1648801"/>
          </a:xfrm>
          <a:prstGeom prst="rect">
            <a:avLst/>
          </a:prstGeom>
        </p:spPr>
        <p:txBody>
          <a:bodyPr lIns="91424" tIns="91424" rIns="91424" bIns="91424"/>
          <a:lstStyle>
            <a:lvl1pPr marL="342900" indent="-228600">
              <a:defRPr>
                <a:solidFill>
                  <a:schemeClr val="accent2">
                    <a:lumOff val="21764"/>
                  </a:schemeClr>
                </a:solidFill>
              </a:defRPr>
            </a:lvl1pPr>
            <a:lvl2pPr marL="342900" indent="254000">
              <a:defRPr>
                <a:solidFill>
                  <a:schemeClr val="accent2">
                    <a:lumOff val="21764"/>
                  </a:schemeClr>
                </a:solidFill>
              </a:defRPr>
            </a:lvl2pPr>
            <a:lvl3pPr marL="342900" indent="711200">
              <a:defRPr>
                <a:solidFill>
                  <a:schemeClr val="accent2">
                    <a:lumOff val="21764"/>
                  </a:schemeClr>
                </a:solidFill>
              </a:defRPr>
            </a:lvl3pPr>
            <a:lvl4pPr marL="342900" indent="1168400">
              <a:defRPr>
                <a:solidFill>
                  <a:schemeClr val="accent2">
                    <a:lumOff val="21764"/>
                  </a:schemeClr>
                </a:solidFill>
              </a:defRPr>
            </a:lvl4pPr>
            <a:lvl5pPr marL="342900" indent="1625600">
              <a:defRPr>
                <a:solidFill>
                  <a:schemeClr val="accent2">
                    <a:lumOff val="21764"/>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7150732" y="9949638"/>
            <a:ext cx="336814" cy="318397"/>
          </a:xfrm>
          <a:prstGeom prst="rect">
            <a:avLst/>
          </a:prstGeom>
        </p:spPr>
        <p:txBody>
          <a:bodyPr lIns="91424" tIns="91424" rIns="91424" bIns="91424"/>
          <a:lstStyle>
            <a:lvl1pPr>
              <a:defRPr>
                <a:solidFill>
                  <a:schemeClr val="accent2">
                    <a:lumOff val="21764"/>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0" name="Title Text"/>
          <p:cNvSpPr txBox="1"/>
          <p:nvPr>
            <p:ph type="title"/>
          </p:nvPr>
        </p:nvSpPr>
        <p:spPr>
          <a:xfrm>
            <a:off x="258711" y="4473766"/>
            <a:ext cx="7072201" cy="1750800"/>
          </a:xfrm>
          <a:prstGeom prst="rect">
            <a:avLst/>
          </a:prstGeom>
        </p:spPr>
        <p:txBody>
          <a:bodyPr anchor="ctr"/>
          <a:lstStyle>
            <a:lvl1pPr>
              <a:defRPr sz="3600"/>
            </a:lvl1pPr>
          </a:lstStyle>
          <a:p>
            <a:pPr/>
            <a:r>
              <a:t>Title Text</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8" name="Title Text"/>
          <p:cNvSpPr txBox="1"/>
          <p:nvPr>
            <p:ph type="title"/>
          </p:nvPr>
        </p:nvSpPr>
        <p:spPr>
          <a:xfrm>
            <a:off x="258711" y="925652"/>
            <a:ext cx="7072201" cy="1191300"/>
          </a:xfrm>
          <a:prstGeom prst="rect">
            <a:avLst/>
          </a:prstGeom>
        </p:spPr>
        <p:txBody>
          <a:bodyPr anchor="t"/>
          <a:lstStyle>
            <a:lvl1pPr algn="l">
              <a:defRPr sz="2800"/>
            </a:lvl1pPr>
          </a:lstStyle>
          <a:p>
            <a:pPr/>
            <a:r>
              <a:t>Title Text</a:t>
            </a:r>
          </a:p>
        </p:txBody>
      </p:sp>
      <p:sp>
        <p:nvSpPr>
          <p:cNvPr id="29" name="Body Level One…"/>
          <p:cNvSpPr txBox="1"/>
          <p:nvPr>
            <p:ph type="body" idx="1"/>
          </p:nvPr>
        </p:nvSpPr>
        <p:spPr>
          <a:xfrm>
            <a:off x="258711" y="2397147"/>
            <a:ext cx="7072201" cy="7106102"/>
          </a:xfrm>
          <a:prstGeom prst="rect">
            <a:avLst/>
          </a:prstGeom>
        </p:spPr>
        <p:txBody>
          <a:bodyPr/>
          <a:lstStyle>
            <a:lvl1pPr marL="457200" indent="-342900" algn="l">
              <a:lnSpc>
                <a:spcPct val="115000"/>
              </a:lnSpc>
              <a:buClr>
                <a:srgbClr val="585858"/>
              </a:buClr>
              <a:buSzPts val="1800"/>
              <a:buFont typeface="Arial"/>
              <a:buChar char="●"/>
              <a:defRPr sz="1800"/>
            </a:lvl1pPr>
            <a:lvl2pPr marL="1005114" indent="-408213" algn="l">
              <a:lnSpc>
                <a:spcPct val="115000"/>
              </a:lnSpc>
              <a:buClr>
                <a:srgbClr val="585858"/>
              </a:buClr>
              <a:buSzPts val="1800"/>
              <a:buFont typeface="Arial"/>
              <a:buChar char="○"/>
              <a:defRPr sz="1800"/>
            </a:lvl2pPr>
            <a:lvl3pPr marL="1462314" indent="-408214" algn="l">
              <a:lnSpc>
                <a:spcPct val="115000"/>
              </a:lnSpc>
              <a:buClr>
                <a:srgbClr val="585858"/>
              </a:buClr>
              <a:buSzPts val="1800"/>
              <a:buFont typeface="Arial"/>
              <a:buChar char="■"/>
              <a:defRPr sz="1800"/>
            </a:lvl3pPr>
            <a:lvl4pPr marL="1919514" indent="-408214" algn="l">
              <a:lnSpc>
                <a:spcPct val="115000"/>
              </a:lnSpc>
              <a:buClr>
                <a:srgbClr val="585858"/>
              </a:buClr>
              <a:buSzPts val="1800"/>
              <a:buFont typeface="Arial"/>
              <a:buChar char="●"/>
              <a:defRPr sz="1800"/>
            </a:lvl4pPr>
            <a:lvl5pPr marL="2376714" indent="-408214" algn="l">
              <a:lnSpc>
                <a:spcPct val="115000"/>
              </a:lnSpc>
              <a:buClr>
                <a:srgbClr val="585858"/>
              </a:buClr>
              <a:buSzPts val="1800"/>
              <a:buFont typeface="Arial"/>
              <a:buChar char="○"/>
              <a:defRPr sz="1800"/>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TWO_COLUMNS">
    <p:spTree>
      <p:nvGrpSpPr>
        <p:cNvPr id="1" name=""/>
        <p:cNvGrpSpPr/>
        <p:nvPr/>
      </p:nvGrpSpPr>
      <p:grpSpPr>
        <a:xfrm>
          <a:off x="0" y="0"/>
          <a:ext cx="0" cy="0"/>
          <a:chOff x="0" y="0"/>
          <a:chExt cx="0" cy="0"/>
        </a:xfrm>
      </p:grpSpPr>
      <p:sp>
        <p:nvSpPr>
          <p:cNvPr id="37" name="Title Text"/>
          <p:cNvSpPr txBox="1"/>
          <p:nvPr>
            <p:ph type="title"/>
          </p:nvPr>
        </p:nvSpPr>
        <p:spPr>
          <a:xfrm>
            <a:off x="258711" y="925652"/>
            <a:ext cx="7072201" cy="1191300"/>
          </a:xfrm>
          <a:prstGeom prst="rect">
            <a:avLst/>
          </a:prstGeom>
        </p:spPr>
        <p:txBody>
          <a:bodyPr anchor="t"/>
          <a:lstStyle>
            <a:lvl1pPr algn="l">
              <a:defRPr sz="2800"/>
            </a:lvl1pPr>
          </a:lstStyle>
          <a:p>
            <a:pPr/>
            <a:r>
              <a:t>Title Text</a:t>
            </a:r>
          </a:p>
        </p:txBody>
      </p:sp>
      <p:sp>
        <p:nvSpPr>
          <p:cNvPr id="38" name="Body Level One…"/>
          <p:cNvSpPr txBox="1"/>
          <p:nvPr>
            <p:ph type="body" sz="half" idx="1"/>
          </p:nvPr>
        </p:nvSpPr>
        <p:spPr>
          <a:xfrm>
            <a:off x="258711" y="2397147"/>
            <a:ext cx="3319801" cy="7106102"/>
          </a:xfrm>
          <a:prstGeom prst="rect">
            <a:avLst/>
          </a:prstGeom>
        </p:spPr>
        <p:txBody>
          <a:bodyPr/>
          <a:lstStyle>
            <a:lvl1pPr marL="457200" indent="-317500" algn="l">
              <a:lnSpc>
                <a:spcPct val="115000"/>
              </a:lnSpc>
              <a:buClr>
                <a:srgbClr val="585858"/>
              </a:buClr>
              <a:buSzPts val="1400"/>
              <a:buFont typeface="Arial"/>
              <a:buChar char="●"/>
              <a:defRPr sz="1400"/>
            </a:lvl1pPr>
            <a:lvl2pPr marL="965200" indent="-355600" algn="l">
              <a:lnSpc>
                <a:spcPct val="115000"/>
              </a:lnSpc>
              <a:buClr>
                <a:srgbClr val="585858"/>
              </a:buClr>
              <a:buSzPts val="1400"/>
              <a:buFont typeface="Arial"/>
              <a:buChar char="○"/>
              <a:defRPr sz="1400"/>
            </a:lvl2pPr>
            <a:lvl3pPr marL="1422400" indent="-355600" algn="l">
              <a:lnSpc>
                <a:spcPct val="115000"/>
              </a:lnSpc>
              <a:buClr>
                <a:srgbClr val="585858"/>
              </a:buClr>
              <a:buSzPts val="1400"/>
              <a:buFont typeface="Arial"/>
              <a:buChar char="■"/>
              <a:defRPr sz="1400"/>
            </a:lvl3pPr>
            <a:lvl4pPr marL="1879600" indent="-355600" algn="l">
              <a:lnSpc>
                <a:spcPct val="115000"/>
              </a:lnSpc>
              <a:buClr>
                <a:srgbClr val="585858"/>
              </a:buClr>
              <a:buSzPts val="1400"/>
              <a:buFont typeface="Arial"/>
              <a:buChar char="●"/>
              <a:defRPr sz="1400"/>
            </a:lvl4pPr>
            <a:lvl5pPr marL="2336800" indent="-355600" algn="l">
              <a:lnSpc>
                <a:spcPct val="115000"/>
              </a:lnSpc>
              <a:buClr>
                <a:srgbClr val="585858"/>
              </a:buClr>
              <a:buSzPts val="1400"/>
              <a:buFont typeface="Arial"/>
              <a:buChar char="○"/>
              <a:defRPr sz="1400"/>
            </a:lvl5pPr>
          </a:lstStyle>
          <a:p>
            <a:pPr/>
            <a:r>
              <a:t>Body Level One</a:t>
            </a:r>
          </a:p>
          <a:p>
            <a:pPr lvl="1"/>
            <a:r>
              <a:t>Body Level Two</a:t>
            </a:r>
          </a:p>
          <a:p>
            <a:pPr lvl="2"/>
            <a:r>
              <a:t>Body Level Three</a:t>
            </a:r>
          </a:p>
          <a:p>
            <a:pPr lvl="3"/>
            <a:r>
              <a:t>Body Level Four</a:t>
            </a:r>
          </a:p>
          <a:p>
            <a:pPr lvl="4"/>
            <a:r>
              <a:t>Body Level Five</a:t>
            </a:r>
          </a:p>
        </p:txBody>
      </p:sp>
      <p:sp>
        <p:nvSpPr>
          <p:cNvPr id="39" name="Google Shape;23;p5"/>
          <p:cNvSpPr txBox="1"/>
          <p:nvPr>
            <p:ph type="body" sz="half" idx="21"/>
          </p:nvPr>
        </p:nvSpPr>
        <p:spPr>
          <a:xfrm>
            <a:off x="4010895" y="2397145"/>
            <a:ext cx="3319801" cy="7106103"/>
          </a:xfrm>
          <a:prstGeom prst="rect">
            <a:avLst/>
          </a:prstGeom>
        </p:spPr>
        <p:txBody>
          <a:bodyPr/>
          <a:lstStyle/>
          <a:p>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47" name="Title Text"/>
          <p:cNvSpPr txBox="1"/>
          <p:nvPr>
            <p:ph type="title"/>
          </p:nvPr>
        </p:nvSpPr>
        <p:spPr>
          <a:xfrm>
            <a:off x="258711" y="925652"/>
            <a:ext cx="7072201" cy="1191300"/>
          </a:xfrm>
          <a:prstGeom prst="rect">
            <a:avLst/>
          </a:prstGeom>
        </p:spPr>
        <p:txBody>
          <a:bodyPr anchor="t"/>
          <a:lstStyle>
            <a:lvl1pPr algn="l">
              <a:defRPr sz="2800"/>
            </a:lvl1p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_COLUMN_TEXT">
    <p:spTree>
      <p:nvGrpSpPr>
        <p:cNvPr id="1" name=""/>
        <p:cNvGrpSpPr/>
        <p:nvPr/>
      </p:nvGrpSpPr>
      <p:grpSpPr>
        <a:xfrm>
          <a:off x="0" y="0"/>
          <a:ext cx="0" cy="0"/>
          <a:chOff x="0" y="0"/>
          <a:chExt cx="0" cy="0"/>
        </a:xfrm>
      </p:grpSpPr>
      <p:sp>
        <p:nvSpPr>
          <p:cNvPr id="55" name="Title Text"/>
          <p:cNvSpPr txBox="1"/>
          <p:nvPr>
            <p:ph type="title"/>
          </p:nvPr>
        </p:nvSpPr>
        <p:spPr>
          <a:xfrm>
            <a:off x="258711" y="1155646"/>
            <a:ext cx="2330700" cy="1571701"/>
          </a:xfrm>
          <a:prstGeom prst="rect">
            <a:avLst/>
          </a:prstGeom>
        </p:spPr>
        <p:txBody>
          <a:bodyPr/>
          <a:lstStyle>
            <a:lvl1pPr algn="l">
              <a:defRPr sz="2400"/>
            </a:lvl1pPr>
          </a:lstStyle>
          <a:p>
            <a:pPr/>
            <a:r>
              <a:t>Title Text</a:t>
            </a:r>
          </a:p>
        </p:txBody>
      </p:sp>
      <p:sp>
        <p:nvSpPr>
          <p:cNvPr id="56" name="Body Level One…"/>
          <p:cNvSpPr txBox="1"/>
          <p:nvPr>
            <p:ph type="body" sz="quarter" idx="1"/>
          </p:nvPr>
        </p:nvSpPr>
        <p:spPr>
          <a:xfrm>
            <a:off x="258711" y="2890366"/>
            <a:ext cx="2330700" cy="6613202"/>
          </a:xfrm>
          <a:prstGeom prst="rect">
            <a:avLst/>
          </a:prstGeom>
        </p:spPr>
        <p:txBody>
          <a:bodyPr/>
          <a:lstStyle>
            <a:lvl1pPr marL="457200" indent="-304800" algn="l">
              <a:lnSpc>
                <a:spcPct val="115000"/>
              </a:lnSpc>
              <a:buClr>
                <a:srgbClr val="585858"/>
              </a:buClr>
              <a:buSzPts val="1200"/>
              <a:buFont typeface="Arial"/>
              <a:buChar char="●"/>
              <a:defRPr sz="1200"/>
            </a:lvl1pPr>
            <a:lvl2pPr marL="914400" indent="-304800" algn="l">
              <a:lnSpc>
                <a:spcPct val="115000"/>
              </a:lnSpc>
              <a:buClr>
                <a:srgbClr val="585858"/>
              </a:buClr>
              <a:buSzPts val="1200"/>
              <a:buFont typeface="Arial"/>
              <a:buChar char="○"/>
              <a:defRPr sz="1200"/>
            </a:lvl2pPr>
            <a:lvl3pPr marL="1371600" indent="-304800" algn="l">
              <a:lnSpc>
                <a:spcPct val="115000"/>
              </a:lnSpc>
              <a:buClr>
                <a:srgbClr val="585858"/>
              </a:buClr>
              <a:buSzPts val="1200"/>
              <a:buFont typeface="Arial"/>
              <a:buChar char="■"/>
              <a:defRPr sz="1200"/>
            </a:lvl3pPr>
            <a:lvl4pPr marL="1828800" indent="-304800" algn="l">
              <a:lnSpc>
                <a:spcPct val="115000"/>
              </a:lnSpc>
              <a:buClr>
                <a:srgbClr val="585858"/>
              </a:buClr>
              <a:buSzPts val="1200"/>
              <a:buFont typeface="Arial"/>
              <a:buChar char="●"/>
              <a:defRPr sz="1200"/>
            </a:lvl4pPr>
            <a:lvl5pPr marL="2286000" indent="-304800" algn="l">
              <a:lnSpc>
                <a:spcPct val="115000"/>
              </a:lnSpc>
              <a:buClr>
                <a:srgbClr val="585858"/>
              </a:buClr>
              <a:buSzPts val="1200"/>
              <a:buFont typeface="Arial"/>
              <a:buChar char="○"/>
              <a:defRPr sz="1200"/>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N_POINT">
    <p:spTree>
      <p:nvGrpSpPr>
        <p:cNvPr id="1" name=""/>
        <p:cNvGrpSpPr/>
        <p:nvPr/>
      </p:nvGrpSpPr>
      <p:grpSpPr>
        <a:xfrm>
          <a:off x="0" y="0"/>
          <a:ext cx="0" cy="0"/>
          <a:chOff x="0" y="0"/>
          <a:chExt cx="0" cy="0"/>
        </a:xfrm>
      </p:grpSpPr>
      <p:sp>
        <p:nvSpPr>
          <p:cNvPr id="64" name="Title Text"/>
          <p:cNvSpPr txBox="1"/>
          <p:nvPr>
            <p:ph type="title"/>
          </p:nvPr>
        </p:nvSpPr>
        <p:spPr>
          <a:xfrm>
            <a:off x="406908" y="936312"/>
            <a:ext cx="5285100" cy="8508901"/>
          </a:xfrm>
          <a:prstGeom prst="rect">
            <a:avLst/>
          </a:prstGeom>
        </p:spPr>
        <p:txBody>
          <a:bodyPr anchor="ctr"/>
          <a:lstStyle>
            <a:lvl1pPr algn="l">
              <a:defRPr sz="4800"/>
            </a:lvl1p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TITLE_AND_DESCRIPTION">
    <p:spTree>
      <p:nvGrpSpPr>
        <p:cNvPr id="1" name=""/>
        <p:cNvGrpSpPr/>
        <p:nvPr/>
      </p:nvGrpSpPr>
      <p:grpSpPr>
        <a:xfrm>
          <a:off x="0" y="0"/>
          <a:ext cx="0" cy="0"/>
          <a:chOff x="0" y="0"/>
          <a:chExt cx="0" cy="0"/>
        </a:xfrm>
      </p:grpSpPr>
      <p:sp>
        <p:nvSpPr>
          <p:cNvPr id="72" name="Google Shape;36;p9"/>
          <p:cNvSpPr/>
          <p:nvPr/>
        </p:nvSpPr>
        <p:spPr>
          <a:xfrm>
            <a:off x="3794762" y="-262"/>
            <a:ext cx="3794703" cy="10698604"/>
          </a:xfrm>
          <a:prstGeom prst="rect">
            <a:avLst/>
          </a:prstGeom>
          <a:solidFill>
            <a:srgbClr val="EEEEEE"/>
          </a:solidFill>
          <a:ln w="12700">
            <a:miter lim="400000"/>
          </a:ln>
        </p:spPr>
        <p:txBody>
          <a:bodyPr lIns="0" tIns="0" rIns="0" bIns="0" anchor="ctr"/>
          <a:lstStyle/>
          <a:p>
            <a:pPr/>
          </a:p>
        </p:txBody>
      </p:sp>
      <p:sp>
        <p:nvSpPr>
          <p:cNvPr id="73" name="Title Text"/>
          <p:cNvSpPr txBox="1"/>
          <p:nvPr>
            <p:ph type="title"/>
          </p:nvPr>
        </p:nvSpPr>
        <p:spPr>
          <a:xfrm>
            <a:off x="220363" y="2565001"/>
            <a:ext cx="3357304" cy="3083102"/>
          </a:xfrm>
          <a:prstGeom prst="rect">
            <a:avLst/>
          </a:prstGeom>
        </p:spPr>
        <p:txBody>
          <a:bodyPr/>
          <a:lstStyle>
            <a:lvl1pPr>
              <a:defRPr sz="4200"/>
            </a:lvl1pPr>
          </a:lstStyle>
          <a:p>
            <a:pPr/>
            <a:r>
              <a:t>Title Text</a:t>
            </a:r>
          </a:p>
        </p:txBody>
      </p:sp>
      <p:sp>
        <p:nvSpPr>
          <p:cNvPr id="74" name="Body Level One…"/>
          <p:cNvSpPr txBox="1"/>
          <p:nvPr>
            <p:ph type="body" sz="quarter" idx="1"/>
          </p:nvPr>
        </p:nvSpPr>
        <p:spPr>
          <a:xfrm>
            <a:off x="220363" y="5830392"/>
            <a:ext cx="3357304" cy="2568902"/>
          </a:xfrm>
          <a:prstGeom prst="rect">
            <a:avLst/>
          </a:prstGeom>
        </p:spPr>
        <p:txBody>
          <a:bodyPr/>
          <a:lstStyle>
            <a:lvl1pPr>
              <a:defRPr sz="2100"/>
            </a:lvl1pPr>
            <a:lvl2pPr>
              <a:defRPr sz="2100"/>
            </a:lvl2pPr>
            <a:lvl3pPr>
              <a:defRPr sz="2100"/>
            </a:lvl3pPr>
            <a:lvl4pPr>
              <a:defRPr sz="2100"/>
            </a:lvl4pPr>
            <a:lvl5pPr>
              <a:defRPr sz="2100"/>
            </a:lvl5pPr>
          </a:lstStyle>
          <a:p>
            <a:pPr/>
            <a:r>
              <a:t>Body Level One</a:t>
            </a:r>
          </a:p>
          <a:p>
            <a:pPr lvl="1"/>
            <a:r>
              <a:t>Body Level Two</a:t>
            </a:r>
          </a:p>
          <a:p>
            <a:pPr lvl="2"/>
            <a:r>
              <a:t>Body Level Three</a:t>
            </a:r>
          </a:p>
          <a:p>
            <a:pPr lvl="3"/>
            <a:r>
              <a:t>Body Level Four</a:t>
            </a:r>
          </a:p>
          <a:p>
            <a:pPr lvl="4"/>
            <a:r>
              <a:t>Body Level Five</a:t>
            </a:r>
          </a:p>
        </p:txBody>
      </p:sp>
      <p:sp>
        <p:nvSpPr>
          <p:cNvPr id="75" name="Google Shape;39;p9"/>
          <p:cNvSpPr txBox="1"/>
          <p:nvPr>
            <p:ph type="body" sz="half" idx="21"/>
          </p:nvPr>
        </p:nvSpPr>
        <p:spPr>
          <a:xfrm>
            <a:off x="4099788" y="1506075"/>
            <a:ext cx="3184802" cy="7686000"/>
          </a:xfrm>
          <a:prstGeom prst="rect">
            <a:avLst/>
          </a:prstGeom>
        </p:spPr>
        <p:txBody>
          <a:bodyPr anchor="ctr"/>
          <a:lstStyle/>
          <a:p>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83" name="Body Level One…"/>
          <p:cNvSpPr txBox="1"/>
          <p:nvPr>
            <p:ph type="body" sz="quarter" idx="1"/>
          </p:nvPr>
        </p:nvSpPr>
        <p:spPr>
          <a:xfrm>
            <a:off x="258711" y="8799592"/>
            <a:ext cx="4979100" cy="1258502"/>
          </a:xfrm>
          <a:prstGeom prst="rect">
            <a:avLst/>
          </a:prstGeom>
        </p:spPr>
        <p:txBody>
          <a:bodyPr anchor="ctr"/>
          <a:lstStyle>
            <a:lvl1pPr marL="0" indent="228600" algn="l">
              <a:defRPr sz="1200"/>
            </a:lvl1pPr>
            <a:lvl2pPr marL="869042" indent="-272142" algn="l">
              <a:buSzPts val="1200"/>
              <a:buChar char="○"/>
              <a:defRPr sz="1200"/>
            </a:lvl2pPr>
            <a:lvl3pPr marL="1326242" indent="-272142" algn="l">
              <a:buSzPts val="1200"/>
              <a:buChar char="■"/>
              <a:defRPr sz="1200"/>
            </a:lvl3pPr>
            <a:lvl4pPr marL="1783441" indent="-272142" algn="l">
              <a:buSzPts val="1200"/>
              <a:buChar char="●"/>
              <a:defRPr sz="1200"/>
            </a:lvl4pPr>
            <a:lvl5pPr marL="2240641" indent="-272141" algn="l">
              <a:buSzPts val="1200"/>
              <a:buChar char="○"/>
              <a:defRPr sz="1200"/>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258718" y="1548713"/>
            <a:ext cx="7072201" cy="4269303"/>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chor="b">
            <a:normAutofit fontScale="100000" lnSpcReduction="0"/>
          </a:bodyPr>
          <a:lstStyle/>
          <a:p>
            <a:pPr/>
            <a:r>
              <a:t>Title Text</a:t>
            </a:r>
          </a:p>
        </p:txBody>
      </p:sp>
      <p:sp>
        <p:nvSpPr>
          <p:cNvPr id="3" name="Body Level One…"/>
          <p:cNvSpPr txBox="1"/>
          <p:nvPr>
            <p:ph type="body" idx="1"/>
          </p:nvPr>
        </p:nvSpPr>
        <p:spPr>
          <a:xfrm>
            <a:off x="258711" y="5894975"/>
            <a:ext cx="7072201" cy="1648802"/>
          </a:xfrm>
          <a:prstGeom prst="rect">
            <a:avLst/>
          </a:prstGeom>
          <a:ln w="12700">
            <a:miter lim="400000"/>
          </a:ln>
          <a:extLst>
            <a:ext uri="{C572A759-6A51-4108-AA02-DFA0A04FC94B}">
              <ma14:wrappingTextBoxFlag xmlns:ma14="http://schemas.microsoft.com/office/mac/drawingml/2011/main" val="1"/>
            </a:ext>
          </a:extLst>
        </p:spPr>
        <p:txBody>
          <a:bodyPr lIns="91423" tIns="91423" rIns="91423" bIns="9142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7150735" y="9949639"/>
            <a:ext cx="336812" cy="318395"/>
          </a:xfrm>
          <a:prstGeom prst="rect">
            <a:avLst/>
          </a:prstGeom>
          <a:ln w="12700">
            <a:miter lim="400000"/>
          </a:ln>
        </p:spPr>
        <p:txBody>
          <a:bodyPr wrap="none" lIns="91423" tIns="91423" rIns="91423" bIns="91423" anchor="ctr">
            <a:normAutofit fontScale="100000" lnSpcReduction="0"/>
          </a:bodyPr>
          <a:lstStyle>
            <a:lvl1pPr algn="r">
              <a:defRPr sz="1000">
                <a:solidFill>
                  <a:srgbClr val="58585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b="0" baseline="0" cap="none" i="0" spc="0" strike="noStrike" sz="5200" u="none">
          <a:solidFill>
            <a:srgbClr val="000000"/>
          </a:solidFill>
          <a:uFillTx/>
          <a:latin typeface="+mj-lt"/>
          <a:ea typeface="+mj-ea"/>
          <a:cs typeface="+mj-cs"/>
          <a:sym typeface="Arial"/>
        </a:defRPr>
      </a:lvl9pPr>
    </p:titleStyle>
    <p:bodyStyle>
      <a:lvl1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1pPr>
      <a:lvl2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2pPr>
      <a:lvl3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3pPr>
      <a:lvl4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4pPr>
      <a:lvl5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5pPr>
      <a:lvl6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6pPr>
      <a:lvl7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7pPr>
      <a:lvl8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8pPr>
      <a:lvl9pPr marL="228600" marR="0" indent="114300" algn="ctr" defTabSz="914400" rtl="0" latinLnBrk="0">
        <a:lnSpc>
          <a:spcPct val="100000"/>
        </a:lnSpc>
        <a:spcBef>
          <a:spcPts val="0"/>
        </a:spcBef>
        <a:spcAft>
          <a:spcPts val="0"/>
        </a:spcAft>
        <a:buClrTx/>
        <a:buSzTx/>
        <a:buFontTx/>
        <a:buNone/>
        <a:tabLst/>
        <a:defRPr b="0" baseline="0" cap="none" i="0" spc="0" strike="noStrike" sz="2800" u="none">
          <a:solidFill>
            <a:srgbClr val="585858"/>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eg"/><Relationship Id="rId3"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marigold-koala-d92c.squarespace.com/blog?author=639fd730f06eeb1717caf886" TargetMode="External"/><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marigold-koala-d92c.squarespace.com/blog?author=639fd730f06eeb1717caf886" TargetMode="External"/><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marigold-koala-d92c.squarespace.com/blog?author=639fd730f06eeb1717caf886"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dx.doi.org/10.1001/jamapediatrics.2023.4749" TargetMode="External"/><Relationship Id="rId3" Type="http://schemas.openxmlformats.org/officeDocument/2006/relationships/image" Target="../media/image5.png"/><Relationship Id="rId4" Type="http://schemas.openxmlformats.org/officeDocument/2006/relationships/hyperlink" Target="https://marigold-koala-d92c.squarespace.com/blog?author=639fd730f06eeb1717caf886"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traight Connector 8"/>
          <p:cNvSpPr/>
          <p:nvPr/>
        </p:nvSpPr>
        <p:spPr>
          <a:xfrm>
            <a:off x="-1" y="973078"/>
            <a:ext cx="7581904" cy="1"/>
          </a:xfrm>
          <a:prstGeom prst="line">
            <a:avLst/>
          </a:prstGeom>
          <a:ln w="3175">
            <a:solidFill>
              <a:srgbClr val="4472C4"/>
            </a:solidFill>
            <a:miter/>
          </a:ln>
        </p:spPr>
        <p:txBody>
          <a:bodyPr lIns="45718" tIns="45718" rIns="45718" bIns="45718"/>
          <a:lstStyle/>
          <a:p>
            <a:pPr/>
          </a:p>
        </p:txBody>
      </p:sp>
      <p:sp>
        <p:nvSpPr>
          <p:cNvPr id="119" name="Straight Connector 10"/>
          <p:cNvSpPr/>
          <p:nvPr/>
        </p:nvSpPr>
        <p:spPr>
          <a:xfrm>
            <a:off x="-2" y="3448200"/>
            <a:ext cx="7581904" cy="1"/>
          </a:xfrm>
          <a:prstGeom prst="line">
            <a:avLst/>
          </a:prstGeom>
          <a:ln w="3175">
            <a:solidFill>
              <a:srgbClr val="4472C4"/>
            </a:solidFill>
            <a:miter/>
          </a:ln>
        </p:spPr>
        <p:txBody>
          <a:bodyPr lIns="45718" tIns="45718" rIns="45718" bIns="45718"/>
          <a:lstStyle/>
          <a:p>
            <a:pPr/>
          </a:p>
        </p:txBody>
      </p:sp>
      <p:sp>
        <p:nvSpPr>
          <p:cNvPr id="120" name="TextBox 12"/>
          <p:cNvSpPr txBox="1"/>
          <p:nvPr/>
        </p:nvSpPr>
        <p:spPr>
          <a:xfrm>
            <a:off x="591301" y="625008"/>
            <a:ext cx="2197371" cy="348416"/>
          </a:xfrm>
          <a:prstGeom prst="rect">
            <a:avLst/>
          </a:prstGeom>
          <a:ln w="12700">
            <a:miter lim="400000"/>
          </a:ln>
          <a:extLst>
            <a:ext uri="{C572A759-6A51-4108-AA02-DFA0A04FC94B}">
              <ma14:wrappingTextBoxFlag xmlns:ma14="http://schemas.microsoft.com/office/mac/drawingml/2011/main" val="1"/>
            </a:ext>
          </a:extLst>
        </p:spPr>
        <p:txBody>
          <a:bodyPr lIns="44596" tIns="44596" rIns="44596" bIns="44596">
            <a:spAutoFit/>
          </a:bodyPr>
          <a:lstStyle>
            <a:lvl1pPr defTabSz="486063">
              <a:defRPr b="1" sz="1800">
                <a:solidFill>
                  <a:srgbClr val="009193"/>
                </a:solidFill>
              </a:defRPr>
            </a:lvl1pPr>
          </a:lstStyle>
          <a:p>
            <a:pPr/>
            <a:r>
              <a:t>April 2024</a:t>
            </a:r>
          </a:p>
        </p:txBody>
      </p:sp>
      <p:sp>
        <p:nvSpPr>
          <p:cNvPr id="121" name="Rectangle 23"/>
          <p:cNvSpPr txBox="1"/>
          <p:nvPr/>
        </p:nvSpPr>
        <p:spPr>
          <a:xfrm>
            <a:off x="591300" y="1119371"/>
            <a:ext cx="6399299" cy="2044995"/>
          </a:xfrm>
          <a:prstGeom prst="rect">
            <a:avLst/>
          </a:prstGeom>
          <a:ln w="12700">
            <a:miter lim="400000"/>
          </a:ln>
          <a:extLst>
            <a:ext uri="{C572A759-6A51-4108-AA02-DFA0A04FC94B}">
              <ma14:wrappingTextBoxFlag xmlns:ma14="http://schemas.microsoft.com/office/mac/drawingml/2011/main" val="1"/>
            </a:ext>
          </a:extLst>
        </p:spPr>
        <p:txBody>
          <a:bodyPr lIns="44596" tIns="44596" rIns="44596" bIns="44596">
            <a:spAutoFit/>
          </a:bodyPr>
          <a:lstStyle/>
          <a:p>
            <a:pPr algn="ctr" defTabSz="486063">
              <a:defRPr spc="318" sz="6800">
                <a:solidFill>
                  <a:srgbClr val="009193"/>
                </a:solidFill>
                <a:latin typeface="Georgia"/>
                <a:ea typeface="Georgia"/>
                <a:cs typeface="Georgia"/>
                <a:sym typeface="Georgia"/>
              </a:defRPr>
            </a:pPr>
            <a:r>
              <a:t>Nutrition</a:t>
            </a:r>
          </a:p>
          <a:p>
            <a:pPr algn="ctr" defTabSz="486063">
              <a:defRPr spc="318" sz="6800">
                <a:solidFill>
                  <a:srgbClr val="005493"/>
                </a:solidFill>
                <a:latin typeface="Georgia"/>
                <a:ea typeface="Georgia"/>
                <a:cs typeface="Georgia"/>
                <a:sym typeface="Georgia"/>
              </a:defRPr>
            </a:pPr>
            <a:r>
              <a:t>NEWSLETTER</a:t>
            </a:r>
          </a:p>
        </p:txBody>
      </p:sp>
      <p:sp>
        <p:nvSpPr>
          <p:cNvPr id="122" name="Inside:"/>
          <p:cNvSpPr txBox="1"/>
          <p:nvPr/>
        </p:nvSpPr>
        <p:spPr>
          <a:xfrm>
            <a:off x="425562" y="7056555"/>
            <a:ext cx="674883" cy="305095"/>
          </a:xfrm>
          <a:prstGeom prst="rect">
            <a:avLst/>
          </a:prstGeom>
          <a:ln w="12700">
            <a:miter lim="400000"/>
          </a:ln>
          <a:extLst>
            <a:ext uri="{C572A759-6A51-4108-AA02-DFA0A04FC94B}">
              <ma14:wrappingTextBoxFlag xmlns:ma14="http://schemas.microsoft.com/office/mac/drawingml/2011/main" val="1"/>
            </a:ext>
          </a:extLst>
        </p:spPr>
        <p:txBody>
          <a:bodyPr wrap="none" lIns="44596" tIns="44596" rIns="44596" bIns="44596">
            <a:spAutoFit/>
          </a:bodyPr>
          <a:lstStyle>
            <a:lvl1pPr defTabSz="486063">
              <a:defRPr b="1">
                <a:solidFill>
                  <a:srgbClr val="4472C4"/>
                </a:solidFill>
                <a:latin typeface="+mn-lt"/>
                <a:ea typeface="+mn-ea"/>
                <a:cs typeface="+mn-cs"/>
                <a:sym typeface="Helvetica"/>
              </a:defRPr>
            </a:lvl1pPr>
          </a:lstStyle>
          <a:p>
            <a:pPr/>
            <a:r>
              <a:t>Inside:</a:t>
            </a:r>
          </a:p>
        </p:txBody>
      </p:sp>
      <p:sp>
        <p:nvSpPr>
          <p:cNvPr id="123" name="TextBox 22"/>
          <p:cNvSpPr txBox="1"/>
          <p:nvPr/>
        </p:nvSpPr>
        <p:spPr>
          <a:xfrm>
            <a:off x="5123307" y="7059594"/>
            <a:ext cx="2033031" cy="286578"/>
          </a:xfrm>
          <a:prstGeom prst="rect">
            <a:avLst/>
          </a:prstGeom>
          <a:ln w="12700">
            <a:miter lim="400000"/>
          </a:ln>
          <a:extLst>
            <a:ext uri="{C572A759-6A51-4108-AA02-DFA0A04FC94B}">
              <ma14:wrappingTextBoxFlag xmlns:ma14="http://schemas.microsoft.com/office/mac/drawingml/2011/main" val="1"/>
            </a:ext>
          </a:extLst>
        </p:spPr>
        <p:txBody>
          <a:bodyPr lIns="44596" tIns="44596" rIns="44596" bIns="44596">
            <a:spAutoFit/>
          </a:bodyPr>
          <a:lstStyle>
            <a:lvl1pPr defTabSz="486063">
              <a:defRPr b="1">
                <a:solidFill>
                  <a:srgbClr val="4472C4"/>
                </a:solidFill>
              </a:defRPr>
            </a:lvl1pPr>
          </a:lstStyle>
          <a:p>
            <a:pPr/>
            <a:r>
              <a:t>Brought to you by:</a:t>
            </a:r>
          </a:p>
        </p:txBody>
      </p:sp>
      <p:sp>
        <p:nvSpPr>
          <p:cNvPr id="124" name="Straight Connector 8"/>
          <p:cNvSpPr/>
          <p:nvPr/>
        </p:nvSpPr>
        <p:spPr>
          <a:xfrm>
            <a:off x="71930" y="3172727"/>
            <a:ext cx="7581904" cy="1"/>
          </a:xfrm>
          <a:prstGeom prst="line">
            <a:avLst/>
          </a:prstGeom>
          <a:ln w="3175">
            <a:solidFill>
              <a:srgbClr val="4472C4"/>
            </a:solidFill>
            <a:miter/>
          </a:ln>
        </p:spPr>
        <p:txBody>
          <a:bodyPr lIns="45718" tIns="45718" rIns="45718" bIns="45718"/>
          <a:lstStyle/>
          <a:p>
            <a:pPr/>
          </a:p>
        </p:txBody>
      </p:sp>
      <p:pic>
        <p:nvPicPr>
          <p:cNvPr id="125" name="lets-cook-logo-2.png" descr="lets-cook-logo-2.png"/>
          <p:cNvPicPr>
            <a:picLocks noChangeAspect="1"/>
          </p:cNvPicPr>
          <p:nvPr/>
        </p:nvPicPr>
        <p:blipFill>
          <a:blip r:embed="rId2">
            <a:extLst/>
          </a:blip>
          <a:stretch>
            <a:fillRect/>
          </a:stretch>
        </p:blipFill>
        <p:spPr>
          <a:xfrm>
            <a:off x="5500260" y="415652"/>
            <a:ext cx="1784313" cy="1784313"/>
          </a:xfrm>
          <a:prstGeom prst="rect">
            <a:avLst/>
          </a:prstGeom>
          <a:ln w="12700">
            <a:miter lim="400000"/>
          </a:ln>
        </p:spPr>
      </p:pic>
      <p:sp>
        <p:nvSpPr>
          <p:cNvPr id="126" name="Rectangle 14"/>
          <p:cNvSpPr txBox="1"/>
          <p:nvPr/>
        </p:nvSpPr>
        <p:spPr>
          <a:xfrm>
            <a:off x="410332" y="7529031"/>
            <a:ext cx="4594662" cy="2404733"/>
          </a:xfrm>
          <a:prstGeom prst="rect">
            <a:avLst/>
          </a:prstGeom>
          <a:ln w="12700">
            <a:miter lim="400000"/>
          </a:ln>
          <a:extLst>
            <a:ext uri="{C572A759-6A51-4108-AA02-DFA0A04FC94B}">
              <ma14:wrappingTextBoxFlag xmlns:ma14="http://schemas.microsoft.com/office/mac/drawingml/2011/main" val="1"/>
            </a:ext>
          </a:extLst>
        </p:spPr>
        <p:txBody>
          <a:bodyPr lIns="44596" tIns="44596" rIns="44596" bIns="44596">
            <a:spAutoFit/>
          </a:bodyPr>
          <a:lstStyle/>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Roasted Veggie Hummus Salad Bowl</a:t>
            </a:r>
            <a:endParaRPr>
              <a:latin typeface="Avenir Roman"/>
              <a:ea typeface="Avenir Roman"/>
              <a:cs typeface="Avenir Roman"/>
              <a:sym typeface="Avenir Roman"/>
            </a:endParaRPr>
          </a:p>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Buffalo Chili </a:t>
            </a:r>
            <a:endParaRPr>
              <a:latin typeface="Avenir Roman"/>
              <a:ea typeface="Avenir Roman"/>
              <a:cs typeface="Avenir Roman"/>
              <a:sym typeface="Avenir Roman"/>
            </a:endParaRPr>
          </a:p>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What Is A Vegan Diet</a:t>
            </a:r>
            <a:endParaRPr>
              <a:latin typeface="Avenir Roman"/>
              <a:ea typeface="Avenir Roman"/>
              <a:cs typeface="Avenir Roman"/>
              <a:sym typeface="Avenir Roman"/>
            </a:endParaRPr>
          </a:p>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Plant Based Protein Ideas</a:t>
            </a:r>
            <a:endParaRPr>
              <a:latin typeface="Avenir Roman"/>
              <a:ea typeface="Avenir Roman"/>
              <a:cs typeface="Avenir Roman"/>
              <a:sym typeface="Avenir Roman"/>
            </a:endParaRPr>
          </a:p>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Vegan Diet Replacers</a:t>
            </a:r>
            <a:endParaRPr>
              <a:latin typeface="Avenir Roman"/>
              <a:ea typeface="Avenir Roman"/>
              <a:cs typeface="Avenir Roman"/>
              <a:sym typeface="Avenir Roman"/>
            </a:endParaRPr>
          </a:p>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Going Vegan With MyPlate</a:t>
            </a:r>
            <a:endParaRPr>
              <a:latin typeface="Avenir Roman"/>
              <a:ea typeface="Avenir Roman"/>
              <a:cs typeface="Avenir Roman"/>
              <a:sym typeface="Avenir Roman"/>
            </a:endParaRPr>
          </a:p>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Easing Into A Plant Based Diet</a:t>
            </a:r>
            <a:endParaRPr>
              <a:latin typeface="Avenir Roman"/>
              <a:ea typeface="Avenir Roman"/>
              <a:cs typeface="Avenir Roman"/>
              <a:sym typeface="Avenir Roman"/>
            </a:endParaRPr>
          </a:p>
          <a:p>
            <a:pPr marL="120315" indent="-120315" defTabSz="486063">
              <a:spcBef>
                <a:spcPts val="300"/>
              </a:spcBef>
              <a:buSzPct val="100000"/>
              <a:buChar char="•"/>
              <a:defRPr sz="1500">
                <a:latin typeface="Times Roman"/>
                <a:ea typeface="Times Roman"/>
                <a:cs typeface="Times Roman"/>
                <a:sym typeface="Times Roman"/>
              </a:defRPr>
            </a:pPr>
            <a:r>
              <a:rPr>
                <a:latin typeface="Avenir Roman"/>
                <a:ea typeface="Avenir Roman"/>
                <a:cs typeface="Avenir Roman"/>
                <a:sym typeface="Avenir Roman"/>
              </a:rPr>
              <a:t>Melatonin, Kids, and Sleep (4 pages)</a:t>
            </a:r>
          </a:p>
        </p:txBody>
      </p:sp>
      <p:pic>
        <p:nvPicPr>
          <p:cNvPr id="127" name="judyd_April_garden_of_veggies_16d625f9-35cb-4f85-b10f-7a361021868f.png" descr="judyd_April_garden_of_veggies_16d625f9-35cb-4f85-b10f-7a361021868f.png"/>
          <p:cNvPicPr>
            <a:picLocks noChangeAspect="1"/>
          </p:cNvPicPr>
          <p:nvPr/>
        </p:nvPicPr>
        <p:blipFill>
          <a:blip r:embed="rId3">
            <a:extLst/>
          </a:blip>
          <a:srcRect l="0" t="26550" r="0" b="26550"/>
          <a:stretch>
            <a:fillRect/>
          </a:stretch>
        </p:blipFill>
        <p:spPr>
          <a:xfrm>
            <a:off x="-1" y="3368343"/>
            <a:ext cx="7581901" cy="355578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3. Plant-Based Dairy Alternatives:…"/>
          <p:cNvSpPr txBox="1"/>
          <p:nvPr/>
        </p:nvSpPr>
        <p:spPr>
          <a:xfrm>
            <a:off x="692092" y="1129942"/>
            <a:ext cx="6197716" cy="68600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b="1" sz="1200"/>
            </a:pPr>
            <a:r>
              <a:t>3. Plant-Based Dairy Alternatives:</a:t>
            </a:r>
            <a:endParaRPr b="0"/>
          </a:p>
          <a:p>
            <a:pPr marL="457200" indent="-317500" defTabSz="457200">
              <a:spcBef>
                <a:spcPts val="800"/>
              </a:spcBef>
              <a:buSzPct val="100000"/>
              <a:buFont typeface="Arial"/>
              <a:buChar char="•"/>
              <a:defRPr sz="1200"/>
            </a:pPr>
            <a:r>
              <a:rPr b="1"/>
              <a:t>Plant Milk:</a:t>
            </a:r>
            <a:r>
              <a:t> Soy milk, almond milk, coconut milk, and oat milk are common dairy alternatives. Read the label to ensure you are getting at least 30% DV for calcium in one serving. Some plant milks will also include nutrients of concern for vegans like B12 or iron. </a:t>
            </a:r>
          </a:p>
          <a:p>
            <a:pPr marL="457200" indent="-317500" defTabSz="457200">
              <a:spcBef>
                <a:spcPts val="800"/>
              </a:spcBef>
              <a:buSzPct val="100000"/>
              <a:buFont typeface="Arial"/>
              <a:buChar char="•"/>
              <a:defRPr sz="1200"/>
            </a:pPr>
            <a:r>
              <a:rPr b="1"/>
              <a:t>Plant-Based Yogurt:</a:t>
            </a:r>
            <a:r>
              <a:t> Made from coconut, almond, or soy.</a:t>
            </a:r>
          </a:p>
          <a:p>
            <a:pPr marL="457200" indent="-317500" defTabSz="457200">
              <a:spcBef>
                <a:spcPts val="800"/>
              </a:spcBef>
              <a:buSzPct val="100000"/>
              <a:buFont typeface="Arial"/>
              <a:buChar char="•"/>
              <a:defRPr sz="1200"/>
            </a:pPr>
            <a:r>
              <a:rPr b="1"/>
              <a:t>Cheese Alternatives:</a:t>
            </a:r>
            <a:r>
              <a:t> Vegan cheeses made from nuts, soy, or other plant-based ingredients.</a:t>
            </a:r>
          </a:p>
          <a:p>
            <a:pPr defTabSz="457200">
              <a:spcBef>
                <a:spcPts val="1200"/>
              </a:spcBef>
              <a:defRPr b="1" sz="1200"/>
            </a:pPr>
            <a:r>
              <a:t>4. Egg Replacements:</a:t>
            </a:r>
            <a:endParaRPr b="0"/>
          </a:p>
          <a:p>
            <a:pPr marL="457200" indent="-317500" defTabSz="457200">
              <a:spcBef>
                <a:spcPts val="800"/>
              </a:spcBef>
              <a:buSzPct val="100000"/>
              <a:buFont typeface="Arial"/>
              <a:buChar char="•"/>
              <a:defRPr sz="1200"/>
            </a:pPr>
            <a:r>
              <a:rPr b="1"/>
              <a:t>Flaxseeds and Chia Seeds:</a:t>
            </a:r>
            <a:r>
              <a:t> Often used as egg substitutes in baking.</a:t>
            </a:r>
          </a:p>
          <a:p>
            <a:pPr marL="457200" indent="-317500" defTabSz="457200">
              <a:spcBef>
                <a:spcPts val="800"/>
              </a:spcBef>
              <a:buSzPct val="100000"/>
              <a:buFont typeface="Arial"/>
              <a:buChar char="•"/>
              <a:defRPr sz="1200"/>
            </a:pPr>
            <a:r>
              <a:rPr b="1"/>
              <a:t>Commercial Egg Replacers:</a:t>
            </a:r>
            <a:r>
              <a:t> Various commercial products are designed to replace eggs in recipes.</a:t>
            </a:r>
          </a:p>
          <a:p>
            <a:pPr defTabSz="457200">
              <a:spcBef>
                <a:spcPts val="1200"/>
              </a:spcBef>
              <a:defRPr b="1" sz="1200"/>
            </a:pPr>
            <a:r>
              <a:t>5. No Animal-Derived Additives:</a:t>
            </a:r>
            <a:endParaRPr b="0"/>
          </a:p>
          <a:p>
            <a:pPr marL="457200" indent="-317500" defTabSz="457200">
              <a:spcBef>
                <a:spcPts val="800"/>
              </a:spcBef>
              <a:buSzPct val="100000"/>
              <a:buFont typeface="Arial"/>
              <a:buChar char="•"/>
              <a:defRPr sz="1200"/>
            </a:pPr>
            <a:r>
              <a:t>Vegans avoid food additives derived from animals, such as gelatin (commonly found in desserts and candies), certain colorings, and some flavorings.</a:t>
            </a:r>
          </a:p>
          <a:p>
            <a:pPr defTabSz="457200">
              <a:spcBef>
                <a:spcPts val="1200"/>
              </a:spcBef>
              <a:defRPr b="1" sz="1200"/>
            </a:pPr>
            <a:r>
              <a:t>6. Honey Alternatives:</a:t>
            </a:r>
            <a:endParaRPr b="0"/>
          </a:p>
          <a:p>
            <a:pPr marL="457200" indent="-317500" defTabSz="457200">
              <a:spcBef>
                <a:spcPts val="800"/>
              </a:spcBef>
              <a:buSzPct val="100000"/>
              <a:buFont typeface="Arial"/>
              <a:buChar char="•"/>
              <a:defRPr sz="1200"/>
            </a:pPr>
            <a:r>
              <a:t>Vegans typically avoid honey and use alternatives like maple syrup, agave nectar, or other plant-based sweeteners.</a:t>
            </a:r>
          </a:p>
          <a:p>
            <a:pPr defTabSz="457200">
              <a:spcBef>
                <a:spcPts val="1200"/>
              </a:spcBef>
              <a:defRPr b="1" sz="1200"/>
            </a:pPr>
            <a:r>
              <a:t>7. Vegan-Friendly Products:</a:t>
            </a:r>
            <a:endParaRPr b="0"/>
          </a:p>
          <a:p>
            <a:pPr marL="457200" indent="-317500" defTabSz="457200">
              <a:spcBef>
                <a:spcPts val="800"/>
              </a:spcBef>
              <a:buSzPct val="100000"/>
              <a:buFont typeface="Arial"/>
              <a:buChar char="•"/>
              <a:defRPr sz="1200"/>
            </a:pPr>
            <a:r>
              <a:t>Vegans extend their lifestyle choices beyond diet, avoiding animal-derived ingredients in personal care products, clothing, and other items.</a:t>
            </a:r>
          </a:p>
          <a:p>
            <a:pPr defTabSz="457200">
              <a:spcBef>
                <a:spcPts val="1200"/>
              </a:spcBef>
              <a:defRPr b="1" sz="1200"/>
            </a:pPr>
            <a:r>
              <a:t>8. Supplements:</a:t>
            </a:r>
            <a:endParaRPr b="0"/>
          </a:p>
          <a:p>
            <a:pPr marL="457200" indent="-317500" defTabSz="457200">
              <a:spcBef>
                <a:spcPts val="800"/>
              </a:spcBef>
              <a:buSzPct val="100000"/>
              <a:buFont typeface="Arial"/>
              <a:buChar char="•"/>
              <a:defRPr sz="1200"/>
            </a:pPr>
            <a:r>
              <a:t>Some vegans may need to supplement certain nutrients that are more commonly found in animal products, such as vitamin B12, iron, and omega-3 fatty acids. However, this varies based on individual needs and dietary choices.</a:t>
            </a:r>
          </a:p>
          <a:p>
            <a:pPr defTabSz="457200">
              <a:defRPr sz="1200"/>
            </a:pPr>
            <a:r>
              <a:t>As with any diet, it's advisable to consult with a healthcare professional or a registered dietitian to ensure that nutritional needs are met and to address any potential deficiencies.</a:t>
            </a:r>
          </a:p>
        </p:txBody>
      </p:sp>
      <p:sp>
        <p:nvSpPr>
          <p:cNvPr id="165" name="Vegan Diet Replacers"/>
          <p:cNvSpPr txBox="1"/>
          <p:nvPr/>
        </p:nvSpPr>
        <p:spPr>
          <a:xfrm>
            <a:off x="445603" y="320408"/>
            <a:ext cx="4926262" cy="55488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lvl1pPr>
          </a:lstStyle>
          <a:p>
            <a:pPr/>
            <a:r>
              <a:t>Vegan Diet Replacers</a:t>
            </a:r>
          </a:p>
        </p:txBody>
      </p:sp>
      <p:pic>
        <p:nvPicPr>
          <p:cNvPr id="166" name="judyd_a_pile_of_chia_seeds_on_a_white_plate_on_a_white_table_mo_63cedfcb-fc74-4583-af77-0ba6e43e356b.png" descr="judyd_a_pile_of_chia_seeds_on_a_white_plate_on_a_white_table_mo_63cedfcb-fc74-4583-af77-0ba6e43e356b.png"/>
          <p:cNvPicPr>
            <a:picLocks noChangeAspect="1"/>
          </p:cNvPicPr>
          <p:nvPr/>
        </p:nvPicPr>
        <p:blipFill>
          <a:blip r:embed="rId2">
            <a:extLst/>
          </a:blip>
          <a:srcRect l="0" t="34868" r="0" b="0"/>
          <a:stretch>
            <a:fillRect/>
          </a:stretch>
        </p:blipFill>
        <p:spPr>
          <a:xfrm>
            <a:off x="0" y="8195137"/>
            <a:ext cx="7581901" cy="493818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myplate_white_0.jpg" descr="myplate_white_0.jpg"/>
          <p:cNvPicPr>
            <a:picLocks noChangeAspect="1"/>
          </p:cNvPicPr>
          <p:nvPr/>
        </p:nvPicPr>
        <p:blipFill>
          <a:blip r:embed="rId2">
            <a:extLst/>
          </a:blip>
          <a:srcRect l="4028" t="6709" r="4028" b="6709"/>
          <a:stretch>
            <a:fillRect/>
          </a:stretch>
        </p:blipFill>
        <p:spPr>
          <a:xfrm>
            <a:off x="1454969" y="4134780"/>
            <a:ext cx="3659975" cy="3094644"/>
          </a:xfrm>
          <a:prstGeom prst="rect">
            <a:avLst/>
          </a:prstGeom>
          <a:ln w="12700">
            <a:miter lim="400000"/>
          </a:ln>
        </p:spPr>
      </p:pic>
      <p:sp>
        <p:nvSpPr>
          <p:cNvPr id="169" name="Going Vegan Or Vegetarian With MyPlate: MyPlate is Already 3/4 Plant-Based!"/>
          <p:cNvSpPr txBox="1"/>
          <p:nvPr/>
        </p:nvSpPr>
        <p:spPr>
          <a:xfrm>
            <a:off x="294112" y="515141"/>
            <a:ext cx="6993676" cy="8261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2900"/>
            </a:lvl1pPr>
          </a:lstStyle>
          <a:p>
            <a:pPr/>
            <a:r>
              <a:t>Going Vegan Or Vegetarian With MyPlate: MyPlate is Already 3/4 Plant-Based!</a:t>
            </a:r>
          </a:p>
        </p:txBody>
      </p:sp>
      <p:pic>
        <p:nvPicPr>
          <p:cNvPr id="170" name="Image" descr="Image"/>
          <p:cNvPicPr>
            <a:picLocks noChangeAspect="1"/>
          </p:cNvPicPr>
          <p:nvPr/>
        </p:nvPicPr>
        <p:blipFill>
          <a:blip r:embed="rId3">
            <a:extLst/>
          </a:blip>
          <a:stretch>
            <a:fillRect/>
          </a:stretch>
        </p:blipFill>
        <p:spPr>
          <a:xfrm>
            <a:off x="1282299" y="7761099"/>
            <a:ext cx="2229384" cy="2229384"/>
          </a:xfrm>
          <a:prstGeom prst="rect">
            <a:avLst/>
          </a:prstGeom>
          <a:ln w="12700">
            <a:miter lim="400000"/>
          </a:ln>
        </p:spPr>
      </p:pic>
      <p:pic>
        <p:nvPicPr>
          <p:cNvPr id="171" name="judyd_bowl_of_fresh_fruit_piled_high_from_side_view_on_white_e64c9184-7949-4fc4-a7f6-b998bfae5c5f.png" descr="judyd_bowl_of_fresh_fruit_piled_high_from_side_view_on_white_e64c9184-7949-4fc4-a7f6-b998bfae5c5f.png"/>
          <p:cNvPicPr>
            <a:picLocks noChangeAspect="1"/>
          </p:cNvPicPr>
          <p:nvPr/>
        </p:nvPicPr>
        <p:blipFill>
          <a:blip r:embed="rId4">
            <a:extLst/>
          </a:blip>
          <a:stretch>
            <a:fillRect/>
          </a:stretch>
        </p:blipFill>
        <p:spPr>
          <a:xfrm>
            <a:off x="1313547" y="1509692"/>
            <a:ext cx="2456690" cy="2456690"/>
          </a:xfrm>
          <a:prstGeom prst="rect">
            <a:avLst/>
          </a:prstGeom>
          <a:ln w="12700">
            <a:miter lim="400000"/>
          </a:ln>
        </p:spPr>
      </p:pic>
      <p:pic>
        <p:nvPicPr>
          <p:cNvPr id="172" name="judyd_plant-based_milk_tofu_flax_seed_beans_broccoli_salad_all__251d152a-d2d6-437f-8f5a-497f97c9518d.png" descr="judyd_plant-based_milk_tofu_flax_seed_beans_broccoli_salad_all__251d152a-d2d6-437f-8f5a-497f97c9518d.png"/>
          <p:cNvPicPr>
            <a:picLocks noChangeAspect="1"/>
          </p:cNvPicPr>
          <p:nvPr/>
        </p:nvPicPr>
        <p:blipFill>
          <a:blip r:embed="rId5">
            <a:extLst/>
          </a:blip>
          <a:srcRect l="0" t="8345" r="0" b="8345"/>
          <a:stretch>
            <a:fillRect/>
          </a:stretch>
        </p:blipFill>
        <p:spPr>
          <a:xfrm>
            <a:off x="3858951" y="7760373"/>
            <a:ext cx="2677831" cy="2230896"/>
          </a:xfrm>
          <a:prstGeom prst="rect">
            <a:avLst/>
          </a:prstGeom>
          <a:ln w="12700">
            <a:miter lim="400000"/>
          </a:ln>
        </p:spPr>
      </p:pic>
      <p:pic>
        <p:nvPicPr>
          <p:cNvPr id="173" name="judyd_piles_of_whole_grains_on_white_table_from_top_down_view_m_86d16aed-5453-4bea-bd66-26186720a3a4.png" descr="judyd_piles_of_whole_grains_on_white_table_from_top_down_view_m_86d16aed-5453-4bea-bd66-26186720a3a4.png"/>
          <p:cNvPicPr>
            <a:picLocks noChangeAspect="1"/>
          </p:cNvPicPr>
          <p:nvPr/>
        </p:nvPicPr>
        <p:blipFill>
          <a:blip r:embed="rId6">
            <a:extLst/>
          </a:blip>
          <a:stretch>
            <a:fillRect/>
          </a:stretch>
        </p:blipFill>
        <p:spPr>
          <a:xfrm>
            <a:off x="4038968" y="1736997"/>
            <a:ext cx="2229385" cy="2229385"/>
          </a:xfrm>
          <a:prstGeom prst="rect">
            <a:avLst/>
          </a:prstGeom>
          <a:ln w="12700">
            <a:miter lim="400000"/>
          </a:ln>
        </p:spPr>
      </p:pic>
      <p:pic>
        <p:nvPicPr>
          <p:cNvPr id="174" name="judyd_glass_of_milk_top_down_on_white_table_a60e1e0f-9942-4b76-b795-1c1b91845410.png" descr="judyd_glass_of_milk_top_down_on_white_table_a60e1e0f-9942-4b76-b795-1c1b91845410.png"/>
          <p:cNvPicPr>
            <a:picLocks noChangeAspect="1"/>
          </p:cNvPicPr>
          <p:nvPr/>
        </p:nvPicPr>
        <p:blipFill>
          <a:blip r:embed="rId7">
            <a:extLst/>
          </a:blip>
          <a:srcRect l="27841" t="28581" r="30032" b="25356"/>
          <a:stretch>
            <a:fillRect/>
          </a:stretch>
        </p:blipFill>
        <p:spPr>
          <a:xfrm>
            <a:off x="5411258" y="4512799"/>
            <a:ext cx="1772992" cy="193866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Focus on eating a variety of foods in the MyPlate Food Groups:…"/>
          <p:cNvSpPr txBox="1"/>
          <p:nvPr/>
        </p:nvSpPr>
        <p:spPr>
          <a:xfrm>
            <a:off x="379550" y="1404141"/>
            <a:ext cx="4655465" cy="913818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b="1"/>
            </a:pPr>
            <a:r>
              <a:t>Focus on eating a variety of foods in the MyPlate Food Groups: </a:t>
            </a:r>
          </a:p>
          <a:p>
            <a:pPr marL="140368" indent="-140368">
              <a:buSzPct val="100000"/>
              <a:buChar char="•"/>
            </a:pPr>
            <a:r>
              <a:t>Vegetables</a:t>
            </a:r>
          </a:p>
          <a:p>
            <a:pPr marL="140368" indent="-140368">
              <a:buSzPct val="100000"/>
              <a:buChar char="•"/>
            </a:pPr>
            <a:r>
              <a:t>Fruits</a:t>
            </a:r>
          </a:p>
          <a:p>
            <a:pPr marL="140368" indent="-140368">
              <a:buSzPct val="100000"/>
              <a:buChar char="•"/>
            </a:pPr>
            <a:r>
              <a:t>Whole Grains</a:t>
            </a:r>
          </a:p>
          <a:p>
            <a:pPr marL="140368" indent="-140368">
              <a:buSzPct val="100000"/>
              <a:buChar char="•"/>
            </a:pPr>
            <a:r>
              <a:t>Plant-based Dairy (with calcium)</a:t>
            </a:r>
          </a:p>
          <a:p>
            <a:pPr marL="140368" indent="-140368">
              <a:buSzPct val="100000"/>
              <a:buChar char="•"/>
            </a:pPr>
            <a:r>
              <a:t>Plant-based Protein</a:t>
            </a:r>
          </a:p>
          <a:p>
            <a:pPr/>
          </a:p>
          <a:p>
            <a:pPr/>
            <a:r>
              <a:t>By filling your plate 3/4 full with plants (fruits, veggies, and grains, you only have to worry about making 1/4 of it plant-based with the protein. </a:t>
            </a:r>
          </a:p>
          <a:p>
            <a:pPr/>
          </a:p>
          <a:p>
            <a:pPr/>
            <a:r>
              <a:t>Here are tips for the journey:</a:t>
            </a:r>
          </a:p>
          <a:p>
            <a:pPr/>
          </a:p>
          <a:p>
            <a:pPr>
              <a:defRPr b="1"/>
            </a:pPr>
            <a:r>
              <a:t>Explore Plant-Based Recipes:</a:t>
            </a:r>
          </a:p>
          <a:p>
            <a:pPr marL="140368" indent="-140368">
              <a:buSzPct val="100000"/>
              <a:buChar char="•"/>
            </a:pPr>
            <a:r>
              <a:t>Experiment with new plant-based recipes to discover delicious and satisfying meals.</a:t>
            </a:r>
          </a:p>
          <a:p>
            <a:pPr marL="140368" indent="-140368">
              <a:buSzPct val="100000"/>
              <a:buChar char="•"/>
            </a:pPr>
            <a:r>
              <a:t>Look for plant-based alternatives for your favorite dishes.</a:t>
            </a:r>
          </a:p>
          <a:p>
            <a:pPr marL="140368" indent="-140368">
              <a:buSzPct val="100000"/>
              <a:buChar char="•"/>
            </a:pPr>
            <a:r>
              <a:t>Slowly reduce your intake of animal products rather than cutting them out all at once. Be flexible!</a:t>
            </a:r>
          </a:p>
          <a:p>
            <a:pPr marL="140368" indent="-140368">
              <a:buSzPct val="100000"/>
              <a:buChar char="•"/>
            </a:pPr>
            <a:r>
              <a:t>Consider eliminating one type of animal product at a time, such as red meat, poultry, or dairy.</a:t>
            </a:r>
          </a:p>
          <a:p>
            <a:pPr>
              <a:defRPr b="1"/>
            </a:pPr>
          </a:p>
          <a:p>
            <a:pPr>
              <a:defRPr b="1"/>
            </a:pPr>
            <a:r>
              <a:t>Find Plant-Based Alternatives:</a:t>
            </a:r>
          </a:p>
          <a:p>
            <a:pPr marL="140368" indent="-140368">
              <a:buSzPct val="100000"/>
              <a:buChar char="•"/>
            </a:pPr>
            <a:r>
              <a:t>Explore plant-based alternatives for dairy products (almond milk, soy milk, etc.) and meat substitutes (tofu, tempeh, seitan).</a:t>
            </a:r>
          </a:p>
          <a:p>
            <a:pPr marL="140368" indent="-140368">
              <a:buSzPct val="100000"/>
              <a:buChar char="•"/>
            </a:pPr>
            <a:r>
              <a:t>Discover a variety of plant-based protein sources, such as legumes, beans, lentils, and quinoa.</a:t>
            </a:r>
          </a:p>
          <a:p>
            <a:pPr>
              <a:defRPr b="1"/>
            </a:pPr>
          </a:p>
          <a:p>
            <a:pPr>
              <a:defRPr b="1"/>
            </a:pPr>
            <a:r>
              <a:t>Plan Your Meals:</a:t>
            </a:r>
          </a:p>
          <a:p>
            <a:pPr marL="140368" indent="-140368">
              <a:buSzPct val="100000"/>
              <a:buChar char="•"/>
            </a:pPr>
            <a:r>
              <a:t>Plan your meals ahead of time to ensure you have a variety of plant-based options available.</a:t>
            </a:r>
          </a:p>
          <a:p>
            <a:pPr marL="140368" indent="-140368">
              <a:buSzPct val="100000"/>
              <a:buChar char="•"/>
            </a:pPr>
            <a:r>
              <a:t>Keep healthy snacks on hand to avoid resorting to non-plant-based options when hungry.</a:t>
            </a:r>
          </a:p>
          <a:p>
            <a:pPr>
              <a:defRPr b="1"/>
            </a:pPr>
          </a:p>
          <a:p>
            <a:pPr>
              <a:defRPr b="1"/>
            </a:pPr>
            <a:r>
              <a:t>Stay Hydrated:</a:t>
            </a:r>
          </a:p>
          <a:p>
            <a:pPr/>
            <a:r>
              <a:t>Drink plenty of water to stay hydrated, as sometimes the increased fiber intake from plant-based foods may require more fluids.</a:t>
            </a:r>
          </a:p>
          <a:p>
            <a:pPr/>
          </a:p>
          <a:p>
            <a:pPr/>
            <a:r>
              <a:t>Remember that everyone's journey to a plant-based diet is unique. Find what works best for you, and make adjustments as needed.</a:t>
            </a:r>
          </a:p>
        </p:txBody>
      </p:sp>
      <p:pic>
        <p:nvPicPr>
          <p:cNvPr id="177" name="judyd_a_line_drawing_of_a_vegetable_garden_with_vines_of_peas_a_50ac7868-e71a-4344-9494-5a83654cece0.png" descr="judyd_a_line_drawing_of_a_vegetable_garden_with_vines_of_peas_a_50ac7868-e71a-4344-9494-5a83654cece0.png"/>
          <p:cNvPicPr>
            <a:picLocks noChangeAspect="1"/>
          </p:cNvPicPr>
          <p:nvPr/>
        </p:nvPicPr>
        <p:blipFill>
          <a:blip r:embed="rId2">
            <a:alphaModFix amt="70243"/>
            <a:extLst/>
          </a:blip>
          <a:stretch>
            <a:fillRect/>
          </a:stretch>
        </p:blipFill>
        <p:spPr>
          <a:xfrm>
            <a:off x="5092038" y="358576"/>
            <a:ext cx="10619715" cy="10619715"/>
          </a:xfrm>
          <a:prstGeom prst="rect">
            <a:avLst/>
          </a:prstGeom>
          <a:ln w="12700">
            <a:miter lim="400000"/>
          </a:ln>
        </p:spPr>
      </p:pic>
      <p:sp>
        <p:nvSpPr>
          <p:cNvPr id="178" name="Changing To A Plant-Based Diet?"/>
          <p:cNvSpPr txBox="1"/>
          <p:nvPr/>
        </p:nvSpPr>
        <p:spPr>
          <a:xfrm>
            <a:off x="339758" y="489741"/>
            <a:ext cx="6902385" cy="4934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500"/>
            </a:lvl1pPr>
          </a:lstStyle>
          <a:p>
            <a:pPr/>
            <a:r>
              <a:t>Changing To A Plant-Based Diet?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IMG_0281.jpeg" descr="IMG_0281.jpeg"/>
          <p:cNvPicPr>
            <a:picLocks noChangeAspect="1"/>
          </p:cNvPicPr>
          <p:nvPr/>
        </p:nvPicPr>
        <p:blipFill>
          <a:blip r:embed="rId2">
            <a:extLst/>
          </a:blip>
          <a:srcRect l="0" t="0" r="94" b="0"/>
          <a:stretch>
            <a:fillRect/>
          </a:stretch>
        </p:blipFill>
        <p:spPr>
          <a:xfrm>
            <a:off x="3670121" y="-465413"/>
            <a:ext cx="3162479" cy="4220618"/>
          </a:xfrm>
          <a:prstGeom prst="rect">
            <a:avLst/>
          </a:prstGeom>
          <a:ln w="12700">
            <a:miter lim="400000"/>
          </a:ln>
        </p:spPr>
      </p:pic>
      <p:sp>
        <p:nvSpPr>
          <p:cNvPr id="130" name="Roasted Veggie Hummus Bowl…"/>
          <p:cNvSpPr txBox="1"/>
          <p:nvPr/>
        </p:nvSpPr>
        <p:spPr>
          <a:xfrm>
            <a:off x="661425" y="3952608"/>
            <a:ext cx="6259050" cy="63831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b="1" sz="2800"/>
            </a:pPr>
            <a:r>
              <a:t>Roasted Veggie Hummus Bowl</a:t>
            </a:r>
          </a:p>
          <a:p>
            <a:pPr defTabSz="457200">
              <a:defRPr b="1" sz="1200"/>
            </a:pPr>
          </a:p>
          <a:p>
            <a:pPr defTabSz="457200">
              <a:spcBef>
                <a:spcPts val="300"/>
              </a:spcBef>
              <a:defRPr b="1" sz="1200"/>
            </a:pPr>
            <a:r>
              <a:t>INGREDIENTS</a:t>
            </a:r>
          </a:p>
          <a:p>
            <a:pPr marL="457200" indent="-317500" defTabSz="457200">
              <a:spcBef>
                <a:spcPts val="300"/>
              </a:spcBef>
              <a:buSzPct val="100000"/>
              <a:buFont typeface="Arial"/>
              <a:buChar char="•"/>
              <a:defRPr sz="1200"/>
            </a:pPr>
            <a:r>
              <a:t>1 head of cauliflower or romanesco, sliced lengthwise in 4 slices</a:t>
            </a:r>
          </a:p>
          <a:p>
            <a:pPr marL="457200" indent="-317500" defTabSz="457200">
              <a:spcBef>
                <a:spcPts val="300"/>
              </a:spcBef>
              <a:buSzPct val="100000"/>
              <a:buFont typeface="Arial"/>
              <a:buChar char="•"/>
              <a:defRPr sz="1200"/>
            </a:pPr>
            <a:r>
              <a:t>1 bell pepper, remove seeds, and cut into thick strips</a:t>
            </a:r>
          </a:p>
          <a:p>
            <a:pPr marL="457200" indent="-317500" defTabSz="457200">
              <a:spcBef>
                <a:spcPts val="300"/>
              </a:spcBef>
              <a:buSzPct val="100000"/>
              <a:buFont typeface="Arial"/>
              <a:buChar char="•"/>
              <a:defRPr sz="1200"/>
            </a:pPr>
            <a:r>
              <a:t>1 cup cherry tomatoes cut in half</a:t>
            </a:r>
          </a:p>
          <a:p>
            <a:pPr marL="457200" indent="-317500" defTabSz="457200">
              <a:spcBef>
                <a:spcPts val="300"/>
              </a:spcBef>
              <a:buSzPct val="100000"/>
              <a:buFont typeface="Arial"/>
              <a:buChar char="•"/>
              <a:defRPr sz="1200"/>
            </a:pPr>
            <a:r>
              <a:t>1 small onion cut into slices</a:t>
            </a:r>
          </a:p>
          <a:p>
            <a:pPr marL="457200" indent="-317500" defTabSz="457200">
              <a:spcBef>
                <a:spcPts val="300"/>
              </a:spcBef>
              <a:buSzPct val="100000"/>
              <a:buFont typeface="Arial"/>
              <a:buChar char="•"/>
              <a:defRPr sz="1200"/>
            </a:pPr>
            <a:r>
              <a:t>1 tablespoon olive oil</a:t>
            </a:r>
          </a:p>
          <a:p>
            <a:pPr marL="457200" indent="-317500" defTabSz="457200">
              <a:spcBef>
                <a:spcPts val="300"/>
              </a:spcBef>
              <a:buSzPct val="100000"/>
              <a:buFont typeface="Arial"/>
              <a:buChar char="•"/>
              <a:defRPr sz="1200"/>
            </a:pPr>
            <a:r>
              <a:t>pinch paprika</a:t>
            </a:r>
          </a:p>
          <a:p>
            <a:pPr marL="457200" indent="-317500" defTabSz="457200">
              <a:spcBef>
                <a:spcPts val="300"/>
              </a:spcBef>
              <a:buSzPct val="100000"/>
              <a:buFont typeface="Arial"/>
              <a:buChar char="•"/>
              <a:defRPr sz="1200"/>
            </a:pPr>
            <a:r>
              <a:t>1 tsp cracked pepper</a:t>
            </a:r>
          </a:p>
          <a:p>
            <a:pPr marL="457200" indent="-317500" defTabSz="457200">
              <a:spcBef>
                <a:spcPts val="300"/>
              </a:spcBef>
              <a:buSzPct val="100000"/>
              <a:buFont typeface="Arial"/>
              <a:buChar char="•"/>
              <a:defRPr sz="1200"/>
            </a:pPr>
            <a:r>
              <a:t>2 tsp Italian seasoning</a:t>
            </a:r>
          </a:p>
          <a:p>
            <a:pPr marL="457200" indent="-317500" defTabSz="457200">
              <a:spcBef>
                <a:spcPts val="300"/>
              </a:spcBef>
              <a:buSzPct val="100000"/>
              <a:buFont typeface="Arial"/>
              <a:buChar char="•"/>
              <a:defRPr sz="1200"/>
            </a:pPr>
            <a:r>
              <a:t>4 cups lettuce</a:t>
            </a:r>
          </a:p>
          <a:p>
            <a:pPr marL="457200" indent="-317500" defTabSz="457200">
              <a:spcBef>
                <a:spcPts val="300"/>
              </a:spcBef>
              <a:buSzPct val="100000"/>
              <a:buFont typeface="Arial"/>
              <a:buChar char="•"/>
              <a:defRPr sz="1200"/>
            </a:pPr>
            <a:r>
              <a:t>2 cups sliced cucumbers</a:t>
            </a:r>
          </a:p>
          <a:p>
            <a:pPr marL="457200" indent="-317500" defTabSz="457200">
              <a:spcBef>
                <a:spcPts val="300"/>
              </a:spcBef>
              <a:buSzPct val="100000"/>
              <a:buFont typeface="Arial"/>
              <a:buChar char="•"/>
              <a:defRPr sz="1200"/>
            </a:pPr>
            <a:r>
              <a:t>1 cup sliced radishes</a:t>
            </a:r>
          </a:p>
          <a:p>
            <a:pPr marL="457200" indent="-317500" defTabSz="457200">
              <a:spcBef>
                <a:spcPts val="300"/>
              </a:spcBef>
              <a:buSzPct val="100000"/>
              <a:buFont typeface="Arial"/>
              <a:buChar char="•"/>
              <a:defRPr sz="1200"/>
            </a:pPr>
            <a:r>
              <a:t>4 tablespoons light salad dressing</a:t>
            </a:r>
          </a:p>
          <a:p>
            <a:pPr defTabSz="457200">
              <a:spcBef>
                <a:spcPts val="300"/>
              </a:spcBef>
              <a:defRPr sz="1200"/>
            </a:pPr>
          </a:p>
          <a:p>
            <a:pPr defTabSz="457200">
              <a:spcBef>
                <a:spcPts val="300"/>
              </a:spcBef>
              <a:defRPr b="1" sz="1200"/>
            </a:pPr>
            <a:r>
              <a:t>INSTRUCTIONS</a:t>
            </a:r>
            <a:endParaRPr b="0"/>
          </a:p>
          <a:p>
            <a:pPr marL="457200" indent="-317500" defTabSz="457200">
              <a:spcBef>
                <a:spcPts val="300"/>
              </a:spcBef>
              <a:buSzPct val="100000"/>
              <a:buFont typeface="Arial"/>
              <a:buAutoNum type="arabicPeriod" startAt="1"/>
              <a:defRPr sz="1200"/>
            </a:pPr>
            <a:r>
              <a:t>Place the cauliflower or romanesco in an oven-proof skillet with the peppers, tomatoes, and onions. Sprinkle with olive oil and seasonings. Bake at 400 degrees for 15 minutes, turning the veggies once or twice. They are done when browned and crisp-tender.</a:t>
            </a:r>
          </a:p>
          <a:p>
            <a:pPr marL="457200" indent="-317500" defTabSz="457200">
              <a:spcBef>
                <a:spcPts val="300"/>
              </a:spcBef>
              <a:buSzPct val="100000"/>
              <a:buFont typeface="Arial"/>
              <a:buAutoNum type="arabicPeriod" startAt="1"/>
              <a:defRPr sz="1200"/>
            </a:pPr>
            <a:r>
              <a:t>Place the hummus in the center of 4 large plates. Surround it with the lettuce, radishes, and cucumbers. </a:t>
            </a:r>
          </a:p>
          <a:p>
            <a:pPr marL="457200" indent="-317500" defTabSz="457200">
              <a:spcBef>
                <a:spcPts val="300"/>
              </a:spcBef>
              <a:buSzPct val="100000"/>
              <a:buFont typeface="Arial"/>
              <a:buAutoNum type="arabicPeriod" startAt="1"/>
              <a:defRPr sz="1200"/>
            </a:pPr>
            <a:r>
              <a:t>Place the roasted veggies in the center of the plates on top of the hummus. </a:t>
            </a:r>
          </a:p>
          <a:p>
            <a:pPr marL="457200" indent="-317500" defTabSz="457200">
              <a:spcBef>
                <a:spcPts val="300"/>
              </a:spcBef>
              <a:buSzPct val="100000"/>
              <a:buFont typeface="Arial"/>
              <a:buAutoNum type="arabicPeriod" startAt="1"/>
              <a:defRPr sz="1200"/>
            </a:pPr>
            <a:r>
              <a:t>Sprinkle each plate with one tablespoon of light dressing. </a:t>
            </a:r>
          </a:p>
          <a:p>
            <a:pPr marL="457200" indent="-317500" defTabSz="457200">
              <a:spcBef>
                <a:spcPts val="300"/>
              </a:spcBef>
              <a:buSzPct val="100000"/>
              <a:buFont typeface="Arial"/>
              <a:buAutoNum type="arabicPeriod" startAt="1"/>
              <a:defRPr sz="1200"/>
            </a:pPr>
            <a:r>
              <a:t>Serve immediately. It is nice to have a lemon wedge and whole wheat pita half on the side of each plate as a garnish. </a:t>
            </a:r>
          </a:p>
          <a:p>
            <a:pPr defTabSz="457200">
              <a:spcBef>
                <a:spcPts val="300"/>
              </a:spcBef>
              <a:defRPr sz="1200"/>
            </a:pPr>
          </a:p>
          <a:p>
            <a:pPr marL="457200" indent="-457200" defTabSz="457200">
              <a:tabLst>
                <a:tab pos="139700" algn="l"/>
                <a:tab pos="457200" algn="l"/>
              </a:tabLst>
              <a:defRPr sz="1200"/>
            </a:pPr>
            <a:r>
              <a:t>Serves 4. Each 1 cup serving: 168 calories, 9 g fat, 1.4 g saturated fat, 0 mg cholesterol, </a:t>
            </a:r>
            <a:br/>
            <a:r>
              <a:t>0 mg trans fat, 164 mg sodium, 19 g carbohydrates, 6 g fiber, 9 g sugar, 5 g protein. </a:t>
            </a:r>
          </a:p>
        </p:txBody>
      </p:sp>
      <p:pic>
        <p:nvPicPr>
          <p:cNvPr id="131" name="IMG_0275.jpeg" descr="IMG_0275.jpeg"/>
          <p:cNvPicPr>
            <a:picLocks noChangeAspect="1"/>
          </p:cNvPicPr>
          <p:nvPr/>
        </p:nvPicPr>
        <p:blipFill>
          <a:blip r:embed="rId3">
            <a:extLst/>
          </a:blip>
          <a:srcRect l="9872" t="9872" r="9872" b="9872"/>
          <a:stretch>
            <a:fillRect/>
          </a:stretch>
        </p:blipFill>
        <p:spPr>
          <a:xfrm>
            <a:off x="682476" y="-21895"/>
            <a:ext cx="2844503" cy="379267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Buffalo Chili…"/>
          <p:cNvSpPr txBox="1"/>
          <p:nvPr/>
        </p:nvSpPr>
        <p:spPr>
          <a:xfrm>
            <a:off x="477876" y="4060672"/>
            <a:ext cx="6626148" cy="65482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3300"/>
            </a:pPr>
            <a:r>
              <a:t>Buffalo Chili</a:t>
            </a:r>
          </a:p>
          <a:p>
            <a:pPr>
              <a:defRPr sz="1500"/>
            </a:pPr>
            <a:r>
              <a:t>Ingredients:</a:t>
            </a:r>
          </a:p>
          <a:p>
            <a:pPr/>
          </a:p>
          <a:p>
            <a:pPr marL="457200" indent="-317500" defTabSz="457200">
              <a:buSzPct val="100000"/>
              <a:buFont typeface="Arial"/>
              <a:buChar char="•"/>
              <a:defRPr sz="1200"/>
            </a:pPr>
            <a:r>
              <a:t>1 tablespoon olive oil</a:t>
            </a:r>
          </a:p>
          <a:p>
            <a:pPr marL="457200" indent="-317500" defTabSz="457200">
              <a:buSzPct val="100000"/>
              <a:buFont typeface="Arial"/>
              <a:buChar char="•"/>
              <a:defRPr sz="1200"/>
            </a:pPr>
            <a:r>
              <a:t>1 onion, chopped</a:t>
            </a:r>
          </a:p>
          <a:p>
            <a:pPr marL="457200" indent="-317500" defTabSz="457200">
              <a:buSzPct val="100000"/>
              <a:buFont typeface="Arial"/>
              <a:buChar char="•"/>
              <a:defRPr sz="1200"/>
            </a:pPr>
            <a:r>
              <a:t>2 cloves garlic, minced</a:t>
            </a:r>
          </a:p>
          <a:p>
            <a:pPr marL="457200" indent="-317500" defTabSz="457200">
              <a:buSzPct val="100000"/>
              <a:buFont typeface="Arial"/>
              <a:buChar char="•"/>
              <a:defRPr sz="1200"/>
            </a:pPr>
            <a:r>
              <a:t>8 ounces buffalo stew meat, cut in small pieces (or lean meat or poultry)</a:t>
            </a:r>
          </a:p>
          <a:p>
            <a:pPr marL="457200" indent="-317500" defTabSz="457200">
              <a:buSzPct val="100000"/>
              <a:buFont typeface="Arial"/>
              <a:buChar char="•"/>
              <a:defRPr sz="1200"/>
            </a:pPr>
            <a:r>
              <a:t>2 cans pinto beans, drained</a:t>
            </a:r>
          </a:p>
          <a:p>
            <a:pPr marL="457200" indent="-317500" defTabSz="457200">
              <a:buSzPct val="100000"/>
              <a:buFont typeface="Arial"/>
              <a:buChar char="•"/>
              <a:defRPr sz="1200"/>
            </a:pPr>
            <a:r>
              <a:t>1 can crushed tomatoes, no salt added</a:t>
            </a:r>
          </a:p>
          <a:p>
            <a:pPr marL="457200" indent="-317500" defTabSz="457200">
              <a:buSzPct val="100000"/>
              <a:buFont typeface="Arial"/>
              <a:buChar char="•"/>
              <a:defRPr sz="1200"/>
            </a:pPr>
            <a:r>
              <a:t>1 large red yam, cut in cubes</a:t>
            </a:r>
          </a:p>
          <a:p>
            <a:pPr marL="457200" indent="-317500" defTabSz="457200">
              <a:buSzPct val="100000"/>
              <a:buFont typeface="Arial"/>
              <a:buChar char="•"/>
              <a:defRPr sz="1200"/>
            </a:pPr>
            <a:r>
              <a:t>2 cups vegetable or beef broth, low sodium</a:t>
            </a:r>
          </a:p>
          <a:p>
            <a:pPr marL="457200" indent="-317500" defTabSz="457200">
              <a:buSzPct val="100000"/>
              <a:buFont typeface="Arial"/>
              <a:buChar char="•"/>
              <a:defRPr sz="1200"/>
            </a:pPr>
            <a:r>
              <a:t>2 tsp ground cumin</a:t>
            </a:r>
          </a:p>
          <a:p>
            <a:pPr marL="457200" indent="-317500" defTabSz="457200">
              <a:buSzPct val="100000"/>
              <a:buFont typeface="Arial"/>
              <a:buChar char="•"/>
              <a:defRPr sz="1200"/>
            </a:pPr>
            <a:r>
              <a:t>2 tsp chili powder</a:t>
            </a:r>
          </a:p>
          <a:p>
            <a:pPr marL="457200" indent="-317500" defTabSz="457200">
              <a:buSzPct val="100000"/>
              <a:buFont typeface="Arial"/>
              <a:buChar char="•"/>
              <a:defRPr sz="1200"/>
            </a:pPr>
            <a:r>
              <a:t>1 tsp oregano</a:t>
            </a:r>
          </a:p>
          <a:p>
            <a:pPr marL="457200" indent="-317500" defTabSz="457200">
              <a:buSzPct val="100000"/>
              <a:buFont typeface="Arial"/>
              <a:buChar char="•"/>
              <a:defRPr sz="1200"/>
            </a:pPr>
            <a:r>
              <a:t>1 tsp garlic powder</a:t>
            </a:r>
          </a:p>
          <a:p>
            <a:pPr marL="457200" indent="-317500" defTabSz="457200">
              <a:buSzPct val="100000"/>
              <a:buFont typeface="Arial"/>
              <a:buChar char="•"/>
              <a:defRPr sz="1200"/>
            </a:pPr>
            <a:r>
              <a:t>1 tsp red pepper flakes</a:t>
            </a:r>
          </a:p>
          <a:p>
            <a:pPr marL="457200" indent="-317500" defTabSz="457200">
              <a:buSzPct val="100000"/>
              <a:buFont typeface="Arial"/>
              <a:buChar char="•"/>
              <a:defRPr sz="1200"/>
            </a:pPr>
            <a:r>
              <a:t>1 tsp paprika</a:t>
            </a:r>
          </a:p>
          <a:p>
            <a:pPr marL="457200" indent="-317500" defTabSz="457200">
              <a:buSzPct val="100000"/>
              <a:buFont typeface="Arial"/>
              <a:buChar char="•"/>
              <a:defRPr sz="1200"/>
            </a:pPr>
            <a:r>
              <a:t>1 sprig parsley</a:t>
            </a:r>
          </a:p>
          <a:p>
            <a:pPr marL="457200" indent="-317500" defTabSz="457200">
              <a:buSzPct val="100000"/>
              <a:buFont typeface="Arial"/>
              <a:buChar char="•"/>
              <a:defRPr sz="1200"/>
            </a:pPr>
            <a:r>
              <a:t>Garnish: 1/2 cup shredded cheddar</a:t>
            </a:r>
          </a:p>
          <a:p>
            <a:pPr marL="457200" indent="-317500" defTabSz="457200">
              <a:buSzPct val="100000"/>
              <a:buFont typeface="Arial"/>
              <a:buChar char="•"/>
              <a:defRPr sz="1200"/>
            </a:pPr>
            <a:r>
              <a:t>Garnish: 1/2 cup diced raw onion or green scallion</a:t>
            </a:r>
          </a:p>
          <a:p>
            <a:pPr marL="457200" indent="-317500" defTabSz="457200">
              <a:buSzPct val="100000"/>
              <a:buFont typeface="Arial"/>
              <a:buChar char="•"/>
              <a:defRPr sz="1200"/>
            </a:pPr>
            <a:r>
              <a:t>Garnish: 4 tsp sour cream</a:t>
            </a:r>
          </a:p>
          <a:p>
            <a:pPr marL="457200" indent="-317500" defTabSz="457200">
              <a:buSzPct val="100000"/>
              <a:buFont typeface="Arial"/>
              <a:buChar char="•"/>
              <a:defRPr sz="1200"/>
            </a:pPr>
          </a:p>
          <a:p>
            <a:pPr>
              <a:defRPr sz="1500"/>
            </a:pPr>
            <a:r>
              <a:t>Directions:</a:t>
            </a:r>
          </a:p>
          <a:p>
            <a:pPr defTabSz="457200">
              <a:defRPr sz="1600"/>
            </a:pPr>
          </a:p>
          <a:p>
            <a:pPr marL="457200" indent="-317500" defTabSz="457200">
              <a:buSzPct val="100000"/>
              <a:buFont typeface="Arial"/>
              <a:buAutoNum type="arabicPeriod" startAt="1"/>
              <a:defRPr sz="1200"/>
            </a:pPr>
            <a:r>
              <a:t>Place the olive oil in a Dutch oven pan. Sauté the onions and garlic. </a:t>
            </a:r>
          </a:p>
          <a:p>
            <a:pPr marL="457200" indent="-317500" defTabSz="457200">
              <a:buSzPct val="100000"/>
              <a:buFont typeface="Arial"/>
              <a:buAutoNum type="arabicPeriod" startAt="1"/>
              <a:defRPr sz="1200"/>
            </a:pPr>
            <a:r>
              <a:t>Add the buffalo or lean beef and brown briefly.</a:t>
            </a:r>
          </a:p>
          <a:p>
            <a:pPr marL="457200" indent="-317500" defTabSz="457200">
              <a:buSzPct val="100000"/>
              <a:buFont typeface="Arial"/>
              <a:buAutoNum type="arabicPeriod" startAt="1"/>
              <a:defRPr sz="1200"/>
            </a:pPr>
            <a:r>
              <a:t>Add the drained canned pinto beans, diced sweet potato, canned tomato, broth, and seasonings. Bring to a boil, then cover and lower to a simmer. Stir occasionally. Cook for 15-20 minutes or until the meat is tender up to 45 minutes.</a:t>
            </a:r>
          </a:p>
          <a:p>
            <a:pPr marL="457200" indent="-317500" defTabSz="457200">
              <a:buSzPct val="100000"/>
              <a:buFont typeface="Arial"/>
              <a:buAutoNum type="arabicPeriod" startAt="1"/>
              <a:defRPr sz="1200"/>
            </a:pPr>
            <a:r>
              <a:t>Serve in 4 bowls. Garnish with cheese, sour cream, and onion. </a:t>
            </a:r>
          </a:p>
          <a:p>
            <a:pPr marL="457200" indent="-457200" defTabSz="457200">
              <a:tabLst>
                <a:tab pos="139700" algn="l"/>
                <a:tab pos="457200" algn="l"/>
              </a:tabLst>
              <a:defRPr sz="1600"/>
            </a:pPr>
          </a:p>
          <a:p>
            <a:pPr marL="457200" indent="-457200" defTabSz="457200">
              <a:tabLst>
                <a:tab pos="139700" algn="l"/>
                <a:tab pos="457200" algn="l"/>
              </a:tabLst>
              <a:defRPr sz="1200"/>
            </a:pPr>
            <a:r>
              <a:t>Serves 5. Each 1 cup serving: 440 calories, 11 g fat, 4 g saturated fat, 41 mg cholesterol., </a:t>
            </a:r>
            <a:br/>
            <a:r>
              <a:t>0 g trans fat, 350 mg sodium, 61 g carbohydrate, 14 g fiber, 26 g protein.</a:t>
            </a:r>
          </a:p>
        </p:txBody>
      </p:sp>
      <p:pic>
        <p:nvPicPr>
          <p:cNvPr id="134" name="IMG_0368 2.jpeg" descr="IMG_0368 2.jpeg"/>
          <p:cNvPicPr>
            <a:picLocks noChangeAspect="1"/>
          </p:cNvPicPr>
          <p:nvPr/>
        </p:nvPicPr>
        <p:blipFill>
          <a:blip r:embed="rId2">
            <a:extLst/>
          </a:blip>
          <a:srcRect l="8211" t="0" r="1911" b="36223"/>
          <a:stretch>
            <a:fillRect/>
          </a:stretch>
        </p:blipFill>
        <p:spPr>
          <a:xfrm>
            <a:off x="-14090" y="-59712"/>
            <a:ext cx="7610152" cy="405008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Dietary supplements lack Food and Drug Administration (FDA) regulation, which concerns the researchers as the safety and efficacy of using these products are also limited.…"/>
          <p:cNvSpPr txBox="1"/>
          <p:nvPr/>
        </p:nvSpPr>
        <p:spPr>
          <a:xfrm>
            <a:off x="582580" y="5351950"/>
            <a:ext cx="6427617" cy="395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sz="1300"/>
            </a:pPr>
            <a:r>
              <a:t>Dietary supplements lack Food and Drug Administration (FDA) regulation, which concerns the researchers as the safety and efficacy of using these products are also limited. </a:t>
            </a:r>
          </a:p>
          <a:p>
            <a:pPr defTabSz="457200">
              <a:spcBef>
                <a:spcPts val="1200"/>
              </a:spcBef>
              <a:defRPr sz="1300"/>
            </a:pPr>
            <a:r>
              <a:t>Lead author Lauren Hartstein, PhD, a postdoctoral fellow in the Sleep and Development Lab at CU Boulder, notes, “We hope this paper raises awareness for parents and clinicians and sounds the alarm for the scientific community. We are not saying that melatonin is necessarily harmful to children. But much more research needs to be done before we can confidently state that it is safe for kids to take long-term."</a:t>
            </a:r>
          </a:p>
          <a:p>
            <a:pPr defTabSz="457200">
              <a:spcBef>
                <a:spcPts val="1200"/>
              </a:spcBef>
              <a:defRPr b="1" sz="1300"/>
            </a:pPr>
            <a:r>
              <a:t>Calls to Poison Control Centers on the Rise</a:t>
            </a:r>
            <a:endParaRPr b="0"/>
          </a:p>
          <a:p>
            <a:pPr defTabSz="457200">
              <a:spcBef>
                <a:spcPts val="1200"/>
              </a:spcBef>
              <a:defRPr sz="1300"/>
            </a:pPr>
            <a:r>
              <a:t>The pineal gland produces melatonin naturally and tells the body that it’s time to sleep and manage its circadian rhythm- the physiological cycle over 24 hours.</a:t>
            </a:r>
          </a:p>
          <a:p>
            <a:pPr defTabSz="457200">
              <a:spcBef>
                <a:spcPts val="1200"/>
              </a:spcBef>
              <a:defRPr sz="1300"/>
            </a:pPr>
            <a:r>
              <a:t>The hormone is classified as a medication in many countries and is available by prescription only. </a:t>
            </a:r>
          </a:p>
          <a:p>
            <a:pPr defTabSz="457200">
              <a:spcBef>
                <a:spcPts val="1200"/>
              </a:spcBef>
              <a:defRPr sz="1300"/>
            </a:pPr>
            <a:r>
              <a:t>Yet, chemically created or animal-based melatonin is available over the counter as a dietary supplement in the US. It’s also increasingly available in kid-friendly gummies. </a:t>
            </a:r>
          </a:p>
        </p:txBody>
      </p:sp>
      <p:sp>
        <p:nvSpPr>
          <p:cNvPr id="137" name="Written By Lisa Andrews, MEd, RD, LD"/>
          <p:cNvSpPr txBox="1"/>
          <p:nvPr/>
        </p:nvSpPr>
        <p:spPr>
          <a:xfrm>
            <a:off x="721391" y="9922231"/>
            <a:ext cx="2424640" cy="1478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a:defRPr sz="1100"/>
            </a:pPr>
            <a:r>
              <a:t>Written By </a:t>
            </a:r>
            <a:r>
              <a:rPr u="sng">
                <a:solidFill>
                  <a:schemeClr val="accent5"/>
                </a:solidFill>
                <a:uFill>
                  <a:solidFill>
                    <a:schemeClr val="accent5"/>
                  </a:solidFill>
                </a:uFill>
                <a:hlinkClick r:id="rId2" invalidUrl="" action="" tgtFrame="" tooltip="" history="1" highlightClick="0" endSnd="0"/>
              </a:rPr>
              <a:t>Lisa Andrews, MEd, RD, LD</a:t>
            </a:r>
          </a:p>
        </p:txBody>
      </p:sp>
      <p:sp>
        <p:nvSpPr>
          <p:cNvPr id="138" name="Melatonin Use Increasing in Children and Teens"/>
          <p:cNvSpPr txBox="1"/>
          <p:nvPr/>
        </p:nvSpPr>
        <p:spPr>
          <a:xfrm>
            <a:off x="577141" y="865467"/>
            <a:ext cx="6427618" cy="10518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600"/>
            </a:lvl1pPr>
          </a:lstStyle>
          <a:p>
            <a:pPr/>
            <a:r>
              <a:t>Melatonin Use Increasing in Children and Teens</a:t>
            </a:r>
          </a:p>
        </p:txBody>
      </p:sp>
      <p:pic>
        <p:nvPicPr>
          <p:cNvPr id="139" name="judyd_brain_in_a_dark_room_logo_style_43b51d65-1e47-4bdc-977f-6c830f7bcc4f.png" descr="judyd_brain_in_a_dark_room_logo_style_43b51d65-1e47-4bdc-977f-6c830f7bcc4f.png"/>
          <p:cNvPicPr>
            <a:picLocks noChangeAspect="1"/>
          </p:cNvPicPr>
          <p:nvPr/>
        </p:nvPicPr>
        <p:blipFill>
          <a:blip r:embed="rId3">
            <a:extLst/>
          </a:blip>
          <a:srcRect l="25660" t="23432" r="21161" b="28268"/>
          <a:stretch>
            <a:fillRect/>
          </a:stretch>
        </p:blipFill>
        <p:spPr>
          <a:xfrm>
            <a:off x="4346730" y="2643552"/>
            <a:ext cx="2512449" cy="2281960"/>
          </a:xfrm>
          <a:prstGeom prst="rect">
            <a:avLst/>
          </a:prstGeom>
          <a:ln w="12700">
            <a:miter lim="400000"/>
          </a:ln>
        </p:spPr>
      </p:pic>
      <p:sp>
        <p:nvSpPr>
          <p:cNvPr id="140" name="Insomnia doesn’t just impact CEOs of big companies or parents of newborns. A new study from the University of Colorado at Boulder finds that nearly 20% of school-aged kids and preteens now use melatonin for sleep. In addition, some parents consistently p"/>
          <p:cNvSpPr txBox="1"/>
          <p:nvPr/>
        </p:nvSpPr>
        <p:spPr>
          <a:xfrm>
            <a:off x="571703" y="2530592"/>
            <a:ext cx="3611835" cy="25079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sz="1600"/>
            </a:pPr>
            <a:r>
              <a:t>Insomnia doesn’t just impact CEOs of big companies or parents of newborns. A new study from the University of Colorado at Boulder finds that nearly 20% of school-aged kids and preteens now use melatonin for sleep. In addition, some parents consistently provide the hormone to preschoolers, according to a new study published in the November 13th issue of </a:t>
            </a:r>
            <a:r>
              <a:rPr i="1"/>
              <a:t>JAMA Pediatrics</a:t>
            </a:r>
            <a: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Hartstein, who studies how environmental cues, including light at night and children's sleep quality and melatonin production, notes, &quot;All of a sudden, in 2022, we started noticing many parents telling us that their healthy child was regularly taking mel"/>
          <p:cNvSpPr txBox="1"/>
          <p:nvPr/>
        </p:nvSpPr>
        <p:spPr>
          <a:xfrm>
            <a:off x="577141" y="2425762"/>
            <a:ext cx="6271174" cy="41474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sz="1300"/>
            </a:pPr>
            <a:r>
              <a:t>Hartstein, who studies how environmental cues, including light at night and children's sleep quality and melatonin production, notes, "All of a sudden, in 2022, we started noticing many parents telling us that their healthy child was regularly taking melatonin”. </a:t>
            </a:r>
          </a:p>
          <a:p>
            <a:pPr defTabSz="457200">
              <a:spcBef>
                <a:spcPts val="1200"/>
              </a:spcBef>
              <a:defRPr sz="1300"/>
            </a:pPr>
            <a:r>
              <a:t>Between 2017 and 2018, roughly 1.3% of parents in the US reported that their children used melatonin. </a:t>
            </a:r>
          </a:p>
          <a:p>
            <a:pPr defTabSz="457200">
              <a:spcBef>
                <a:spcPts val="1200"/>
              </a:spcBef>
              <a:defRPr sz="1300"/>
            </a:pPr>
            <a:r>
              <a:t>Hairstein and colleagues questioned nearly 1,000 parents in the first half of 2023 to evaluate the current prevalence of melatonin use. </a:t>
            </a:r>
          </a:p>
          <a:p>
            <a:pPr defTabSz="457200">
              <a:spcBef>
                <a:spcPts val="1200"/>
              </a:spcBef>
              <a:defRPr sz="1300"/>
            </a:pPr>
            <a:r>
              <a:t>18.5% of children between the ages of 5 and 9 surveyed had been given melatonin in the past 30 days. In preteens between the ages of 10 and 13, the number increased to 19.4%. Almost 6% of preschoolers between the ages of 1 and 4 had been given melatonin in the previous month. </a:t>
            </a:r>
          </a:p>
          <a:p>
            <a:pPr defTabSz="457200">
              <a:spcBef>
                <a:spcPts val="1200"/>
              </a:spcBef>
              <a:defRPr sz="1300"/>
            </a:pPr>
            <a:r>
              <a:t>Grade-school-aged kids and preteens have used melatonin for an average of 18 and 21 months, while preschoolers who used it had been using it for roughly one year. </a:t>
            </a:r>
          </a:p>
          <a:p>
            <a:pPr defTabSz="457200">
              <a:spcBef>
                <a:spcPts val="1200"/>
              </a:spcBef>
              <a:defRPr sz="1300"/>
            </a:pPr>
            <a:r>
              <a:t>The dosage increased with the age of the child, with preschoolers using between 0.25 to 2 mg and preteens using up to 10 mg.</a:t>
            </a:r>
          </a:p>
        </p:txBody>
      </p:sp>
      <p:sp>
        <p:nvSpPr>
          <p:cNvPr id="143" name="Written By Lisa Andrews, MEd, RD, LD"/>
          <p:cNvSpPr txBox="1"/>
          <p:nvPr/>
        </p:nvSpPr>
        <p:spPr>
          <a:xfrm>
            <a:off x="721391" y="9922231"/>
            <a:ext cx="2424640" cy="1478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a:defRPr sz="1100"/>
            </a:pPr>
            <a:r>
              <a:t>Written By </a:t>
            </a:r>
            <a:r>
              <a:rPr u="sng">
                <a:solidFill>
                  <a:schemeClr val="accent5"/>
                </a:solidFill>
                <a:uFill>
                  <a:solidFill>
                    <a:schemeClr val="accent5"/>
                  </a:solidFill>
                </a:uFill>
                <a:hlinkClick r:id="rId2" invalidUrl="" action="" tgtFrame="" tooltip="" history="1" highlightClick="0" endSnd="0"/>
              </a:rPr>
              <a:t>Lisa Andrews, MEd, RD, LD</a:t>
            </a:r>
          </a:p>
        </p:txBody>
      </p:sp>
      <p:sp>
        <p:nvSpPr>
          <p:cNvPr id="144" name="Melatonin Use Increasing in Children and Teens"/>
          <p:cNvSpPr txBox="1"/>
          <p:nvPr/>
        </p:nvSpPr>
        <p:spPr>
          <a:xfrm>
            <a:off x="577141" y="865467"/>
            <a:ext cx="6427618" cy="10518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600"/>
            </a:lvl1pPr>
          </a:lstStyle>
          <a:p>
            <a:pPr/>
            <a:r>
              <a:t>Melatonin Use Increasing in Children and Teens</a:t>
            </a:r>
          </a:p>
        </p:txBody>
      </p:sp>
      <p:pic>
        <p:nvPicPr>
          <p:cNvPr id="145" name="judyd_gummy_candies_in_rainbow_colors_on_white_plate_on_white_t_f55f654c-cb03-485d-8380-240b7c47a8cf.png" descr="judyd_gummy_candies_in_rainbow_colors_on_white_plate_on_white_t_f55f654c-cb03-485d-8380-240b7c47a8cf.png"/>
          <p:cNvPicPr>
            <a:picLocks noChangeAspect="1"/>
          </p:cNvPicPr>
          <p:nvPr/>
        </p:nvPicPr>
        <p:blipFill>
          <a:blip r:embed="rId3">
            <a:extLst/>
          </a:blip>
          <a:stretch>
            <a:fillRect/>
          </a:stretch>
        </p:blipFill>
        <p:spPr>
          <a:xfrm>
            <a:off x="3975392" y="6697782"/>
            <a:ext cx="3251165" cy="3251166"/>
          </a:xfrm>
          <a:prstGeom prst="rect">
            <a:avLst/>
          </a:prstGeom>
          <a:ln w="12700">
            <a:miter lim="400000"/>
          </a:ln>
        </p:spPr>
      </p:pic>
      <p:sp>
        <p:nvSpPr>
          <p:cNvPr id="146" name="Caution Advised…"/>
          <p:cNvSpPr txBox="1"/>
          <p:nvPr/>
        </p:nvSpPr>
        <p:spPr>
          <a:xfrm>
            <a:off x="558784" y="6623452"/>
            <a:ext cx="3060355" cy="292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b="1" sz="1300"/>
            </a:pPr>
            <a:r>
              <a:t>Caution Advised</a:t>
            </a:r>
          </a:p>
          <a:p>
            <a:pPr defTabSz="457200">
              <a:spcBef>
                <a:spcPts val="1200"/>
              </a:spcBef>
              <a:defRPr sz="1300"/>
            </a:pPr>
            <a:r>
              <a:t>A study published in April 2023 analyzed 25 gummy melatonin products and found that 22 contained various amounts of melatonin compared to what the label stated. One supplement contained over three times the amount on the label, while one had none at all. </a:t>
            </a:r>
          </a:p>
          <a:p>
            <a:pPr defTabSz="457200">
              <a:spcBef>
                <a:spcPts val="1200"/>
              </a:spcBef>
              <a:defRPr b="1" sz="1300"/>
            </a:pPr>
            <a:r>
              <a:t>Additionally, some melatonin supplements have been discovered to contain other substances of concern, including serotonin.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Harstein is concerned that, &quot;Parents may not actually know what they are giving to their children when administering these supplements,”…"/>
          <p:cNvSpPr txBox="1"/>
          <p:nvPr/>
        </p:nvSpPr>
        <p:spPr>
          <a:xfrm>
            <a:off x="577141" y="2226771"/>
            <a:ext cx="6427617" cy="7576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sz="1300"/>
            </a:pPr>
            <a:r>
              <a:t>Harstein is concerned that, "Parents may not actually know what they are giving to their children when administering these supplements,”</a:t>
            </a:r>
          </a:p>
          <a:p>
            <a:pPr defTabSz="457200">
              <a:spcBef>
                <a:spcPts val="1200"/>
              </a:spcBef>
              <a:defRPr sz="1300"/>
            </a:pPr>
            <a:r>
              <a:t>Other researchers are concerned that giving melatonin to children whose brains and bodies are still growing could impact the timing of the onset of puberty. </a:t>
            </a:r>
          </a:p>
          <a:p>
            <a:pPr defTabSz="457200">
              <a:spcBef>
                <a:spcPts val="1200"/>
              </a:spcBef>
              <a:defRPr sz="1300"/>
            </a:pPr>
            <a:r>
              <a:t>Inconsistent results have been seen in a few small-scale human studies investigating this.</a:t>
            </a:r>
          </a:p>
          <a:p>
            <a:pPr defTabSz="457200">
              <a:spcBef>
                <a:spcPts val="1200"/>
              </a:spcBef>
              <a:defRPr sz="1300"/>
            </a:pPr>
            <a:r>
              <a:t>Another concern is gummies, as they look and taste like candy. The authors note that from 2012 to 2021, reports of melatonin ingestion to poison control centers were up 530%, primarily in children under age 5. Over 94% were unintentional, and 85% were asymptomatic.</a:t>
            </a:r>
          </a:p>
          <a:p>
            <a:pPr defTabSz="457200">
              <a:spcBef>
                <a:spcPts val="1200"/>
              </a:spcBef>
              <a:defRPr b="1" sz="1300"/>
            </a:pPr>
            <a:r>
              <a:t>A Place for Appropriate Use</a:t>
            </a:r>
          </a:p>
          <a:p>
            <a:pPr defTabSz="457200">
              <a:spcBef>
                <a:spcPts val="1200"/>
              </a:spcBef>
              <a:defRPr sz="1300"/>
            </a:pPr>
            <a:r>
              <a:t>According to co-author Julie Boergers, Ph.D., a psychologist and pediatric sleep specialist at Rhode Island Hospital and the Alpert Medical School of Brown University, </a:t>
            </a:r>
            <a:r>
              <a:rPr b="1"/>
              <a:t>“when used under the supervision of a health care provider, melatonin can be a useful short-term aid, particularly in youth with autism or severe sleep problems.</a:t>
            </a:r>
          </a:p>
          <a:p>
            <a:pPr defTabSz="457200">
              <a:spcBef>
                <a:spcPts val="1200"/>
              </a:spcBef>
              <a:defRPr b="1" sz="1300"/>
            </a:pPr>
            <a:r>
              <a:t>"But it is almost never a first-line treatment," she said, noting that she often recommends that families look to behavioral changes first and use melatonin only temporarily. "Although it's typically well-tolerated, whenever we're using any kind of medication or supplement in a young, developing body, we want to exercise caution."</a:t>
            </a:r>
          </a:p>
          <a:p>
            <a:pPr defTabSz="457200">
              <a:spcBef>
                <a:spcPts val="1200"/>
              </a:spcBef>
              <a:defRPr sz="1300"/>
            </a:pPr>
            <a:r>
              <a:t>Her patient’s parents have noted that the supplement typically works well in the beginning, but over time, kids may require higher doses to get the same effect.</a:t>
            </a:r>
          </a:p>
          <a:p>
            <a:pPr defTabSz="457200">
              <a:spcBef>
                <a:spcPts val="1200"/>
              </a:spcBef>
              <a:defRPr sz="1300"/>
            </a:pPr>
            <a:r>
              <a:t>Harstein warns that using melatonin early in life could also have another unintended consequence. It could send a message that if you have trouble sleeping, pills are the answer.</a:t>
            </a:r>
          </a:p>
          <a:p>
            <a:pPr defTabSz="457200">
              <a:spcBef>
                <a:spcPts val="1200"/>
              </a:spcBef>
              <a:defRPr sz="1300"/>
            </a:pPr>
            <a:r>
              <a:t>According to the authors, this study was small and doesn’t necessarily represent nationwide usage.</a:t>
            </a:r>
          </a:p>
          <a:p>
            <a:pPr defTabSz="457200">
              <a:spcBef>
                <a:spcPts val="1200"/>
              </a:spcBef>
              <a:defRPr sz="1300"/>
            </a:pPr>
            <a:r>
              <a:t>However, "If this many kids are taking melatonin, that suggests there are a lot of underlying sleep issues out there that need to be addressed," Hartstein said. "Addressing the symptom doesn't necessarily address the cause."</a:t>
            </a:r>
          </a:p>
        </p:txBody>
      </p:sp>
      <p:sp>
        <p:nvSpPr>
          <p:cNvPr id="149" name="Written By Lisa Andrews, MEd, RD, LD"/>
          <p:cNvSpPr txBox="1"/>
          <p:nvPr/>
        </p:nvSpPr>
        <p:spPr>
          <a:xfrm>
            <a:off x="721391" y="9922231"/>
            <a:ext cx="2424640" cy="1478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a:defRPr sz="1100"/>
            </a:pPr>
            <a:r>
              <a:t>Written By </a:t>
            </a:r>
            <a:r>
              <a:rPr u="sng">
                <a:solidFill>
                  <a:schemeClr val="accent5"/>
                </a:solidFill>
                <a:uFill>
                  <a:solidFill>
                    <a:schemeClr val="accent5"/>
                  </a:solidFill>
                </a:uFill>
                <a:hlinkClick r:id="rId2" invalidUrl="" action="" tgtFrame="" tooltip="" history="1" highlightClick="0" endSnd="0"/>
              </a:rPr>
              <a:t>Lisa Andrews, MEd, RD, LD</a:t>
            </a:r>
          </a:p>
        </p:txBody>
      </p:sp>
      <p:sp>
        <p:nvSpPr>
          <p:cNvPr id="150" name="Melatonin Use Increasing in Children and Teens"/>
          <p:cNvSpPr txBox="1"/>
          <p:nvPr/>
        </p:nvSpPr>
        <p:spPr>
          <a:xfrm>
            <a:off x="577141" y="865467"/>
            <a:ext cx="6427618" cy="10518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3600"/>
            </a:lvl1pPr>
          </a:lstStyle>
          <a:p>
            <a:pPr/>
            <a:r>
              <a:t>Melatonin Use Increasing in Children and Teens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Natural ways to improve sleep in children and preteens:…"/>
          <p:cNvSpPr txBox="1"/>
          <p:nvPr/>
        </p:nvSpPr>
        <p:spPr>
          <a:xfrm>
            <a:off x="855449" y="730619"/>
            <a:ext cx="5871003" cy="50750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z="2400"/>
            </a:pPr>
            <a:r>
              <a:t>Natural ways to improve sleep in children and preteens:</a:t>
            </a:r>
          </a:p>
          <a:p>
            <a:pPr>
              <a:defRPr sz="2400"/>
            </a:pPr>
          </a:p>
          <a:p>
            <a:pPr marL="120315" indent="-120315" defTabSz="457200">
              <a:spcBef>
                <a:spcPts val="1200"/>
              </a:spcBef>
              <a:buSzPct val="100000"/>
              <a:buChar char="•"/>
              <a:defRPr sz="1200"/>
            </a:pPr>
            <a:r>
              <a:t>Set a </a:t>
            </a:r>
            <a:r>
              <a:rPr b="1"/>
              <a:t>consistent</a:t>
            </a:r>
            <a:r>
              <a:t> bedtime schedule, even on weekends.</a:t>
            </a:r>
          </a:p>
          <a:p>
            <a:pPr marL="120315" indent="-120315" defTabSz="457200">
              <a:spcBef>
                <a:spcPts val="1200"/>
              </a:spcBef>
              <a:buSzPct val="100000"/>
              <a:buChar char="•"/>
              <a:defRPr sz="1200"/>
            </a:pPr>
            <a:r>
              <a:t>Encourage a </a:t>
            </a:r>
            <a:r>
              <a:rPr b="1"/>
              <a:t>regular wake-up time</a:t>
            </a:r>
            <a:r>
              <a:t> during the week and also on weekends.</a:t>
            </a:r>
          </a:p>
          <a:p>
            <a:pPr marL="120315" indent="-120315" defTabSz="457200">
              <a:spcBef>
                <a:spcPts val="1200"/>
              </a:spcBef>
              <a:buSzPct val="100000"/>
              <a:buChar char="•"/>
              <a:defRPr sz="1200"/>
            </a:pPr>
            <a:r>
              <a:rPr b="1"/>
              <a:t>Reduce screen time</a:t>
            </a:r>
            <a:r>
              <a:t>, especially at night before bedtime.</a:t>
            </a:r>
          </a:p>
          <a:p>
            <a:pPr marL="120315" indent="-120315" defTabSz="457200">
              <a:spcBef>
                <a:spcPts val="1200"/>
              </a:spcBef>
              <a:buSzPct val="100000"/>
              <a:buChar char="•"/>
              <a:defRPr sz="1200"/>
            </a:pPr>
            <a:r>
              <a:rPr b="1"/>
              <a:t>Avoid caffeine consumption</a:t>
            </a:r>
            <a:r>
              <a:t>, mainly after 2 PM.</a:t>
            </a:r>
          </a:p>
          <a:p>
            <a:pPr marL="120315" indent="-120315" defTabSz="457200">
              <a:spcBef>
                <a:spcPts val="1200"/>
              </a:spcBef>
              <a:buSzPct val="100000"/>
              <a:buChar char="•"/>
              <a:defRPr sz="1200"/>
            </a:pPr>
            <a:r>
              <a:t>Teach children ways to </a:t>
            </a:r>
            <a:r>
              <a:rPr b="1"/>
              <a:t>relax</a:t>
            </a:r>
            <a:r>
              <a:t>, such as meditation or deep breathing.</a:t>
            </a:r>
          </a:p>
          <a:p>
            <a:pPr marL="120315" indent="-120315" defTabSz="457200">
              <a:spcBef>
                <a:spcPts val="1200"/>
              </a:spcBef>
              <a:buSzPct val="100000"/>
              <a:buChar char="•"/>
              <a:defRPr sz="1200"/>
            </a:pPr>
            <a:r>
              <a:t>Encourage regular </a:t>
            </a:r>
            <a:r>
              <a:rPr b="1"/>
              <a:t>exercise</a:t>
            </a:r>
            <a:r>
              <a:t> and getting </a:t>
            </a:r>
            <a:r>
              <a:rPr b="1"/>
              <a:t>outside</a:t>
            </a:r>
            <a:r>
              <a:t>, which aid in regulating the circadian rhythm </a:t>
            </a:r>
          </a:p>
          <a:p>
            <a:pPr marL="120315" indent="-120315" defTabSz="457200">
              <a:spcBef>
                <a:spcPts val="1200"/>
              </a:spcBef>
              <a:buSzPct val="100000"/>
              <a:buChar char="•"/>
              <a:defRPr sz="1200"/>
            </a:pPr>
            <a:r>
              <a:rPr b="1"/>
              <a:t>Avoid stressful discussions</a:t>
            </a:r>
            <a:r>
              <a:t> or arguments right before bed</a:t>
            </a:r>
          </a:p>
          <a:p>
            <a:pPr marL="120315" indent="-120315" defTabSz="457200">
              <a:spcBef>
                <a:spcPts val="1200"/>
              </a:spcBef>
              <a:buSzPct val="100000"/>
              <a:buChar char="•"/>
              <a:defRPr sz="1200"/>
            </a:pPr>
            <a:r>
              <a:t>Ask your </a:t>
            </a:r>
            <a:r>
              <a:rPr b="1"/>
              <a:t>doctor</a:t>
            </a:r>
            <a:r>
              <a:t> about using melatonin or other sleep aids before using them.</a:t>
            </a:r>
          </a:p>
          <a:p>
            <a:pPr defTabSz="457200">
              <a:spcBef>
                <a:spcPts val="1200"/>
              </a:spcBef>
              <a:defRPr b="1" sz="1200"/>
            </a:pPr>
            <a:endParaRPr b="0"/>
          </a:p>
          <a:p>
            <a:pPr defTabSz="457200">
              <a:spcBef>
                <a:spcPts val="1200"/>
              </a:spcBef>
              <a:defRPr b="1" sz="1200"/>
            </a:pPr>
            <a:r>
              <a:t>Reference</a:t>
            </a:r>
            <a:r>
              <a:rPr b="0"/>
              <a:t>:</a:t>
            </a:r>
            <a:endParaRPr b="0"/>
          </a:p>
          <a:p>
            <a:pPr defTabSz="457200">
              <a:defRPr b="1" sz="1200"/>
            </a:pPr>
            <a:r>
              <a:rPr b="0"/>
              <a:t>1.    Lauren E. Hartstein et al. </a:t>
            </a:r>
            <a:r>
              <a:t>Characteristics of Melatonin Use Among US Children and Adolescents</a:t>
            </a:r>
            <a:r>
              <a:rPr b="0"/>
              <a:t>. </a:t>
            </a:r>
            <a:r>
              <a:rPr b="0" i="1"/>
              <a:t>JAMA Pediatrics</a:t>
            </a:r>
            <a:r>
              <a:rPr b="0"/>
              <a:t>, 2023 DOI: </a:t>
            </a:r>
            <a:r>
              <a:rPr b="0" u="sng">
                <a:hlinkClick r:id="rId2" invalidUrl="" action="" tgtFrame="" tooltip="" history="1" highlightClick="0" endSnd="0"/>
              </a:rPr>
              <a:t>10.1001/jamapediatrics.2023.4749</a:t>
            </a:r>
            <a:endParaRPr b="0"/>
          </a:p>
        </p:txBody>
      </p:sp>
      <p:pic>
        <p:nvPicPr>
          <p:cNvPr id="153" name="judyd_faces_of_culturally_diverse_kids_sleeping_on_white_a056d373-2a77-4d12-8de5-a631849810a1.png" descr="judyd_faces_of_culturally_diverse_kids_sleeping_on_white_a056d373-2a77-4d12-8de5-a631849810a1.png"/>
          <p:cNvPicPr>
            <a:picLocks noChangeAspect="1"/>
          </p:cNvPicPr>
          <p:nvPr/>
        </p:nvPicPr>
        <p:blipFill>
          <a:blip r:embed="rId3">
            <a:extLst/>
          </a:blip>
          <a:stretch>
            <a:fillRect/>
          </a:stretch>
        </p:blipFill>
        <p:spPr>
          <a:xfrm>
            <a:off x="1710672" y="6100956"/>
            <a:ext cx="3554725" cy="3554725"/>
          </a:xfrm>
          <a:prstGeom prst="rect">
            <a:avLst/>
          </a:prstGeom>
          <a:ln w="12700">
            <a:miter lim="400000"/>
          </a:ln>
        </p:spPr>
      </p:pic>
      <p:sp>
        <p:nvSpPr>
          <p:cNvPr id="154" name="Written By Lisa Andrews, MEd, RD, LD"/>
          <p:cNvSpPr txBox="1"/>
          <p:nvPr/>
        </p:nvSpPr>
        <p:spPr>
          <a:xfrm>
            <a:off x="316848" y="10272834"/>
            <a:ext cx="2424641" cy="1478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a:defRPr sz="1100"/>
            </a:pPr>
            <a:r>
              <a:t>Written By </a:t>
            </a:r>
            <a:r>
              <a:rPr u="sng">
                <a:solidFill>
                  <a:schemeClr val="accent5"/>
                </a:solidFill>
                <a:uFill>
                  <a:solidFill>
                    <a:schemeClr val="accent5"/>
                  </a:solidFill>
                </a:uFill>
                <a:hlinkClick r:id="rId4" invalidUrl="" action="" tgtFrame="" tooltip="" history="1" highlightClick="0" endSnd="0"/>
              </a:rPr>
              <a:t>Lisa Andrews, MEd, RD, LD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A vegan diet is a type of vegetarian diet that excludes all forms of animal products, both meat and other animal-derived ingredients. People who follow a vegan diet, known as vegans, abstain from consuming meat, poultry, fish, dairy products, eggs, and h"/>
          <p:cNvSpPr txBox="1"/>
          <p:nvPr/>
        </p:nvSpPr>
        <p:spPr>
          <a:xfrm>
            <a:off x="513424" y="1200941"/>
            <a:ext cx="6555052" cy="59264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sz="1500">
                <a:solidFill>
                  <a:srgbClr val="4F8F00"/>
                </a:solidFill>
              </a:defRPr>
            </a:pPr>
            <a:r>
              <a:t>A vegan diet is a type of vegetarian diet that excludes all forms of animal products, both meat and other animal-derived ingredients. People who follow a vegan diet, known as vegans, abstain from consuming meat, poultry, fish, dairy products, eggs, and honey. Additionally, they avoid other animal-derived ingredients in food like sugar and honey, as well as in other products like clothing and cosmetics.</a:t>
            </a:r>
          </a:p>
          <a:p>
            <a:pPr defTabSz="457200">
              <a:spcBef>
                <a:spcPts val="1200"/>
              </a:spcBef>
              <a:defRPr sz="1200"/>
            </a:pPr>
            <a:r>
              <a:t>A well-planned vegan diet can be nutritionally adequate and may offer health benefits such as lower risk of heart disease, certain cancers, and type 2 diabetes. However, it's essential for vegans to pay attention to key nutrients like vitamin B12, iron, calcium, and omega-3 fatty acids, ensuring they get an adequate intake through food or supplements. </a:t>
            </a:r>
          </a:p>
          <a:p>
            <a:pPr defTabSz="457200">
              <a:spcBef>
                <a:spcPts val="1200"/>
              </a:spcBef>
              <a:defRPr sz="1200"/>
            </a:pPr>
            <a:r>
              <a:t>Here are some key components of a vegan diet:</a:t>
            </a:r>
          </a:p>
          <a:p>
            <a:pPr defTabSz="457200">
              <a:spcBef>
                <a:spcPts val="1200"/>
              </a:spcBef>
              <a:defRPr b="1" sz="1200"/>
            </a:pPr>
            <a:r>
              <a:t>1. Plant-Based Foods:</a:t>
            </a:r>
            <a:endParaRPr b="0"/>
          </a:p>
          <a:p>
            <a:pPr marL="457200" indent="-317500" defTabSz="457200">
              <a:spcBef>
                <a:spcPts val="800"/>
              </a:spcBef>
              <a:buSzPct val="100000"/>
              <a:buFont typeface="Arial"/>
              <a:buChar char="•"/>
              <a:defRPr sz="1200"/>
            </a:pPr>
            <a:r>
              <a:rPr b="1"/>
              <a:t>Fruits and Vegetables:</a:t>
            </a:r>
            <a:r>
              <a:t> A variety of fruits and vegetables provide essential vitamins, minerals, and antioxidants. Here is where the vegan diet excels because there are so many fruits and vegetables available and they are all good for your health.</a:t>
            </a:r>
          </a:p>
          <a:p>
            <a:pPr marL="457200" indent="-317500" defTabSz="457200">
              <a:spcBef>
                <a:spcPts val="800"/>
              </a:spcBef>
              <a:buSzPct val="100000"/>
              <a:buFont typeface="Arial"/>
              <a:buChar char="•"/>
              <a:defRPr sz="1200"/>
            </a:pPr>
            <a:r>
              <a:rPr b="1"/>
              <a:t>Whole Grains:</a:t>
            </a:r>
            <a:r>
              <a:t> Foods like quinoa, brown rice, oats, and whole wheat are staples for energy and fiber. Today’s stores make them accessible and easy to prepare. </a:t>
            </a:r>
          </a:p>
          <a:p>
            <a:pPr marL="457200" indent="-317500" defTabSz="457200">
              <a:spcBef>
                <a:spcPts val="800"/>
              </a:spcBef>
              <a:buSzPct val="100000"/>
              <a:buFont typeface="Arial"/>
              <a:buChar char="•"/>
              <a:defRPr sz="1200"/>
            </a:pPr>
            <a:r>
              <a:rPr b="1"/>
              <a:t>Legumes:</a:t>
            </a:r>
            <a:r>
              <a:t> Beans, lentils, and chickpeas are excellent sources of protein, fiber, and various nutrients. There are many choices from canned to frozen or dried. </a:t>
            </a:r>
          </a:p>
          <a:p>
            <a:pPr marL="457200" indent="-317500" defTabSz="457200">
              <a:spcBef>
                <a:spcPts val="800"/>
              </a:spcBef>
              <a:buSzPct val="100000"/>
              <a:buFont typeface="Arial"/>
              <a:buChar char="•"/>
              <a:defRPr sz="1200"/>
            </a:pPr>
            <a:r>
              <a:rPr b="1"/>
              <a:t>Nuts and Seeds:</a:t>
            </a:r>
            <a:r>
              <a:t> Almonds, walnuts, chia seeds, flaxseeds, and others offer healthy fats, protein, and micronutrients. Nut butters are often convenient. </a:t>
            </a:r>
          </a:p>
          <a:p>
            <a:pPr marL="457200" indent="-317500" defTabSz="457200">
              <a:spcBef>
                <a:spcPts val="800"/>
              </a:spcBef>
              <a:buSzPct val="100000"/>
              <a:buFont typeface="Arial"/>
              <a:buChar char="•"/>
              <a:defRPr sz="1200"/>
            </a:pPr>
            <a:r>
              <a:rPr b="1"/>
              <a:t>Plant Oils:</a:t>
            </a:r>
            <a:r>
              <a:t> Olive oil, canola oil, avocado oil and vegetable oil are all available for cooking in place of lard or butter. </a:t>
            </a:r>
          </a:p>
          <a:p>
            <a:pPr defTabSz="457200">
              <a:spcBef>
                <a:spcPts val="800"/>
              </a:spcBef>
              <a:defRPr sz="1200"/>
            </a:pPr>
          </a:p>
        </p:txBody>
      </p:sp>
      <p:sp>
        <p:nvSpPr>
          <p:cNvPr id="157" name="What Is A Vegan Diet?"/>
          <p:cNvSpPr txBox="1"/>
          <p:nvPr/>
        </p:nvSpPr>
        <p:spPr>
          <a:xfrm>
            <a:off x="607425" y="523608"/>
            <a:ext cx="5067648" cy="55488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lvl1pPr>
          </a:lstStyle>
          <a:p>
            <a:pPr/>
            <a:r>
              <a:t>What Is A Vegan Diet?</a:t>
            </a:r>
          </a:p>
        </p:txBody>
      </p:sp>
      <p:pic>
        <p:nvPicPr>
          <p:cNvPr id="158" name="judyd_farmers_market_table_full_of_fruits_and_vegetables_2bcdc2bc-9228-49af-b032-9d1c4d424f39.png" descr="judyd_farmers_market_table_full_of_fruits_and_vegetables_2bcdc2bc-9228-49af-b032-9d1c4d424f39.png"/>
          <p:cNvPicPr>
            <a:picLocks noChangeAspect="1"/>
          </p:cNvPicPr>
          <p:nvPr/>
        </p:nvPicPr>
        <p:blipFill>
          <a:blip r:embed="rId2">
            <a:extLst/>
          </a:blip>
          <a:srcRect l="0" t="22786" r="0" b="0"/>
          <a:stretch>
            <a:fillRect/>
          </a:stretch>
        </p:blipFill>
        <p:spPr>
          <a:xfrm>
            <a:off x="-35918" y="6729544"/>
            <a:ext cx="7653736" cy="590973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2. Plant-Based Protein Sources:…"/>
          <p:cNvSpPr txBox="1"/>
          <p:nvPr/>
        </p:nvSpPr>
        <p:spPr>
          <a:xfrm>
            <a:off x="330200" y="1478583"/>
            <a:ext cx="6270956" cy="42564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spcBef>
                <a:spcPts val="1200"/>
              </a:spcBef>
              <a:defRPr b="1" sz="1200"/>
            </a:pPr>
            <a:r>
              <a:t>2. Plant-Based Protein Sources:</a:t>
            </a:r>
          </a:p>
          <a:p>
            <a:pPr defTabSz="457200">
              <a:spcBef>
                <a:spcPts val="1200"/>
              </a:spcBef>
              <a:defRPr sz="1200"/>
            </a:pPr>
            <a:r>
              <a:t>This group of foods is talked about the most because it literally replaces all meat, fish, poultry, and any animal product. One thing to keep in mind is that you don’t want to load up on ultra-processed or sodium-laden foods. Always read the nutrition facts label and get a variety of vegetarian protein sources. </a:t>
            </a:r>
          </a:p>
          <a:p>
            <a:pPr marL="457200" indent="-317500" defTabSz="457200">
              <a:spcBef>
                <a:spcPts val="800"/>
              </a:spcBef>
              <a:buSzPct val="100000"/>
              <a:buFont typeface="Arial"/>
              <a:buChar char="•"/>
              <a:defRPr sz="1200"/>
            </a:pPr>
            <a:r>
              <a:rPr b="1"/>
              <a:t>Legumes:</a:t>
            </a:r>
            <a:r>
              <a:t> Beans, lentils, and chickpeas are rich in protein. You can make many recipes like chili, soup, bowls, beans and rice, and ethnic dishes with beans. They are inexpensive and available in many forms. </a:t>
            </a:r>
          </a:p>
          <a:p>
            <a:pPr marL="457200" indent="-317500" defTabSz="457200">
              <a:spcBef>
                <a:spcPts val="800"/>
              </a:spcBef>
              <a:buSzPct val="100000"/>
              <a:buFont typeface="Arial"/>
              <a:buChar char="•"/>
              <a:defRPr sz="1200"/>
            </a:pPr>
            <a:r>
              <a:rPr b="1"/>
              <a:t>Tofu and Tempeh:</a:t>
            </a:r>
            <a:r>
              <a:t> Soy-based products like tofu and tempeh are versatile protein sources. Many tempeh foods are even made from beans instead of soy. There are also many meat-analogues made with soy products like veggie burgers or sausages.</a:t>
            </a:r>
          </a:p>
          <a:p>
            <a:pPr marL="457200" indent="-317500" defTabSz="457200">
              <a:spcBef>
                <a:spcPts val="800"/>
              </a:spcBef>
              <a:buSzPct val="100000"/>
              <a:buFont typeface="Arial"/>
              <a:buChar char="•"/>
              <a:defRPr sz="1200"/>
            </a:pPr>
            <a:r>
              <a:rPr b="1"/>
              <a:t>Seitan:</a:t>
            </a:r>
            <a:r>
              <a:t> Made from wheat gluten, seitan is a high-protein meat substitute.</a:t>
            </a:r>
          </a:p>
          <a:p>
            <a:pPr marL="457200" indent="-317500" defTabSz="457200">
              <a:spcBef>
                <a:spcPts val="800"/>
              </a:spcBef>
              <a:buSzPct val="100000"/>
              <a:buFont typeface="Arial"/>
              <a:buChar char="•"/>
              <a:defRPr sz="1200"/>
            </a:pPr>
            <a:r>
              <a:rPr b="1"/>
              <a:t>Quinoa:</a:t>
            </a:r>
            <a:r>
              <a:t> A complete protein source, providing all essential amino acids.</a:t>
            </a:r>
          </a:p>
          <a:p>
            <a:pPr marL="457200" indent="-317500" defTabSz="457200">
              <a:spcBef>
                <a:spcPts val="800"/>
              </a:spcBef>
              <a:buSzPct val="100000"/>
              <a:buFont typeface="Arial"/>
              <a:buChar char="•"/>
              <a:defRPr sz="1200"/>
            </a:pPr>
            <a:r>
              <a:rPr b="1"/>
              <a:t>Amaranth: </a:t>
            </a:r>
            <a:r>
              <a:t>A complete protein source, providing all essential amino acids.</a:t>
            </a:r>
          </a:p>
          <a:p>
            <a:pPr marL="457200" indent="-317500" defTabSz="457200">
              <a:spcBef>
                <a:spcPts val="800"/>
              </a:spcBef>
              <a:buSzPct val="100000"/>
              <a:buFont typeface="Arial"/>
              <a:buChar char="•"/>
              <a:defRPr b="1" sz="1200"/>
            </a:pPr>
            <a:r>
              <a:t>Peanuts and other nuts and their butters</a:t>
            </a:r>
            <a:endParaRPr b="0"/>
          </a:p>
          <a:p>
            <a:pPr marL="457200" indent="-317500" defTabSz="457200">
              <a:spcBef>
                <a:spcPts val="800"/>
              </a:spcBef>
              <a:buSzPct val="100000"/>
              <a:buFont typeface="Arial"/>
              <a:buChar char="•"/>
              <a:defRPr sz="1200"/>
            </a:pPr>
            <a:r>
              <a:rPr b="1"/>
              <a:t>Flaxseed: </a:t>
            </a:r>
            <a:r>
              <a:t>can be mixed into smoothies and made into breakfast cereal</a:t>
            </a:r>
          </a:p>
          <a:p>
            <a:pPr marL="457200" indent="-317500" defTabSz="457200">
              <a:spcBef>
                <a:spcPts val="800"/>
              </a:spcBef>
              <a:buSzPct val="100000"/>
              <a:buFont typeface="Arial"/>
              <a:buChar char="•"/>
              <a:defRPr sz="1200"/>
            </a:pPr>
            <a:r>
              <a:rPr b="1"/>
              <a:t>Chia Seeds: </a:t>
            </a:r>
            <a:r>
              <a:t>small black seeds that contain protein and fiber and many nutrients. They can be sprinkled on salads or incorporated into puddings and overnight oats. </a:t>
            </a:r>
          </a:p>
        </p:txBody>
      </p:sp>
      <p:pic>
        <p:nvPicPr>
          <p:cNvPr id="161" name="judyd_plant-based_milk_tofu_flax_seed_beans_broccoli_salad_all__251d152a-d2d6-437f-8f5a-497f97c9518d.png" descr="judyd_plant-based_milk_tofu_flax_seed_beans_broccoli_salad_all__251d152a-d2d6-437f-8f5a-497f97c9518d.png"/>
          <p:cNvPicPr>
            <a:picLocks noChangeAspect="1"/>
          </p:cNvPicPr>
          <p:nvPr/>
        </p:nvPicPr>
        <p:blipFill>
          <a:blip r:embed="rId2">
            <a:extLst/>
          </a:blip>
          <a:srcRect l="0" t="17136" r="0" b="0"/>
          <a:stretch>
            <a:fillRect/>
          </a:stretch>
        </p:blipFill>
        <p:spPr>
          <a:xfrm>
            <a:off x="0" y="5899290"/>
            <a:ext cx="7581901" cy="6282598"/>
          </a:xfrm>
          <a:prstGeom prst="rect">
            <a:avLst/>
          </a:prstGeom>
          <a:ln w="12700">
            <a:miter lim="400000"/>
          </a:ln>
        </p:spPr>
      </p:pic>
      <p:sp>
        <p:nvSpPr>
          <p:cNvPr id="162" name="Plant Based Protein Ideas"/>
          <p:cNvSpPr txBox="1"/>
          <p:nvPr/>
        </p:nvSpPr>
        <p:spPr>
          <a:xfrm>
            <a:off x="627059" y="506675"/>
            <a:ext cx="5886699" cy="55488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000"/>
            </a:lvl1pPr>
          </a:lstStyle>
          <a:p>
            <a:pPr/>
            <a:r>
              <a:t>Plant Based Protein Ideas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