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7581900" cy="10693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1" name="xx%"/>
          <p:cNvSpPr txBox="1"/>
          <p:nvPr>
            <p:ph type="title" hasCustomPrompt="1"/>
          </p:nvPr>
        </p:nvSpPr>
        <p:spPr>
          <a:xfrm>
            <a:off x="258711" y="2300739"/>
            <a:ext cx="7072201" cy="4083900"/>
          </a:xfrm>
          <a:prstGeom prst="rect">
            <a:avLst/>
          </a:prstGeom>
        </p:spPr>
        <p:txBody>
          <a:bodyPr/>
          <a:lstStyle>
            <a:lvl1pPr>
              <a:defRPr sz="12000"/>
            </a:lvl1pPr>
          </a:lstStyle>
          <a:p>
            <a:pPr/>
            <a:r>
              <a:t>xx%</a:t>
            </a:r>
          </a:p>
        </p:txBody>
      </p:sp>
      <p:sp>
        <p:nvSpPr>
          <p:cNvPr id="92" name="Body Level One…"/>
          <p:cNvSpPr txBox="1"/>
          <p:nvPr>
            <p:ph type="body" sz="half" idx="1"/>
          </p:nvPr>
        </p:nvSpPr>
        <p:spPr>
          <a:xfrm>
            <a:off x="258711" y="6556625"/>
            <a:ext cx="7072201" cy="2705701"/>
          </a:xfrm>
          <a:prstGeom prst="rect">
            <a:avLst/>
          </a:prstGeom>
        </p:spPr>
        <p:txBody>
          <a:bodyPr/>
          <a:lstStyle>
            <a:lvl1pPr marL="457200" indent="-342900">
              <a:lnSpc>
                <a:spcPct val="115000"/>
              </a:lnSpc>
              <a:buClr>
                <a:schemeClr val="accent2">
                  <a:lumOff val="21764"/>
                </a:schemeClr>
              </a:buClr>
              <a:buSzPts val="1800"/>
              <a:buFont typeface="Arial"/>
              <a:buChar char="●"/>
              <a:defRPr sz="1800"/>
            </a:lvl1pPr>
            <a:lvl2pPr marL="1005114" indent="-408214">
              <a:lnSpc>
                <a:spcPct val="115000"/>
              </a:lnSpc>
              <a:buClr>
                <a:schemeClr val="accent2">
                  <a:lumOff val="21764"/>
                </a:schemeClr>
              </a:buClr>
              <a:buSzPts val="1800"/>
              <a:buFont typeface="Arial"/>
              <a:buChar char="○"/>
              <a:defRPr sz="1800"/>
            </a:lvl2pPr>
            <a:lvl3pPr marL="1462314" indent="-408214">
              <a:lnSpc>
                <a:spcPct val="115000"/>
              </a:lnSpc>
              <a:buClr>
                <a:schemeClr val="accent2">
                  <a:lumOff val="21764"/>
                </a:schemeClr>
              </a:buClr>
              <a:buSzPts val="1800"/>
              <a:buFont typeface="Arial"/>
              <a:buChar char="■"/>
              <a:defRPr sz="1800"/>
            </a:lvl3pPr>
            <a:lvl4pPr marL="1919514" indent="-408214">
              <a:lnSpc>
                <a:spcPct val="115000"/>
              </a:lnSpc>
              <a:buClr>
                <a:schemeClr val="accent2">
                  <a:lumOff val="21764"/>
                </a:schemeClr>
              </a:buClr>
              <a:buSzPts val="1800"/>
              <a:buFont typeface="Arial"/>
              <a:buChar char="●"/>
              <a:defRPr sz="1800"/>
            </a:lvl4pPr>
            <a:lvl5pPr marL="2376714" indent="-408214">
              <a:lnSpc>
                <a:spcPct val="115000"/>
              </a:lnSpc>
              <a:buClr>
                <a:schemeClr val="accent2">
                  <a:lumOff val="21764"/>
                </a:schemeClr>
              </a:buClr>
              <a:buSzPts val="1800"/>
              <a:buFont typeface="Arial"/>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0" name="Title Text"/>
          <p:cNvSpPr txBox="1"/>
          <p:nvPr>
            <p:ph type="title"/>
          </p:nvPr>
        </p:nvSpPr>
        <p:spPr>
          <a:xfrm>
            <a:off x="258711" y="4473766"/>
            <a:ext cx="7072201" cy="1750800"/>
          </a:xfrm>
          <a:prstGeom prst="rect">
            <a:avLst/>
          </a:prstGeom>
        </p:spPr>
        <p:txBody>
          <a:bodyPr anchor="ctr"/>
          <a:lstStyle>
            <a:lvl1pP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8"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29" name="Body Level One…"/>
          <p:cNvSpPr txBox="1"/>
          <p:nvPr>
            <p:ph type="body" idx="1"/>
          </p:nvPr>
        </p:nvSpPr>
        <p:spPr>
          <a:xfrm>
            <a:off x="258711" y="2397147"/>
            <a:ext cx="7072201" cy="7106101"/>
          </a:xfrm>
          <a:prstGeom prst="rect">
            <a:avLst/>
          </a:prstGeom>
        </p:spPr>
        <p:txBody>
          <a:bodyPr/>
          <a:lstStyle>
            <a:lvl1pPr marL="457200" indent="-342900" algn="l">
              <a:lnSpc>
                <a:spcPct val="115000"/>
              </a:lnSpc>
              <a:buClr>
                <a:schemeClr val="accent2">
                  <a:lumOff val="21764"/>
                </a:schemeClr>
              </a:buClr>
              <a:buSzPts val="1800"/>
              <a:buFont typeface="Arial"/>
              <a:buChar char="●"/>
              <a:defRPr sz="1800"/>
            </a:lvl1pPr>
            <a:lvl2pPr marL="1005114" indent="-408214" algn="l">
              <a:lnSpc>
                <a:spcPct val="115000"/>
              </a:lnSpc>
              <a:buClr>
                <a:schemeClr val="accent2">
                  <a:lumOff val="21764"/>
                </a:schemeClr>
              </a:buClr>
              <a:buSzPts val="1800"/>
              <a:buFont typeface="Arial"/>
              <a:buChar char="○"/>
              <a:defRPr sz="1800"/>
            </a:lvl2pPr>
            <a:lvl3pPr marL="1462314" indent="-408214" algn="l">
              <a:lnSpc>
                <a:spcPct val="115000"/>
              </a:lnSpc>
              <a:buClr>
                <a:schemeClr val="accent2">
                  <a:lumOff val="21764"/>
                </a:schemeClr>
              </a:buClr>
              <a:buSzPts val="1800"/>
              <a:buFont typeface="Arial"/>
              <a:buChar char="■"/>
              <a:defRPr sz="1800"/>
            </a:lvl3pPr>
            <a:lvl4pPr marL="1919514" indent="-408214" algn="l">
              <a:lnSpc>
                <a:spcPct val="115000"/>
              </a:lnSpc>
              <a:buClr>
                <a:schemeClr val="accent2">
                  <a:lumOff val="21764"/>
                </a:schemeClr>
              </a:buClr>
              <a:buSzPts val="1800"/>
              <a:buFont typeface="Arial"/>
              <a:buChar char="●"/>
              <a:defRPr sz="1800"/>
            </a:lvl4pPr>
            <a:lvl5pPr marL="2376714" indent="-408214" algn="l">
              <a:lnSpc>
                <a:spcPct val="115000"/>
              </a:lnSpc>
              <a:buClr>
                <a:schemeClr val="accent2">
                  <a:lumOff val="21764"/>
                </a:schemeClr>
              </a:buClr>
              <a:buSzPts val="1800"/>
              <a:buFont typeface="Arial"/>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37"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38" name="Body Level One…"/>
          <p:cNvSpPr txBox="1"/>
          <p:nvPr>
            <p:ph type="body" sz="half" idx="1"/>
          </p:nvPr>
        </p:nvSpPr>
        <p:spPr>
          <a:xfrm>
            <a:off x="258711" y="2397147"/>
            <a:ext cx="3319801" cy="7106101"/>
          </a:xfrm>
          <a:prstGeom prst="rect">
            <a:avLst/>
          </a:prstGeom>
        </p:spPr>
        <p:txBody>
          <a:bodyPr/>
          <a:lstStyle>
            <a:lvl1pPr marL="457200" indent="-317500" algn="l">
              <a:lnSpc>
                <a:spcPct val="115000"/>
              </a:lnSpc>
              <a:buClr>
                <a:schemeClr val="accent2">
                  <a:lumOff val="21764"/>
                </a:schemeClr>
              </a:buClr>
              <a:buSzPts val="1400"/>
              <a:buFont typeface="Arial"/>
              <a:buChar char="●"/>
              <a:defRPr sz="1400"/>
            </a:lvl1pPr>
            <a:lvl2pPr marL="965200" indent="-355600" algn="l">
              <a:lnSpc>
                <a:spcPct val="115000"/>
              </a:lnSpc>
              <a:buClr>
                <a:schemeClr val="accent2">
                  <a:lumOff val="21764"/>
                </a:schemeClr>
              </a:buClr>
              <a:buSzPts val="1400"/>
              <a:buFont typeface="Arial"/>
              <a:buChar char="○"/>
              <a:defRPr sz="1400"/>
            </a:lvl2pPr>
            <a:lvl3pPr marL="1422400" indent="-355600" algn="l">
              <a:lnSpc>
                <a:spcPct val="115000"/>
              </a:lnSpc>
              <a:buClr>
                <a:schemeClr val="accent2">
                  <a:lumOff val="21764"/>
                </a:schemeClr>
              </a:buClr>
              <a:buSzPts val="1400"/>
              <a:buFont typeface="Arial"/>
              <a:buChar char="■"/>
              <a:defRPr sz="1400"/>
            </a:lvl3pPr>
            <a:lvl4pPr marL="1879600" indent="-355600" algn="l">
              <a:lnSpc>
                <a:spcPct val="115000"/>
              </a:lnSpc>
              <a:buClr>
                <a:schemeClr val="accent2">
                  <a:lumOff val="21764"/>
                </a:schemeClr>
              </a:buClr>
              <a:buSzPts val="1400"/>
              <a:buFont typeface="Arial"/>
              <a:buChar char="●"/>
              <a:defRPr sz="1400"/>
            </a:lvl4pPr>
            <a:lvl5pPr marL="2336800" indent="-355600" algn="l">
              <a:lnSpc>
                <a:spcPct val="115000"/>
              </a:lnSpc>
              <a:buClr>
                <a:schemeClr val="accent2">
                  <a:lumOff val="21764"/>
                </a:schemeClr>
              </a:buClr>
              <a:buSzPts val="1400"/>
              <a:buFont typeface="Arial"/>
              <a:buChar char="○"/>
              <a:defRPr sz="1400"/>
            </a:lvl5pPr>
          </a:lstStyle>
          <a:p>
            <a:pPr/>
            <a:r>
              <a:t>Body Level One</a:t>
            </a:r>
          </a:p>
          <a:p>
            <a:pPr lvl="1"/>
            <a:r>
              <a:t>Body Level Two</a:t>
            </a:r>
          </a:p>
          <a:p>
            <a:pPr lvl="2"/>
            <a:r>
              <a:t>Body Level Three</a:t>
            </a:r>
          </a:p>
          <a:p>
            <a:pPr lvl="3"/>
            <a:r>
              <a:t>Body Level Four</a:t>
            </a:r>
          </a:p>
          <a:p>
            <a:pPr lvl="4"/>
            <a:r>
              <a:t>Body Level Five</a:t>
            </a:r>
          </a:p>
        </p:txBody>
      </p:sp>
      <p:sp>
        <p:nvSpPr>
          <p:cNvPr id="39" name="Google Shape;23;p5"/>
          <p:cNvSpPr txBox="1"/>
          <p:nvPr>
            <p:ph type="body" sz="half" idx="21"/>
          </p:nvPr>
        </p:nvSpPr>
        <p:spPr>
          <a:xfrm>
            <a:off x="4010895" y="2397146"/>
            <a:ext cx="3319801" cy="7106102"/>
          </a:xfrm>
          <a:prstGeom prst="rect">
            <a:avLst/>
          </a:prstGeom>
        </p:spPr>
        <p:txBody>
          <a:bodyPr/>
          <a:lstStyle/>
          <a:p>
            <a:pPr marL="457200" indent="-317500" algn="l">
              <a:lnSpc>
                <a:spcPct val="115000"/>
              </a:lnSpc>
              <a:buClr>
                <a:schemeClr val="accent2">
                  <a:lumOff val="21764"/>
                </a:schemeClr>
              </a:buClr>
              <a:buSzPts val="1400"/>
              <a:buFont typeface="Arial"/>
              <a:buChar char="●"/>
              <a:defRPr sz="1400"/>
            </a:pP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47"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5" name="Title Text"/>
          <p:cNvSpPr txBox="1"/>
          <p:nvPr>
            <p:ph type="title"/>
          </p:nvPr>
        </p:nvSpPr>
        <p:spPr>
          <a:xfrm>
            <a:off x="258711" y="1155646"/>
            <a:ext cx="2330700" cy="1571701"/>
          </a:xfrm>
          <a:prstGeom prst="rect">
            <a:avLst/>
          </a:prstGeom>
        </p:spPr>
        <p:txBody>
          <a:bodyPr/>
          <a:lstStyle>
            <a:lvl1pPr algn="l">
              <a:defRPr sz="2400"/>
            </a:lvl1pPr>
          </a:lstStyle>
          <a:p>
            <a:pPr/>
            <a:r>
              <a:t>Title Text</a:t>
            </a:r>
          </a:p>
        </p:txBody>
      </p:sp>
      <p:sp>
        <p:nvSpPr>
          <p:cNvPr id="56" name="Body Level One…"/>
          <p:cNvSpPr txBox="1"/>
          <p:nvPr>
            <p:ph type="body" sz="quarter" idx="1"/>
          </p:nvPr>
        </p:nvSpPr>
        <p:spPr>
          <a:xfrm>
            <a:off x="258711" y="2890366"/>
            <a:ext cx="2330700" cy="6613202"/>
          </a:xfrm>
          <a:prstGeom prst="rect">
            <a:avLst/>
          </a:prstGeom>
        </p:spPr>
        <p:txBody>
          <a:bodyPr/>
          <a:lstStyle>
            <a:lvl1pPr marL="457200" indent="-304800" algn="l">
              <a:lnSpc>
                <a:spcPct val="115000"/>
              </a:lnSpc>
              <a:buClr>
                <a:schemeClr val="accent2">
                  <a:lumOff val="21764"/>
                </a:schemeClr>
              </a:buClr>
              <a:buSzPts val="1200"/>
              <a:buFont typeface="Arial"/>
              <a:buChar char="●"/>
              <a:defRPr sz="1200"/>
            </a:lvl1pPr>
            <a:lvl2pPr marL="914400" indent="-304800" algn="l">
              <a:lnSpc>
                <a:spcPct val="115000"/>
              </a:lnSpc>
              <a:buClr>
                <a:schemeClr val="accent2">
                  <a:lumOff val="21764"/>
                </a:schemeClr>
              </a:buClr>
              <a:buSzPts val="1200"/>
              <a:buFont typeface="Arial"/>
              <a:buChar char="○"/>
              <a:defRPr sz="1200"/>
            </a:lvl2pPr>
            <a:lvl3pPr marL="1371600" indent="-304800" algn="l">
              <a:lnSpc>
                <a:spcPct val="115000"/>
              </a:lnSpc>
              <a:buClr>
                <a:schemeClr val="accent2">
                  <a:lumOff val="21764"/>
                </a:schemeClr>
              </a:buClr>
              <a:buSzPts val="1200"/>
              <a:buFont typeface="Arial"/>
              <a:buChar char="■"/>
              <a:defRPr sz="1200"/>
            </a:lvl3pPr>
            <a:lvl4pPr marL="1828800" indent="-304800" algn="l">
              <a:lnSpc>
                <a:spcPct val="115000"/>
              </a:lnSpc>
              <a:buClr>
                <a:schemeClr val="accent2">
                  <a:lumOff val="21764"/>
                </a:schemeClr>
              </a:buClr>
              <a:buSzPts val="1200"/>
              <a:buFont typeface="Arial"/>
              <a:buChar char="●"/>
              <a:defRPr sz="1200"/>
            </a:lvl4pPr>
            <a:lvl5pPr marL="2286000" indent="-304800" algn="l">
              <a:lnSpc>
                <a:spcPct val="115000"/>
              </a:lnSpc>
              <a:buClr>
                <a:schemeClr val="accent2">
                  <a:lumOff val="21764"/>
                </a:schemeClr>
              </a:buClr>
              <a:buSzPts val="1200"/>
              <a:buFont typeface="Arial"/>
              <a:buChar char="○"/>
              <a:defRPr sz="12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4" name="Title Text"/>
          <p:cNvSpPr txBox="1"/>
          <p:nvPr>
            <p:ph type="title"/>
          </p:nvPr>
        </p:nvSpPr>
        <p:spPr>
          <a:xfrm>
            <a:off x="406908" y="936312"/>
            <a:ext cx="5285100" cy="8508901"/>
          </a:xfrm>
          <a:prstGeom prst="rect">
            <a:avLst/>
          </a:prstGeom>
        </p:spPr>
        <p:txBody>
          <a:bodyPr anchor="ctr"/>
          <a:lstStyle>
            <a:lvl1pPr algn="l">
              <a:defRPr sz="48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2" name="Google Shape;36;p9"/>
          <p:cNvSpPr/>
          <p:nvPr/>
        </p:nvSpPr>
        <p:spPr>
          <a:xfrm>
            <a:off x="3794762" y="-261"/>
            <a:ext cx="3794702" cy="10698602"/>
          </a:xfrm>
          <a:prstGeom prst="rect">
            <a:avLst/>
          </a:prstGeom>
          <a:solidFill>
            <a:srgbClr val="EEEEEE"/>
          </a:solidFill>
          <a:ln w="12700">
            <a:miter lim="400000"/>
          </a:ln>
        </p:spPr>
        <p:txBody>
          <a:bodyPr lIns="0" tIns="0" rIns="0" bIns="0" anchor="ctr"/>
          <a:lstStyle/>
          <a:p>
            <a:pPr/>
          </a:p>
        </p:txBody>
      </p:sp>
      <p:sp>
        <p:nvSpPr>
          <p:cNvPr id="73" name="Title Text"/>
          <p:cNvSpPr txBox="1"/>
          <p:nvPr>
            <p:ph type="title"/>
          </p:nvPr>
        </p:nvSpPr>
        <p:spPr>
          <a:xfrm>
            <a:off x="220364" y="2565002"/>
            <a:ext cx="3357302" cy="3083101"/>
          </a:xfrm>
          <a:prstGeom prst="rect">
            <a:avLst/>
          </a:prstGeom>
        </p:spPr>
        <p:txBody>
          <a:bodyPr/>
          <a:lstStyle>
            <a:lvl1pPr>
              <a:defRPr sz="4200"/>
            </a:lvl1pPr>
          </a:lstStyle>
          <a:p>
            <a:pPr/>
            <a:r>
              <a:t>Title Text</a:t>
            </a:r>
          </a:p>
        </p:txBody>
      </p:sp>
      <p:sp>
        <p:nvSpPr>
          <p:cNvPr id="74" name="Body Level One…"/>
          <p:cNvSpPr txBox="1"/>
          <p:nvPr>
            <p:ph type="body" sz="quarter" idx="1"/>
          </p:nvPr>
        </p:nvSpPr>
        <p:spPr>
          <a:xfrm>
            <a:off x="220364" y="5830392"/>
            <a:ext cx="3357302" cy="2568901"/>
          </a:xfrm>
          <a:prstGeom prst="rect">
            <a:avLst/>
          </a:prstGeom>
        </p:spPr>
        <p:txBody>
          <a:bodyPr/>
          <a:lstStyle>
            <a:lvl1pPr>
              <a:defRPr sz="2100"/>
            </a:lvl1pPr>
            <a:lvl2pPr>
              <a:defRPr sz="2100"/>
            </a:lvl2pPr>
            <a:lvl3pPr>
              <a:defRPr sz="2100"/>
            </a:lvl3pPr>
            <a:lvl4pPr>
              <a:defRPr sz="2100"/>
            </a:lvl4pPr>
            <a:lvl5pPr>
              <a:defRPr sz="2100"/>
            </a:lvl5pPr>
          </a:lstStyle>
          <a:p>
            <a:pPr/>
            <a:r>
              <a:t>Body Level One</a:t>
            </a:r>
          </a:p>
          <a:p>
            <a:pPr lvl="1"/>
            <a:r>
              <a:t>Body Level Two</a:t>
            </a:r>
          </a:p>
          <a:p>
            <a:pPr lvl="2"/>
            <a:r>
              <a:t>Body Level Three</a:t>
            </a:r>
          </a:p>
          <a:p>
            <a:pPr lvl="3"/>
            <a:r>
              <a:t>Body Level Four</a:t>
            </a:r>
          </a:p>
          <a:p>
            <a:pPr lvl="4"/>
            <a:r>
              <a:t>Body Level Five</a:t>
            </a:r>
          </a:p>
        </p:txBody>
      </p:sp>
      <p:sp>
        <p:nvSpPr>
          <p:cNvPr id="75" name="Google Shape;39;p9"/>
          <p:cNvSpPr txBox="1"/>
          <p:nvPr>
            <p:ph type="body" sz="half" idx="21"/>
          </p:nvPr>
        </p:nvSpPr>
        <p:spPr>
          <a:xfrm>
            <a:off x="4099788" y="1506075"/>
            <a:ext cx="3184801" cy="7686000"/>
          </a:xfrm>
          <a:prstGeom prst="rect">
            <a:avLst/>
          </a:prstGeom>
        </p:spPr>
        <p:txBody>
          <a:bodyPr anchor="ctr"/>
          <a:lstStyle/>
          <a:p>
            <a:pPr marL="457200" indent="-342900" algn="l">
              <a:lnSpc>
                <a:spcPct val="115000"/>
              </a:lnSpc>
              <a:buClr>
                <a:schemeClr val="accent2">
                  <a:lumOff val="21764"/>
                </a:schemeClr>
              </a:buClr>
              <a:buSzPts val="1800"/>
              <a:buFont typeface="Arial"/>
              <a:buChar char="●"/>
              <a:defRPr sz="1800"/>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3" name="Body Level One…"/>
          <p:cNvSpPr txBox="1"/>
          <p:nvPr>
            <p:ph type="body" sz="quarter" idx="1"/>
          </p:nvPr>
        </p:nvSpPr>
        <p:spPr>
          <a:xfrm>
            <a:off x="258711" y="8799592"/>
            <a:ext cx="4979100" cy="1258501"/>
          </a:xfrm>
          <a:prstGeom prst="rect">
            <a:avLst/>
          </a:prstGeom>
        </p:spPr>
        <p:txBody>
          <a:bodyPr anchor="ctr"/>
          <a:lstStyle>
            <a:lvl1pPr marL="228600" indent="0" algn="l">
              <a:defRPr sz="1200"/>
            </a:lvl1pPr>
            <a:lvl2pPr marL="869042" indent="-272142" algn="l">
              <a:buSzPts val="1200"/>
              <a:buChar char="○"/>
              <a:defRPr sz="1200"/>
            </a:lvl2pPr>
            <a:lvl3pPr marL="1326242" indent="-272142" algn="l">
              <a:buSzPts val="1200"/>
              <a:buChar char="■"/>
              <a:defRPr sz="1200"/>
            </a:lvl3pPr>
            <a:lvl4pPr marL="1783442" indent="-272142" algn="l">
              <a:buSzPts val="1200"/>
              <a:buChar char="●"/>
              <a:defRPr sz="1200"/>
            </a:lvl4pPr>
            <a:lvl5pPr marL="2240642" indent="-272142" algn="l">
              <a:buSzPts val="1200"/>
              <a:buChar char="○"/>
              <a:defRPr sz="1200"/>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258718" y="1548714"/>
            <a:ext cx="7072201" cy="42693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p>
            <a:pPr/>
            <a:r>
              <a:t>Title Text</a:t>
            </a:r>
          </a:p>
        </p:txBody>
      </p:sp>
      <p:sp>
        <p:nvSpPr>
          <p:cNvPr id="3" name="Body Level One…"/>
          <p:cNvSpPr txBox="1"/>
          <p:nvPr>
            <p:ph type="body" idx="1"/>
          </p:nvPr>
        </p:nvSpPr>
        <p:spPr>
          <a:xfrm>
            <a:off x="258711" y="5894976"/>
            <a:ext cx="7072201" cy="16488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150732" y="9949638"/>
            <a:ext cx="336814" cy="318397"/>
          </a:xfrm>
          <a:prstGeom prst="rect">
            <a:avLst/>
          </a:prstGeom>
          <a:ln w="12700">
            <a:miter lim="400000"/>
          </a:ln>
        </p:spPr>
        <p:txBody>
          <a:bodyPr wrap="none" lIns="91424" tIns="91424" rIns="91424" bIns="91424" anchor="ctr">
            <a:normAutofit fontScale="100000" lnSpcReduction="0"/>
          </a:bodyPr>
          <a:lstStyle>
            <a:lvl1pPr algn="r">
              <a:defRPr sz="1000">
                <a:solidFill>
                  <a:schemeClr val="accent2">
                    <a:lumOff val="21764"/>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n-lt"/>
          <a:ea typeface="+mn-ea"/>
          <a:cs typeface="+mn-cs"/>
          <a:sym typeface="Arial"/>
        </a:defRPr>
      </a:lvl9pPr>
    </p:titleStyle>
    <p:bodyStyle>
      <a:lvl1pPr marL="342900" marR="0" indent="-2286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1pPr>
      <a:lvl2pPr marL="342900" marR="0" indent="2540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2pPr>
      <a:lvl3pPr marL="342900" marR="0" indent="7112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3pPr>
      <a:lvl4pPr marL="342900" marR="0" indent="11684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4pPr>
      <a:lvl5pPr marL="342900" marR="0" indent="16256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5pPr>
      <a:lvl6pPr marL="342900" marR="0" indent="20828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6pPr>
      <a:lvl7pPr marL="342900" marR="0" indent="25400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7pPr>
      <a:lvl8pPr marL="342900" marR="0" indent="29972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8pPr>
      <a:lvl9pPr marL="342900" marR="0" indent="3454400" algn="ctr" defTabSz="914400" rtl="0" latinLnBrk="0">
        <a:lnSpc>
          <a:spcPct val="100000"/>
        </a:lnSpc>
        <a:spcBef>
          <a:spcPts val="0"/>
        </a:spcBef>
        <a:spcAft>
          <a:spcPts val="0"/>
        </a:spcAft>
        <a:buClrTx/>
        <a:buSzTx/>
        <a:buFontTx/>
        <a:buNone/>
        <a:tabLst/>
        <a:defRPr b="0" baseline="0" cap="none" i="0" spc="0" strike="noStrike" sz="2800" u="none">
          <a:solidFill>
            <a:schemeClr val="accent2">
              <a:lumOff val="21764"/>
            </a:schemeClr>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dx.doi.org/10.1001/jamanetworkopen.2023.39243" TargetMode="External"/><Relationship Id="rId3"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Straight Connector 8"/>
          <p:cNvSpPr/>
          <p:nvPr/>
        </p:nvSpPr>
        <p:spPr>
          <a:xfrm>
            <a:off x="-1" y="973078"/>
            <a:ext cx="7581904" cy="1"/>
          </a:xfrm>
          <a:prstGeom prst="line">
            <a:avLst/>
          </a:prstGeom>
          <a:ln w="3175">
            <a:solidFill>
              <a:srgbClr val="4472C4"/>
            </a:solidFill>
            <a:miter/>
          </a:ln>
        </p:spPr>
        <p:txBody>
          <a:bodyPr lIns="44598" tIns="44598" rIns="44598" bIns="44598"/>
          <a:lstStyle/>
          <a:p>
            <a:pPr defTabSz="972127">
              <a:defRPr>
                <a:latin typeface="+mj-lt"/>
                <a:ea typeface="+mj-ea"/>
                <a:cs typeface="+mj-cs"/>
                <a:sym typeface="Helvetica"/>
              </a:defRPr>
            </a:pPr>
          </a:p>
        </p:txBody>
      </p:sp>
      <p:sp>
        <p:nvSpPr>
          <p:cNvPr id="110" name="Straight Connector 10"/>
          <p:cNvSpPr/>
          <p:nvPr/>
        </p:nvSpPr>
        <p:spPr>
          <a:xfrm>
            <a:off x="-2" y="3448200"/>
            <a:ext cx="7581904" cy="1"/>
          </a:xfrm>
          <a:prstGeom prst="line">
            <a:avLst/>
          </a:prstGeom>
          <a:ln w="3175">
            <a:solidFill>
              <a:srgbClr val="4472C4"/>
            </a:solidFill>
            <a:miter/>
          </a:ln>
        </p:spPr>
        <p:txBody>
          <a:bodyPr lIns="44598" tIns="44598" rIns="44598" bIns="44598"/>
          <a:lstStyle/>
          <a:p>
            <a:pPr defTabSz="972127">
              <a:defRPr>
                <a:latin typeface="+mj-lt"/>
                <a:ea typeface="+mj-ea"/>
                <a:cs typeface="+mj-cs"/>
                <a:sym typeface="Helvetica"/>
              </a:defRPr>
            </a:pPr>
          </a:p>
        </p:txBody>
      </p:sp>
      <p:sp>
        <p:nvSpPr>
          <p:cNvPr id="111" name="TextBox 12"/>
          <p:cNvSpPr txBox="1"/>
          <p:nvPr/>
        </p:nvSpPr>
        <p:spPr>
          <a:xfrm>
            <a:off x="591301" y="625008"/>
            <a:ext cx="2197371" cy="348417"/>
          </a:xfrm>
          <a:prstGeom prst="rect">
            <a:avLst/>
          </a:prstGeom>
          <a:ln w="12700">
            <a:miter lim="400000"/>
          </a:ln>
          <a:extLst>
            <a:ext uri="{C572A759-6A51-4108-AA02-DFA0A04FC94B}">
              <ma14:wrappingTextBoxFlag xmlns:ma14="http://schemas.microsoft.com/office/mac/drawingml/2011/main" val="1"/>
            </a:ext>
          </a:extLst>
        </p:spPr>
        <p:txBody>
          <a:bodyPr lIns="44597" tIns="44597" rIns="44597" bIns="44597">
            <a:spAutoFit/>
          </a:bodyPr>
          <a:lstStyle>
            <a:lvl1pPr defTabSz="486063">
              <a:defRPr b="1" sz="1800">
                <a:solidFill>
                  <a:srgbClr val="009193"/>
                </a:solidFill>
              </a:defRPr>
            </a:lvl1pPr>
          </a:lstStyle>
          <a:p>
            <a:pPr/>
            <a:r>
              <a:t>December 2023</a:t>
            </a:r>
          </a:p>
        </p:txBody>
      </p:sp>
      <p:sp>
        <p:nvSpPr>
          <p:cNvPr id="112" name="Rectangle 23"/>
          <p:cNvSpPr txBox="1"/>
          <p:nvPr/>
        </p:nvSpPr>
        <p:spPr>
          <a:xfrm>
            <a:off x="591300" y="1119372"/>
            <a:ext cx="6399299" cy="2044996"/>
          </a:xfrm>
          <a:prstGeom prst="rect">
            <a:avLst/>
          </a:prstGeom>
          <a:ln w="12700">
            <a:miter lim="400000"/>
          </a:ln>
          <a:extLst>
            <a:ext uri="{C572A759-6A51-4108-AA02-DFA0A04FC94B}">
              <ma14:wrappingTextBoxFlag xmlns:ma14="http://schemas.microsoft.com/office/mac/drawingml/2011/main" val="1"/>
            </a:ext>
          </a:extLst>
        </p:spPr>
        <p:txBody>
          <a:bodyPr lIns="44597" tIns="44597" rIns="44597" bIns="44597">
            <a:spAutoFit/>
          </a:bodyPr>
          <a:lstStyle/>
          <a:p>
            <a:pPr algn="ctr" defTabSz="486063">
              <a:defRPr spc="318" sz="6800">
                <a:solidFill>
                  <a:srgbClr val="009193"/>
                </a:solidFill>
                <a:latin typeface="Georgia"/>
                <a:ea typeface="Georgia"/>
                <a:cs typeface="Georgia"/>
                <a:sym typeface="Georgia"/>
              </a:defRPr>
            </a:pPr>
            <a:r>
              <a:t>Nutrition</a:t>
            </a:r>
          </a:p>
          <a:p>
            <a:pPr algn="ctr" defTabSz="486063">
              <a:defRPr spc="318" sz="6800">
                <a:solidFill>
                  <a:srgbClr val="005493"/>
                </a:solidFill>
                <a:latin typeface="Georgia"/>
                <a:ea typeface="Georgia"/>
                <a:cs typeface="Georgia"/>
                <a:sym typeface="Georgia"/>
              </a:defRPr>
            </a:pPr>
            <a:r>
              <a:t>NEWSLETTER</a:t>
            </a:r>
          </a:p>
        </p:txBody>
      </p:sp>
      <p:sp>
        <p:nvSpPr>
          <p:cNvPr id="113" name="Inside:"/>
          <p:cNvSpPr txBox="1"/>
          <p:nvPr/>
        </p:nvSpPr>
        <p:spPr>
          <a:xfrm>
            <a:off x="425562" y="7056555"/>
            <a:ext cx="674884" cy="305096"/>
          </a:xfrm>
          <a:prstGeom prst="rect">
            <a:avLst/>
          </a:prstGeom>
          <a:ln w="12700">
            <a:miter lim="400000"/>
          </a:ln>
          <a:extLst>
            <a:ext uri="{C572A759-6A51-4108-AA02-DFA0A04FC94B}">
              <ma14:wrappingTextBoxFlag xmlns:ma14="http://schemas.microsoft.com/office/mac/drawingml/2011/main" val="1"/>
            </a:ext>
          </a:extLst>
        </p:spPr>
        <p:txBody>
          <a:bodyPr wrap="none" lIns="44597" tIns="44597" rIns="44597" bIns="44597">
            <a:spAutoFit/>
          </a:bodyPr>
          <a:lstStyle>
            <a:lvl1pPr defTabSz="486063">
              <a:defRPr b="1">
                <a:solidFill>
                  <a:srgbClr val="4472C4"/>
                </a:solidFill>
                <a:latin typeface="+mj-lt"/>
                <a:ea typeface="+mj-ea"/>
                <a:cs typeface="+mj-cs"/>
                <a:sym typeface="Helvetica"/>
              </a:defRPr>
            </a:lvl1pPr>
          </a:lstStyle>
          <a:p>
            <a:pPr/>
            <a:r>
              <a:t>Inside:</a:t>
            </a:r>
          </a:p>
        </p:txBody>
      </p:sp>
      <p:sp>
        <p:nvSpPr>
          <p:cNvPr id="114" name="TextBox 22"/>
          <p:cNvSpPr txBox="1"/>
          <p:nvPr/>
        </p:nvSpPr>
        <p:spPr>
          <a:xfrm>
            <a:off x="5123307" y="7059595"/>
            <a:ext cx="2033031" cy="286579"/>
          </a:xfrm>
          <a:prstGeom prst="rect">
            <a:avLst/>
          </a:prstGeom>
          <a:ln w="12700">
            <a:miter lim="400000"/>
          </a:ln>
          <a:extLst>
            <a:ext uri="{C572A759-6A51-4108-AA02-DFA0A04FC94B}">
              <ma14:wrappingTextBoxFlag xmlns:ma14="http://schemas.microsoft.com/office/mac/drawingml/2011/main" val="1"/>
            </a:ext>
          </a:extLst>
        </p:spPr>
        <p:txBody>
          <a:bodyPr lIns="44597" tIns="44597" rIns="44597" bIns="44597">
            <a:spAutoFit/>
          </a:bodyPr>
          <a:lstStyle>
            <a:lvl1pPr defTabSz="486063">
              <a:defRPr b="1">
                <a:solidFill>
                  <a:srgbClr val="4472C4"/>
                </a:solidFill>
              </a:defRPr>
            </a:lvl1pPr>
          </a:lstStyle>
          <a:p>
            <a:pPr/>
            <a:r>
              <a:t>Brought to you by:</a:t>
            </a:r>
          </a:p>
        </p:txBody>
      </p:sp>
      <p:sp>
        <p:nvSpPr>
          <p:cNvPr id="115" name="Straight Connector 8"/>
          <p:cNvSpPr/>
          <p:nvPr/>
        </p:nvSpPr>
        <p:spPr>
          <a:xfrm>
            <a:off x="71930" y="3172727"/>
            <a:ext cx="7581905" cy="1"/>
          </a:xfrm>
          <a:prstGeom prst="line">
            <a:avLst/>
          </a:prstGeom>
          <a:ln w="3175">
            <a:solidFill>
              <a:srgbClr val="4472C4"/>
            </a:solidFill>
            <a:miter/>
          </a:ln>
        </p:spPr>
        <p:txBody>
          <a:bodyPr lIns="44598" tIns="44598" rIns="44598" bIns="44598"/>
          <a:lstStyle/>
          <a:p>
            <a:pPr defTabSz="972127">
              <a:defRPr>
                <a:latin typeface="+mj-lt"/>
                <a:ea typeface="+mj-ea"/>
                <a:cs typeface="+mj-cs"/>
                <a:sym typeface="Helvetica"/>
              </a:defRPr>
            </a:pPr>
          </a:p>
        </p:txBody>
      </p:sp>
      <p:pic>
        <p:nvPicPr>
          <p:cNvPr id="116" name="lets-cook-logo-2.png" descr="lets-cook-logo-2.png"/>
          <p:cNvPicPr>
            <a:picLocks noChangeAspect="1"/>
          </p:cNvPicPr>
          <p:nvPr/>
        </p:nvPicPr>
        <p:blipFill>
          <a:blip r:embed="rId2">
            <a:extLst/>
          </a:blip>
          <a:stretch>
            <a:fillRect/>
          </a:stretch>
        </p:blipFill>
        <p:spPr>
          <a:xfrm>
            <a:off x="5500260" y="415652"/>
            <a:ext cx="1784313" cy="1784313"/>
          </a:xfrm>
          <a:prstGeom prst="rect">
            <a:avLst/>
          </a:prstGeom>
          <a:ln w="12700">
            <a:miter lim="400000"/>
          </a:ln>
        </p:spPr>
      </p:pic>
      <p:sp>
        <p:nvSpPr>
          <p:cNvPr id="117" name="Rectangle 14"/>
          <p:cNvSpPr txBox="1"/>
          <p:nvPr/>
        </p:nvSpPr>
        <p:spPr>
          <a:xfrm>
            <a:off x="410332" y="7529032"/>
            <a:ext cx="4251169" cy="1815723"/>
          </a:xfrm>
          <a:prstGeom prst="rect">
            <a:avLst/>
          </a:prstGeom>
          <a:ln w="12700">
            <a:miter lim="400000"/>
          </a:ln>
          <a:extLst>
            <a:ext uri="{C572A759-6A51-4108-AA02-DFA0A04FC94B}">
              <ma14:wrappingTextBoxFlag xmlns:ma14="http://schemas.microsoft.com/office/mac/drawingml/2011/main" val="1"/>
            </a:ext>
          </a:extLst>
        </p:spPr>
        <p:txBody>
          <a:bodyPr lIns="44597" tIns="44597" rIns="44597" bIns="44597">
            <a:spAutoFit/>
          </a:bodyPr>
          <a:lstStyle/>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Holiday Recipes (4)</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Should Cravings Be Your Guide?</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Swaps to Lower Sugar Intake</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Green Light Go Foods</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Mindful Eating to Lower Blood Pressure</a:t>
            </a:r>
            <a:endParaRPr>
              <a:latin typeface="Avenir Roman"/>
              <a:ea typeface="Avenir Roman"/>
              <a:cs typeface="Avenir Roman"/>
              <a:sym typeface="Avenir Roman"/>
            </a:endParaRPr>
          </a:p>
          <a:p>
            <a:pPr marL="120315" indent="-120315" defTabSz="486063">
              <a:spcBef>
                <a:spcPts val="300"/>
              </a:spcBef>
              <a:buSzPct val="100000"/>
              <a:buChar char="•"/>
              <a:defRPr sz="1500">
                <a:latin typeface="Times Roman"/>
                <a:ea typeface="Times Roman"/>
                <a:cs typeface="Times Roman"/>
                <a:sym typeface="Times Roman"/>
              </a:defRPr>
            </a:pPr>
            <a:r>
              <a:rPr>
                <a:latin typeface="Avenir Roman"/>
                <a:ea typeface="Avenir Roman"/>
                <a:cs typeface="Avenir Roman"/>
                <a:sym typeface="Avenir Roman"/>
              </a:rPr>
              <a:t>Remission of Prediabetes Through Weight Loss</a:t>
            </a:r>
          </a:p>
        </p:txBody>
      </p:sp>
      <p:pic>
        <p:nvPicPr>
          <p:cNvPr id="118" name="Image" descr="Image"/>
          <p:cNvPicPr>
            <a:picLocks noChangeAspect="1"/>
          </p:cNvPicPr>
          <p:nvPr/>
        </p:nvPicPr>
        <p:blipFill>
          <a:blip r:embed="rId3">
            <a:extLst/>
          </a:blip>
          <a:srcRect l="0" t="30627" r="0" b="4995"/>
          <a:stretch>
            <a:fillRect/>
          </a:stretch>
        </p:blipFill>
        <p:spPr>
          <a:xfrm>
            <a:off x="-12700" y="3310464"/>
            <a:ext cx="7607301" cy="346077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Google Shape;91;p17"/>
          <p:cNvSpPr txBox="1"/>
          <p:nvPr/>
        </p:nvSpPr>
        <p:spPr>
          <a:xfrm>
            <a:off x="357824" y="1521199"/>
            <a:ext cx="6998701" cy="42502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indent="457200" algn="just">
              <a:lnSpc>
                <a:spcPct val="115000"/>
              </a:lnSpc>
              <a:defRPr b="1" sz="1200"/>
            </a:pPr>
            <a:r>
              <a:t>8.	Slow down and savor your meals:</a:t>
            </a:r>
            <a:r>
              <a:rPr b="0"/>
              <a:t> Eat mindfully by taking your time to enjoy each bite.  Chewing your food thoroughly and savoring the flavors can make you more satisfied with less salt.</a:t>
            </a:r>
          </a:p>
          <a:p>
            <a:pPr indent="514350" algn="just">
              <a:lnSpc>
                <a:spcPct val="115000"/>
              </a:lnSpc>
              <a:spcBef>
                <a:spcPts val="1000"/>
              </a:spcBef>
              <a:defRPr b="1" sz="1200"/>
            </a:pPr>
            <a:r>
              <a:t>9.	Drink plenty of water:</a:t>
            </a:r>
            <a:r>
              <a:rPr b="0"/>
              <a:t> Staying hydrated can help reduce your cravings for salty foods. Sometimes, your body may mistake thirst for hunger.</a:t>
            </a:r>
          </a:p>
          <a:p>
            <a:pPr indent="514350" algn="just">
              <a:lnSpc>
                <a:spcPct val="115000"/>
              </a:lnSpc>
              <a:spcBef>
                <a:spcPts val="1000"/>
              </a:spcBef>
              <a:defRPr b="1" sz="1200"/>
            </a:pPr>
            <a:r>
              <a:t>10.	Plan your meals around fruits and vegetables in season:</a:t>
            </a:r>
            <a:r>
              <a:rPr b="0"/>
              <a:t> Create meal plans and grocery lists in advance to ensure that you have healthier, lower-sodium meal plans and snacking options readily available. This can prevent last-minute, high-sodium food choices.</a:t>
            </a:r>
          </a:p>
          <a:p>
            <a:pPr indent="514350" algn="just">
              <a:lnSpc>
                <a:spcPct val="115000"/>
              </a:lnSpc>
              <a:spcBef>
                <a:spcPts val="1000"/>
              </a:spcBef>
              <a:defRPr b="1" sz="1200"/>
            </a:pPr>
            <a:r>
              <a:t>11.	Be mindful of portion sizes:</a:t>
            </a:r>
            <a:r>
              <a:rPr b="0"/>
              <a:t> Even low-sodium foods can contribute to high salt intake if consumed in excessive amounts. Pay attention to portion sizes to maintain a healthy sodium balance.</a:t>
            </a:r>
          </a:p>
          <a:p>
            <a:pPr indent="514350" algn="just">
              <a:lnSpc>
                <a:spcPct val="115000"/>
              </a:lnSpc>
              <a:spcBef>
                <a:spcPts val="1000"/>
              </a:spcBef>
              <a:defRPr b="1" sz="1200"/>
            </a:pPr>
            <a:r>
              <a:t>12.	Educate yourself about high-sodium foods:</a:t>
            </a:r>
            <a:r>
              <a:rPr b="0"/>
              <a:t> Learn which foods are typically high in salt, such as processed meats, canned soups, and some condiments, and try to limit their consumption.</a:t>
            </a:r>
          </a:p>
          <a:p>
            <a:pPr algn="just">
              <a:lnSpc>
                <a:spcPct val="115000"/>
              </a:lnSpc>
              <a:spcBef>
                <a:spcPts val="1000"/>
              </a:spcBef>
              <a:defRPr sz="1200"/>
            </a:pPr>
            <a:r>
              <a:t>Practicing mindful eating and making gradual changes to your diet can help you reduce your salt intake over time. It's important to focus on long-term habits rather than quick fixes to maintain a lower-sodium diet and support your overall health.</a:t>
            </a:r>
          </a:p>
        </p:txBody>
      </p:sp>
      <p:sp>
        <p:nvSpPr>
          <p:cNvPr id="153" name="Google Shape;92;p17"/>
          <p:cNvSpPr txBox="1"/>
          <p:nvPr/>
        </p:nvSpPr>
        <p:spPr>
          <a:xfrm>
            <a:off x="247650" y="10172700"/>
            <a:ext cx="5486400"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lvl1pPr>
          </a:lstStyle>
          <a:p>
            <a:pPr/>
            <a:r>
              <a:t>Written By Judy Doherty</a:t>
            </a:r>
          </a:p>
        </p:txBody>
      </p:sp>
      <p:sp>
        <p:nvSpPr>
          <p:cNvPr id="154" name="Google Shape;93;p17"/>
          <p:cNvSpPr txBox="1"/>
          <p:nvPr/>
        </p:nvSpPr>
        <p:spPr>
          <a:xfrm>
            <a:off x="405975" y="397387"/>
            <a:ext cx="6902399" cy="9294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Mindful Eating to Lower Blood Pressure?</a:t>
            </a:r>
          </a:p>
        </p:txBody>
      </p:sp>
      <p:sp>
        <p:nvSpPr>
          <p:cNvPr id="155" name="Google Shape;94;p17"/>
          <p:cNvSpPr txBox="1"/>
          <p:nvPr/>
        </p:nvSpPr>
        <p:spPr>
          <a:xfrm>
            <a:off x="294975" y="5819775"/>
            <a:ext cx="6998700" cy="139340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spcBef>
                <a:spcPts val="1200"/>
              </a:spcBef>
              <a:defRPr sz="1300"/>
            </a:pPr>
            <a:r>
              <a:t>Reference:</a:t>
            </a:r>
          </a:p>
          <a:p>
            <a:pPr>
              <a:lnSpc>
                <a:spcPct val="115000"/>
              </a:lnSpc>
              <a:spcBef>
                <a:spcPts val="1200"/>
              </a:spcBef>
              <a:defRPr sz="1300"/>
            </a:pPr>
            <a:r>
              <a:t>Eric B. Loucks, Ian M. Kronish, Frances B. Saadeh, Matthew M. Scarpaci, Jeffrey A. Proulx, Roee Gutman, Willoughby B. Britton, Zev Schuman-Olivier. </a:t>
            </a:r>
            <a:r>
              <a:rPr i="1"/>
              <a:t>Adapted Mindfulness Training for Interoception and Adherence to the DASH Diet</a:t>
            </a:r>
            <a:r>
              <a:t>. JAMA Network Open, 2023; 6 (11): e2339243 DOI:</a:t>
            </a:r>
            <a:r>
              <a:rPr u="sng">
                <a:solidFill>
                  <a:schemeClr val="accent5"/>
                </a:solidFill>
                <a:uFill>
                  <a:solidFill>
                    <a:schemeClr val="accent5"/>
                  </a:solidFill>
                </a:uFill>
                <a:hlinkClick r:id="rId2" invalidUrl="" action="" tgtFrame="" tooltip="" history="1" highlightClick="0" endSnd="0"/>
              </a:rPr>
              <a:t> </a:t>
            </a:r>
            <a:r>
              <a:rPr u="sng">
                <a:solidFill>
                  <a:schemeClr val="accent5"/>
                </a:solidFill>
                <a:uFill>
                  <a:solidFill>
                    <a:schemeClr val="accent5"/>
                  </a:solidFill>
                </a:uFill>
                <a:hlinkClick r:id="rId2" invalidUrl="" action="" tgtFrame="" tooltip="" history="1" highlightClick="0" endSnd="0"/>
              </a:rPr>
              <a:t>10.1001/jamanetworkopen.2023.39243</a:t>
            </a:r>
          </a:p>
        </p:txBody>
      </p:sp>
      <p:pic>
        <p:nvPicPr>
          <p:cNvPr id="156" name="Image" descr="Image"/>
          <p:cNvPicPr>
            <a:picLocks noChangeAspect="1"/>
          </p:cNvPicPr>
          <p:nvPr/>
        </p:nvPicPr>
        <p:blipFill>
          <a:blip r:embed="rId3">
            <a:extLst/>
          </a:blip>
          <a:srcRect l="0" t="5334" r="0" b="40664"/>
          <a:stretch>
            <a:fillRect/>
          </a:stretch>
        </p:blipFill>
        <p:spPr>
          <a:xfrm>
            <a:off x="1503957" y="7457866"/>
            <a:ext cx="4574177" cy="2470085"/>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Google Shape;120;p20"/>
          <p:cNvSpPr txBox="1"/>
          <p:nvPr/>
        </p:nvSpPr>
        <p:spPr>
          <a:xfrm>
            <a:off x="291600" y="1446912"/>
            <a:ext cx="6998700" cy="559955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spcBef>
                <a:spcPts val="1000"/>
              </a:spcBef>
              <a:defRPr sz="1200"/>
            </a:pPr>
            <a:r>
              <a:t>My clients with pre-diabetes often think they need to drop loads of weight to prevent developing diabetes. A current study that supports previous research on weight loss and diabetes proves them wrong. 1, 2</a:t>
            </a:r>
          </a:p>
          <a:p>
            <a:pPr algn="just">
              <a:lnSpc>
                <a:spcPct val="115000"/>
              </a:lnSpc>
              <a:spcBef>
                <a:spcPts val="1000"/>
              </a:spcBef>
              <a:defRPr sz="1200"/>
            </a:pPr>
            <a:r>
              <a:t>A recent study published in The Lancet Diabetes &amp; Endocrinology found that a small weight loss puts prediabetes in remission and may protect against type 2 diabetes.  In addition, it’s linked with better kidney and vascular function. 3</a:t>
            </a:r>
          </a:p>
          <a:p>
            <a:pPr algn="just">
              <a:lnSpc>
                <a:spcPct val="115000"/>
              </a:lnSpc>
              <a:spcBef>
                <a:spcPts val="1000"/>
              </a:spcBef>
              <a:defRPr sz="1200"/>
            </a:pPr>
            <a:r>
              <a:t>The study from the University of Tübingen in Germany was led by Arvid Sandforth, M.D, and colleagues evaluated how weight loss induced remission in people with prediabetes. The study included subjects in the Prediabetes Lifestyle Intervention Study (PLIS) and the Diabetes Prevention Program (DPP) study who were randomly assigned to participate in a lifestyle intervention or placebo and lost at least 5 percent of their body weight.</a:t>
            </a:r>
          </a:p>
          <a:p>
            <a:pPr algn="just">
              <a:lnSpc>
                <a:spcPct val="115000"/>
              </a:lnSpc>
              <a:spcBef>
                <a:spcPts val="1000"/>
              </a:spcBef>
              <a:defRPr sz="1200"/>
            </a:pPr>
            <a:r>
              <a:t>Subjects whose blood sugar returned to normal fasting levels had normal glucose tolerance and hemoglobin A1c (HbA1c) below 39 mml/mol after a year of lifestyle intervention or placebo or control intervention were considered responders. </a:t>
            </a:r>
          </a:p>
          <a:p>
            <a:pPr algn="just">
              <a:lnSpc>
                <a:spcPct val="115000"/>
              </a:lnSpc>
              <a:spcBef>
                <a:spcPts val="1000"/>
              </a:spcBef>
              <a:defRPr sz="1200"/>
            </a:pPr>
            <a:r>
              <a:t>The investigators discovered that in PLIS, over 25 percent of participants had a weight loss of 5 percent or more of their body weight from the start, and of these, 43 percent were responders</a:t>
            </a:r>
          </a:p>
          <a:p>
            <a:pPr algn="just">
              <a:lnSpc>
                <a:spcPct val="115000"/>
              </a:lnSpc>
              <a:spcBef>
                <a:spcPts val="1000"/>
              </a:spcBef>
              <a:defRPr sz="1200"/>
            </a:pPr>
            <a:r>
              <a:t>Within the 683 DPP subjects who lost a minimum of 5 percent of their body weight at baseline, 19 percent were responders. Despite BMI reduction being similar between responders and non-responders, responders had increased whole-body insulin sensitivity compared to non-responders.</a:t>
            </a:r>
          </a:p>
          <a:p>
            <a:pPr algn="just">
              <a:lnSpc>
                <a:spcPct val="115000"/>
              </a:lnSpc>
              <a:spcBef>
                <a:spcPts val="1000"/>
              </a:spcBef>
              <a:defRPr sz="1200"/>
            </a:pPr>
            <a:r>
              <a:t>Secretion of insulin was not different within groups over time or between the groups. Both responders and non-responders had reductions in intrahepatic lipid content, but visceral adipose tissue was reduced more in responders. Within two years of the intervention, a 73% lower risk of developing type 2 diabetes was observed compared to non-responders.</a:t>
            </a:r>
          </a:p>
        </p:txBody>
      </p:sp>
      <p:sp>
        <p:nvSpPr>
          <p:cNvPr id="159" name="Google Shape;121;p20"/>
          <p:cNvSpPr txBox="1"/>
          <p:nvPr/>
        </p:nvSpPr>
        <p:spPr>
          <a:xfrm>
            <a:off x="247650" y="10172700"/>
            <a:ext cx="5486400"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lvl1pPr>
          </a:lstStyle>
          <a:p>
            <a:pPr/>
            <a:r>
              <a:t>Written By Lisa Andrews, MEd, RD, LD</a:t>
            </a:r>
          </a:p>
        </p:txBody>
      </p:sp>
      <p:sp>
        <p:nvSpPr>
          <p:cNvPr id="160" name="Google Shape;122;p20"/>
          <p:cNvSpPr txBox="1"/>
          <p:nvPr/>
        </p:nvSpPr>
        <p:spPr>
          <a:xfrm>
            <a:off x="339750" y="211120"/>
            <a:ext cx="6902400" cy="929477"/>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Remission of Prediabetes Through Weight Loss</a:t>
            </a:r>
          </a:p>
        </p:txBody>
      </p:sp>
      <p:pic>
        <p:nvPicPr>
          <p:cNvPr id="161" name="Image" descr="Image"/>
          <p:cNvPicPr>
            <a:picLocks noChangeAspect="1"/>
          </p:cNvPicPr>
          <p:nvPr/>
        </p:nvPicPr>
        <p:blipFill>
          <a:blip r:embed="rId2">
            <a:extLst/>
          </a:blip>
          <a:stretch>
            <a:fillRect/>
          </a:stretch>
        </p:blipFill>
        <p:spPr>
          <a:xfrm>
            <a:off x="2539338" y="7352780"/>
            <a:ext cx="2232291" cy="223229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0" name="Image" descr="Image"/>
          <p:cNvPicPr>
            <a:picLocks noChangeAspect="1"/>
          </p:cNvPicPr>
          <p:nvPr/>
        </p:nvPicPr>
        <p:blipFill>
          <a:blip r:embed="rId2">
            <a:extLst/>
          </a:blip>
          <a:stretch>
            <a:fillRect/>
          </a:stretch>
        </p:blipFill>
        <p:spPr>
          <a:xfrm>
            <a:off x="-12701" y="-1557613"/>
            <a:ext cx="7607301" cy="5375826"/>
          </a:xfrm>
          <a:prstGeom prst="rect">
            <a:avLst/>
          </a:prstGeom>
          <a:ln w="12700">
            <a:miter lim="400000"/>
          </a:ln>
        </p:spPr>
      </p:pic>
      <p:sp>
        <p:nvSpPr>
          <p:cNvPr id="121" name="Apple Chai Spiced Mocktail…"/>
          <p:cNvSpPr txBox="1"/>
          <p:nvPr/>
        </p:nvSpPr>
        <p:spPr>
          <a:xfrm>
            <a:off x="661425" y="4384408"/>
            <a:ext cx="6259050" cy="50877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b="1" sz="2800"/>
            </a:pPr>
            <a:r>
              <a:t>Apple Chai Spiced Mocktail</a:t>
            </a:r>
          </a:p>
          <a:p>
            <a:pPr defTabSz="457200">
              <a:defRPr b="1" sz="1200"/>
            </a:pPr>
          </a:p>
          <a:p>
            <a:pPr defTabSz="457200">
              <a:spcBef>
                <a:spcPts val="300"/>
              </a:spcBef>
              <a:defRPr b="1" sz="1200"/>
            </a:pPr>
            <a:r>
              <a:t>INGREDIENTS</a:t>
            </a:r>
          </a:p>
          <a:p>
            <a:pPr marL="457200" indent="-317500" defTabSz="457200">
              <a:spcBef>
                <a:spcPts val="300"/>
              </a:spcBef>
              <a:buSzPct val="100000"/>
              <a:buFont typeface="Arial"/>
              <a:buChar char="•"/>
              <a:defRPr sz="1200"/>
            </a:pPr>
            <a:r>
              <a:t>1 cup apple cider (or unfiltered apple juice)</a:t>
            </a:r>
          </a:p>
          <a:p>
            <a:pPr marL="457200" indent="-317500" defTabSz="457200">
              <a:spcBef>
                <a:spcPts val="300"/>
              </a:spcBef>
              <a:buSzPct val="100000"/>
              <a:buFont typeface="Arial"/>
              <a:buChar char="•"/>
              <a:defRPr sz="1200"/>
            </a:pPr>
            <a:r>
              <a:t>4 tablespoons apple cider vinegar</a:t>
            </a:r>
          </a:p>
          <a:p>
            <a:pPr marL="457200" indent="-317500" defTabSz="457200">
              <a:spcBef>
                <a:spcPts val="300"/>
              </a:spcBef>
              <a:buSzPct val="100000"/>
              <a:buFont typeface="Arial"/>
              <a:buChar char="•"/>
              <a:defRPr sz="1200"/>
            </a:pPr>
            <a:r>
              <a:t>2 tablespoons honey</a:t>
            </a:r>
          </a:p>
          <a:p>
            <a:pPr marL="457200" indent="-317500" defTabSz="457200">
              <a:spcBef>
                <a:spcPts val="300"/>
              </a:spcBef>
              <a:buSzPct val="100000"/>
              <a:buFont typeface="Arial"/>
              <a:buChar char="•"/>
              <a:defRPr sz="1200"/>
            </a:pPr>
            <a:r>
              <a:t>1 teaspoon of chai spice mix (or use pumpkin pie spice mix)</a:t>
            </a:r>
          </a:p>
          <a:p>
            <a:pPr marL="457200" indent="-317500" defTabSz="457200">
              <a:spcBef>
                <a:spcPts val="300"/>
              </a:spcBef>
              <a:buSzPct val="100000"/>
              <a:buFont typeface="Arial"/>
              <a:buChar char="•"/>
              <a:defRPr sz="1200"/>
            </a:pPr>
            <a:r>
              <a:t>1/2 cup fresh squeezed orange juice (save the peel for garnish)</a:t>
            </a:r>
          </a:p>
          <a:p>
            <a:pPr marL="457200" indent="-317500" defTabSz="457200">
              <a:spcBef>
                <a:spcPts val="300"/>
              </a:spcBef>
              <a:buSzPct val="100000"/>
              <a:buFont typeface="Arial"/>
              <a:buChar char="•"/>
              <a:defRPr sz="1200"/>
            </a:pPr>
            <a:r>
              <a:t>ice</a:t>
            </a:r>
          </a:p>
          <a:p>
            <a:pPr marL="457200" indent="-317500" defTabSz="457200">
              <a:spcBef>
                <a:spcPts val="300"/>
              </a:spcBef>
              <a:buSzPct val="100000"/>
              <a:buFont typeface="Arial"/>
              <a:buChar char="•"/>
              <a:defRPr sz="1200"/>
            </a:pPr>
            <a:r>
              <a:t>orange peel garnish</a:t>
            </a:r>
          </a:p>
          <a:p>
            <a:pPr marL="457200" indent="-317500" defTabSz="457200">
              <a:spcBef>
                <a:spcPts val="300"/>
              </a:spcBef>
              <a:buSzPct val="100000"/>
              <a:buFont typeface="Arial"/>
              <a:buChar char="•"/>
              <a:defRPr sz="1200"/>
            </a:pPr>
            <a:r>
              <a:t>Place the cider, vinegar, honey, and orange juice in a bar mixer or pitcher. Stir to mix well. Pour over ice and garnish with an orange peel. You can refrigerate it for later use for up to 8 hours.</a:t>
            </a:r>
          </a:p>
          <a:p>
            <a:pPr defTabSz="457200">
              <a:spcBef>
                <a:spcPts val="300"/>
              </a:spcBef>
              <a:defRPr sz="1200"/>
            </a:pPr>
          </a:p>
          <a:p>
            <a:pPr defTabSz="457200">
              <a:spcBef>
                <a:spcPts val="300"/>
              </a:spcBef>
              <a:defRPr b="1" sz="1200"/>
            </a:pPr>
            <a:r>
              <a:t>INSTRUCTIONS</a:t>
            </a:r>
            <a:endParaRPr b="0"/>
          </a:p>
          <a:p>
            <a:pPr marL="457200" indent="-317500" defTabSz="457200">
              <a:spcBef>
                <a:spcPts val="300"/>
              </a:spcBef>
              <a:buSzPct val="100000"/>
              <a:buFont typeface="Arial"/>
              <a:buAutoNum type="arabicPeriod" startAt="1"/>
              <a:defRPr sz="1200"/>
            </a:pPr>
            <a:r>
              <a:t>Rim the glass by dipping in apple juice and then rolling in chai spice sugar. To make chai spice sugar, mix equal parts of chai spice with sugar.</a:t>
            </a:r>
          </a:p>
          <a:p>
            <a:pPr marL="457200" indent="-317500" defTabSz="457200">
              <a:spcBef>
                <a:spcPts val="300"/>
              </a:spcBef>
              <a:buSzPct val="100000"/>
              <a:buFont typeface="Arial"/>
              <a:buAutoNum type="arabicPeriod" startAt="1"/>
              <a:defRPr sz="1200"/>
            </a:pPr>
            <a:r>
              <a:t>Place the cider, vinegar, syrup, juice, and bitters in a bar mixer or pitcher. Stir to mix well. Pour over ice and garnish with an orange peel. Sprinkle with a drop or two of bitters or orange turmeric shot over the top.</a:t>
            </a:r>
          </a:p>
          <a:p>
            <a:pPr marL="457200" indent="-317500" defTabSz="457200">
              <a:spcBef>
                <a:spcPts val="300"/>
              </a:spcBef>
              <a:buSzPct val="100000"/>
              <a:buFont typeface="Arial"/>
              <a:buAutoNum type="arabicPeriod" startAt="1"/>
              <a:defRPr sz="1200"/>
            </a:pPr>
            <a:r>
              <a:t>You can refrigerate it for later use for up to 8 hours.</a:t>
            </a:r>
          </a:p>
          <a:p>
            <a:pPr defTabSz="457200">
              <a:spcBef>
                <a:spcPts val="300"/>
              </a:spcBef>
              <a:defRPr sz="1200"/>
            </a:pPr>
          </a:p>
          <a:p>
            <a:pPr marL="457200" indent="-457200" defTabSz="457200">
              <a:tabLst>
                <a:tab pos="139700" algn="l"/>
                <a:tab pos="457200" algn="l"/>
              </a:tabLst>
              <a:defRPr sz="1200"/>
            </a:pPr>
            <a:r>
              <a:t>Serves 4. Each 1/2 cup serving: 125 calories, 0g fat, 0 g saturated fat, 0 mg cholesterol, </a:t>
            </a:r>
            <a:br/>
            <a:r>
              <a:t>0 g trans fat, 12 mg sodium, 28 g carbohydrate, 0 g fiber, 0 g protein.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Roasted Turkey Breast…"/>
          <p:cNvSpPr txBox="1"/>
          <p:nvPr/>
        </p:nvSpPr>
        <p:spPr>
          <a:xfrm>
            <a:off x="477876" y="4060672"/>
            <a:ext cx="6626148" cy="61672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3300"/>
            </a:pPr>
            <a:r>
              <a:t>Roasted Turkey Breast</a:t>
            </a:r>
          </a:p>
          <a:p>
            <a:pPr/>
          </a:p>
          <a:p>
            <a:pPr>
              <a:defRPr sz="1500"/>
            </a:pPr>
            <a:r>
              <a:t>Ingredients:</a:t>
            </a:r>
          </a:p>
          <a:p>
            <a:pPr/>
          </a:p>
          <a:p>
            <a:pPr marL="457200" indent="-317500" defTabSz="457200">
              <a:spcBef>
                <a:spcPts val="1000"/>
              </a:spcBef>
              <a:buSzPct val="100000"/>
              <a:buFont typeface="Arial"/>
              <a:buChar char="•"/>
              <a:defRPr sz="1200"/>
            </a:pPr>
            <a:r>
              <a:t>3-pound turkey breast, </a:t>
            </a:r>
            <a:br/>
            <a:r>
              <a:t>boneless</a:t>
            </a:r>
          </a:p>
          <a:p>
            <a:pPr marL="457200" indent="-317500" defTabSz="457200">
              <a:spcBef>
                <a:spcPts val="1000"/>
              </a:spcBef>
              <a:buSzPct val="100000"/>
              <a:buFont typeface="Arial"/>
              <a:buChar char="•"/>
              <a:defRPr sz="1200"/>
            </a:pPr>
            <a:r>
              <a:t>1 tablespoon olive oil</a:t>
            </a:r>
          </a:p>
          <a:p>
            <a:pPr marL="457200" indent="-317500" defTabSz="457200">
              <a:spcBef>
                <a:spcPts val="1000"/>
              </a:spcBef>
              <a:buSzPct val="100000"/>
              <a:buFont typeface="Arial"/>
              <a:buChar char="•"/>
              <a:defRPr sz="1200"/>
            </a:pPr>
            <a:r>
              <a:t>2 tsp poultry seasoning</a:t>
            </a:r>
          </a:p>
          <a:p>
            <a:pPr marL="457200" indent="-317500" defTabSz="457200">
              <a:spcBef>
                <a:spcPts val="1000"/>
              </a:spcBef>
              <a:buSzPct val="100000"/>
              <a:buFont typeface="Arial"/>
              <a:buChar char="•"/>
              <a:defRPr sz="1200"/>
            </a:pPr>
            <a:r>
              <a:t>1 tsp paprika</a:t>
            </a:r>
          </a:p>
          <a:p>
            <a:pPr marL="457200" indent="-317500" defTabSz="457200">
              <a:spcBef>
                <a:spcPts val="1000"/>
              </a:spcBef>
              <a:buSzPct val="100000"/>
              <a:buFont typeface="Arial"/>
              <a:buChar char="•"/>
              <a:defRPr sz="1200"/>
            </a:pPr>
            <a:r>
              <a:t>1 cup gravy</a:t>
            </a:r>
          </a:p>
          <a:p>
            <a:pPr marL="457200" indent="-317500" defTabSz="457200">
              <a:buSzPct val="100000"/>
              <a:buFont typeface="Arial"/>
              <a:buChar char="•"/>
              <a:defRPr sz="1200"/>
            </a:pPr>
            <a:r>
              <a:t>0.5 cup water</a:t>
            </a:r>
          </a:p>
          <a:p>
            <a:pPr defTabSz="457200">
              <a:defRPr sz="1600"/>
            </a:pPr>
          </a:p>
          <a:p>
            <a:pPr>
              <a:defRPr sz="1500"/>
            </a:pPr>
            <a:r>
              <a:t>Directions:</a:t>
            </a:r>
          </a:p>
          <a:p>
            <a:pPr defTabSz="457200">
              <a:defRPr sz="1600"/>
            </a:pPr>
          </a:p>
          <a:p>
            <a:pPr marL="457200" indent="-317500" defTabSz="457200">
              <a:spcBef>
                <a:spcPts val="1000"/>
              </a:spcBef>
              <a:buSzPct val="100000"/>
              <a:buFont typeface="Arial"/>
              <a:buAutoNum type="arabicPeriod" startAt="1"/>
              <a:defRPr sz="1200"/>
            </a:pPr>
            <a:r>
              <a:t>Preheat the oven to 350 degrees. Place the turkey on a roasting rack on a sheet pan or roasting pan. Rub it with olive oil and seasonings. Place a thermometer into the middle of the breast.</a:t>
            </a:r>
          </a:p>
          <a:p>
            <a:pPr marL="457200" indent="-317500" defTabSz="457200">
              <a:spcBef>
                <a:spcPts val="1000"/>
              </a:spcBef>
              <a:buSzPct val="100000"/>
              <a:buFont typeface="Arial"/>
              <a:buAutoNum type="arabicPeriod" startAt="1"/>
              <a:defRPr sz="1200"/>
            </a:pPr>
            <a:r>
              <a:t>Bake until the turkey breast reaches an internal temperature of 165F.</a:t>
            </a:r>
          </a:p>
          <a:p>
            <a:pPr marL="457200" indent="-317500" defTabSz="457200">
              <a:spcBef>
                <a:spcPts val="1000"/>
              </a:spcBef>
              <a:buSzPct val="100000"/>
              <a:buFont typeface="Arial"/>
              <a:buAutoNum type="arabicPeriod" startAt="1"/>
              <a:defRPr sz="1200"/>
            </a:pPr>
            <a:r>
              <a:t>Remove the breast from the oven.</a:t>
            </a:r>
          </a:p>
          <a:p>
            <a:pPr marL="457200" indent="-317500" defTabSz="457200">
              <a:spcBef>
                <a:spcPts val="1000"/>
              </a:spcBef>
              <a:buSzPct val="100000"/>
              <a:buFont typeface="Arial"/>
              <a:buAutoNum type="arabicPeriod" startAt="1"/>
              <a:defRPr sz="1200"/>
            </a:pPr>
            <a:r>
              <a:t>Add water to the gravy to keep it thin.</a:t>
            </a:r>
          </a:p>
          <a:p>
            <a:pPr marL="457200" indent="-317500" defTabSz="457200">
              <a:buSzPct val="100000"/>
              <a:buFont typeface="Arial"/>
              <a:buAutoNum type="arabicPeriod" startAt="1"/>
              <a:defRPr sz="1200"/>
            </a:pPr>
            <a:r>
              <a:t>Slice the breast into thin pieces and serve with hot gravy.</a:t>
            </a:r>
          </a:p>
          <a:p>
            <a:pPr marL="457200" indent="-457200" defTabSz="457200">
              <a:tabLst>
                <a:tab pos="139700" algn="l"/>
                <a:tab pos="457200" algn="l"/>
              </a:tabLst>
              <a:defRPr sz="1600"/>
            </a:pPr>
          </a:p>
          <a:p>
            <a:pPr marL="457200" indent="-457200" defTabSz="457200">
              <a:tabLst>
                <a:tab pos="139700" algn="l"/>
                <a:tab pos="457200" algn="l"/>
              </a:tabLst>
              <a:defRPr sz="1200"/>
            </a:pPr>
            <a:r>
              <a:t>Serves 8. Each serving: 200 calories, 5g fat, 1 g saturated fat, 94 mg cholesterol., 0 g trans fat, 486 mg sodium, 2 g carbohydrate, 0 g fiber, 37 g protein.</a:t>
            </a:r>
          </a:p>
        </p:txBody>
      </p:sp>
      <p:pic>
        <p:nvPicPr>
          <p:cNvPr id="124" name="Image" descr="Image"/>
          <p:cNvPicPr>
            <a:picLocks noChangeAspect="1"/>
          </p:cNvPicPr>
          <p:nvPr/>
        </p:nvPicPr>
        <p:blipFill>
          <a:blip r:embed="rId2">
            <a:extLst/>
          </a:blip>
          <a:srcRect l="0" t="0" r="0" b="21570"/>
          <a:stretch>
            <a:fillRect/>
          </a:stretch>
        </p:blipFill>
        <p:spPr>
          <a:xfrm>
            <a:off x="-14090" y="-1721752"/>
            <a:ext cx="7610152" cy="571212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Image" descr="Image"/>
          <p:cNvPicPr>
            <a:picLocks noChangeAspect="1"/>
          </p:cNvPicPr>
          <p:nvPr/>
        </p:nvPicPr>
        <p:blipFill>
          <a:blip r:embed="rId2">
            <a:extLst/>
          </a:blip>
          <a:stretch>
            <a:fillRect/>
          </a:stretch>
        </p:blipFill>
        <p:spPr>
          <a:xfrm>
            <a:off x="0" y="-2327841"/>
            <a:ext cx="7581901" cy="6505824"/>
          </a:xfrm>
          <a:prstGeom prst="rect">
            <a:avLst/>
          </a:prstGeom>
          <a:ln w="12700">
            <a:miter lim="400000"/>
          </a:ln>
        </p:spPr>
      </p:pic>
      <p:sp>
        <p:nvSpPr>
          <p:cNvPr id="127" name="Apple Cranberry “Stuffins”…"/>
          <p:cNvSpPr txBox="1"/>
          <p:nvPr/>
        </p:nvSpPr>
        <p:spPr>
          <a:xfrm>
            <a:off x="449659" y="4423357"/>
            <a:ext cx="6682582" cy="57989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000"/>
              </a:spcBef>
              <a:defRPr sz="2800"/>
            </a:pPr>
            <a:r>
              <a:t>Apple Cranberry “Stuffins”</a:t>
            </a:r>
          </a:p>
          <a:p>
            <a:pPr defTabSz="457200">
              <a:spcBef>
                <a:spcPts val="1000"/>
              </a:spcBef>
              <a:defRPr sz="1600"/>
            </a:pPr>
            <a:r>
              <a:t>Ingredients:</a:t>
            </a:r>
          </a:p>
          <a:p>
            <a:pPr marL="457200" indent="-317500" defTabSz="457200">
              <a:spcBef>
                <a:spcPts val="1000"/>
              </a:spcBef>
              <a:buSzPct val="100000"/>
              <a:buFont typeface="Arial"/>
              <a:buChar char="•"/>
              <a:defRPr sz="1200"/>
            </a:pPr>
            <a:r>
              <a:t>1 bag stuffing mix</a:t>
            </a:r>
          </a:p>
          <a:p>
            <a:pPr marL="457200" indent="-317500" defTabSz="457200">
              <a:spcBef>
                <a:spcPts val="1000"/>
              </a:spcBef>
              <a:buSzPct val="100000"/>
              <a:buFont typeface="Arial"/>
              <a:buChar char="•"/>
              <a:defRPr sz="1200"/>
            </a:pPr>
            <a:r>
              <a:t>0.5 onions peeled and chopped</a:t>
            </a:r>
          </a:p>
          <a:p>
            <a:pPr marL="457200" indent="-317500" defTabSz="457200">
              <a:spcBef>
                <a:spcPts val="1000"/>
              </a:spcBef>
              <a:buSzPct val="100000"/>
              <a:buFont typeface="Arial"/>
              <a:buChar char="•"/>
              <a:defRPr sz="1200"/>
            </a:pPr>
            <a:r>
              <a:t>2 each stalks of celery chopped</a:t>
            </a:r>
          </a:p>
          <a:p>
            <a:pPr marL="457200" indent="-317500" defTabSz="457200">
              <a:spcBef>
                <a:spcPts val="1000"/>
              </a:spcBef>
              <a:buSzPct val="100000"/>
              <a:buFont typeface="Arial"/>
              <a:buChar char="•"/>
              <a:defRPr sz="1200"/>
            </a:pPr>
            <a:r>
              <a:t>1 each apple peeled, cored, chopped</a:t>
            </a:r>
          </a:p>
          <a:p>
            <a:pPr marL="457200" indent="-317500" defTabSz="457200">
              <a:spcBef>
                <a:spcPts val="1000"/>
              </a:spcBef>
              <a:buSzPct val="100000"/>
              <a:buFont typeface="Arial"/>
              <a:buChar char="•"/>
              <a:defRPr sz="1200"/>
            </a:pPr>
            <a:r>
              <a:t>0.25 cup dried cranberries or chopped fresh ones</a:t>
            </a:r>
          </a:p>
          <a:p>
            <a:pPr marL="457200" indent="-317500" defTabSz="457200">
              <a:spcBef>
                <a:spcPts val="1000"/>
              </a:spcBef>
              <a:buSzPct val="100000"/>
              <a:buFont typeface="Arial"/>
              <a:buChar char="•"/>
              <a:defRPr sz="1200"/>
            </a:pPr>
            <a:r>
              <a:t>1.75 cups water</a:t>
            </a:r>
          </a:p>
          <a:p>
            <a:pPr marL="457200" indent="-317500" defTabSz="457200">
              <a:buSzPct val="100000"/>
              <a:buFont typeface="Arial"/>
              <a:buChar char="•"/>
              <a:defRPr sz="1200"/>
            </a:pPr>
            <a:r>
              <a:t>4 tablespoons olive oil</a:t>
            </a:r>
          </a:p>
          <a:p>
            <a:pPr defTabSz="457200">
              <a:defRPr sz="1600"/>
            </a:pPr>
          </a:p>
          <a:p>
            <a:pPr defTabSz="457200">
              <a:defRPr sz="1600"/>
            </a:pPr>
            <a:r>
              <a:t>Directions:</a:t>
            </a:r>
          </a:p>
          <a:p>
            <a:pPr defTabSz="457200">
              <a:defRPr sz="2000"/>
            </a:pPr>
          </a:p>
          <a:p>
            <a:pPr marL="457200" indent="-317500" defTabSz="457200">
              <a:spcBef>
                <a:spcPts val="1000"/>
              </a:spcBef>
              <a:buSzPct val="100000"/>
              <a:buFont typeface="Arial"/>
              <a:buAutoNum type="arabicPeriod" startAt="1"/>
              <a:defRPr sz="1200"/>
            </a:pPr>
            <a:r>
              <a:t>Saute the apples, onions, and celery with a little spray vegetable oil. Cover and cook until tender. Add the stuffing mix and olive oil. Mix well. Then add the water. Cover and cook on very low heat for a few minutes.</a:t>
            </a:r>
          </a:p>
          <a:p>
            <a:pPr marL="457200" indent="-317500" defTabSz="457200">
              <a:spcBef>
                <a:spcPts val="1000"/>
              </a:spcBef>
              <a:buSzPct val="100000"/>
              <a:buFont typeface="Arial"/>
              <a:buAutoNum type="arabicPeriod" startAt="1"/>
              <a:defRPr sz="1200"/>
            </a:pPr>
            <a:r>
              <a:t>Grease the muffin tins. Scoop the stuffing into the tins.</a:t>
            </a:r>
          </a:p>
          <a:p>
            <a:pPr marL="457200" indent="-317500" defTabSz="457200">
              <a:spcBef>
                <a:spcPts val="1000"/>
              </a:spcBef>
              <a:buSzPct val="100000"/>
              <a:buFont typeface="Arial"/>
              <a:buAutoNum type="arabicPeriod" startAt="1"/>
              <a:defRPr sz="1200"/>
            </a:pPr>
            <a:r>
              <a:t>Bake the stuffins for about 30 minutes or until they are heated through and a nice brown color on the top and sizes.</a:t>
            </a:r>
          </a:p>
          <a:p>
            <a:pPr marL="457200" indent="-317500" defTabSz="457200">
              <a:buSzPct val="100000"/>
              <a:buFont typeface="Arial"/>
              <a:buAutoNum type="arabicPeriod" startAt="1"/>
              <a:defRPr sz="1200"/>
            </a:pPr>
            <a:r>
              <a:t>Serve on a platter. Garnish with a few more cranberries and some parsley</a:t>
            </a:r>
          </a:p>
          <a:p>
            <a:pPr marL="457200" indent="-457200" defTabSz="457200">
              <a:tabLst>
                <a:tab pos="139700" algn="l"/>
                <a:tab pos="457200" algn="l"/>
              </a:tabLst>
              <a:defRPr sz="1200"/>
            </a:pPr>
          </a:p>
          <a:p>
            <a:pPr marL="457200" indent="-457200" defTabSz="457200">
              <a:tabLst>
                <a:tab pos="139700" algn="l"/>
                <a:tab pos="457200" algn="l"/>
              </a:tabLst>
              <a:defRPr sz="1200"/>
            </a:pPr>
            <a:r>
              <a:t>Serves 12. Each stuffing: 59 calories, 5g fat, 0.5 g saturated fat, 0 mg cholesterol, 0 g trans fat, </a:t>
            </a:r>
            <a:br/>
            <a:r>
              <a:t>4 mg sodium, 4 g carbohydrate, 0.5 g fiber, 1 g protein.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Image" descr="Image"/>
          <p:cNvPicPr>
            <a:picLocks noChangeAspect="1"/>
          </p:cNvPicPr>
          <p:nvPr/>
        </p:nvPicPr>
        <p:blipFill>
          <a:blip r:embed="rId2">
            <a:extLst/>
          </a:blip>
          <a:stretch>
            <a:fillRect/>
          </a:stretch>
        </p:blipFill>
        <p:spPr>
          <a:xfrm>
            <a:off x="0" y="-879164"/>
            <a:ext cx="7581901" cy="4120528"/>
          </a:xfrm>
          <a:prstGeom prst="rect">
            <a:avLst/>
          </a:prstGeom>
          <a:ln w="12700">
            <a:miter lim="400000"/>
          </a:ln>
        </p:spPr>
      </p:pic>
      <p:sp>
        <p:nvSpPr>
          <p:cNvPr id="130" name="Pumpkin Flan…"/>
          <p:cNvSpPr txBox="1"/>
          <p:nvPr/>
        </p:nvSpPr>
        <p:spPr>
          <a:xfrm>
            <a:off x="539295" y="3385341"/>
            <a:ext cx="6704989" cy="73737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2600"/>
            </a:pPr>
            <a:r>
              <a:t>Pumpkin Flan</a:t>
            </a:r>
          </a:p>
          <a:p>
            <a:pPr defTabSz="457200">
              <a:defRPr b="1" sz="1200"/>
            </a:pPr>
            <a:r>
              <a:t>Caramel</a:t>
            </a:r>
          </a:p>
          <a:p>
            <a:pPr marL="457200" indent="-317500" defTabSz="457200">
              <a:spcBef>
                <a:spcPts val="1000"/>
              </a:spcBef>
              <a:buSzPct val="100000"/>
              <a:buFont typeface="Arial"/>
              <a:buChar char="•"/>
              <a:defRPr sz="1200"/>
            </a:pPr>
            <a:r>
              <a:t>1/2 cup sugar</a:t>
            </a:r>
          </a:p>
          <a:p>
            <a:pPr marL="457200" indent="-317500" defTabSz="457200">
              <a:spcBef>
                <a:spcPts val="1000"/>
              </a:spcBef>
              <a:buSzPct val="100000"/>
              <a:buFont typeface="Arial"/>
              <a:buChar char="•"/>
              <a:defRPr sz="1200"/>
            </a:pPr>
            <a:r>
              <a:t>1 tsp lemon juice</a:t>
            </a:r>
          </a:p>
          <a:p>
            <a:pPr marL="457200" indent="-317500" defTabSz="457200">
              <a:buSzPct val="100000"/>
              <a:buFont typeface="Arial"/>
              <a:buChar char="•"/>
              <a:defRPr sz="1200"/>
            </a:pPr>
            <a:r>
              <a:t>2 tsp water</a:t>
            </a:r>
          </a:p>
          <a:p>
            <a:pPr defTabSz="457200">
              <a:defRPr b="1" sz="1200"/>
            </a:pPr>
            <a:r>
              <a:t>Filling</a:t>
            </a:r>
          </a:p>
          <a:p>
            <a:pPr marL="457200" indent="-317500" defTabSz="457200">
              <a:spcBef>
                <a:spcPts val="1000"/>
              </a:spcBef>
              <a:buSzPct val="100000"/>
              <a:buFont typeface="Arial"/>
              <a:buChar char="•"/>
              <a:defRPr sz="1200"/>
            </a:pPr>
            <a:r>
              <a:t>1 can pumpkin puree</a:t>
            </a:r>
          </a:p>
          <a:p>
            <a:pPr marL="457200" indent="-317500" defTabSz="457200">
              <a:spcBef>
                <a:spcPts val="1000"/>
              </a:spcBef>
              <a:buSzPct val="100000"/>
              <a:buFont typeface="Arial"/>
              <a:buChar char="•"/>
              <a:defRPr sz="1200"/>
            </a:pPr>
            <a:r>
              <a:t>1 tablespoon pumpkin pie spice</a:t>
            </a:r>
          </a:p>
          <a:p>
            <a:pPr marL="457200" indent="-317500" defTabSz="457200">
              <a:spcBef>
                <a:spcPts val="1000"/>
              </a:spcBef>
              <a:buSzPct val="100000"/>
              <a:buFont typeface="Arial"/>
              <a:buChar char="•"/>
              <a:defRPr sz="1200"/>
            </a:pPr>
            <a:r>
              <a:t>5 eggs</a:t>
            </a:r>
          </a:p>
          <a:p>
            <a:pPr marL="457200" indent="-317500" defTabSz="457200">
              <a:spcBef>
                <a:spcPts val="1000"/>
              </a:spcBef>
              <a:buSzPct val="100000"/>
              <a:buFont typeface="Arial"/>
              <a:buChar char="•"/>
              <a:defRPr sz="1200"/>
            </a:pPr>
            <a:r>
              <a:t>1 can of evaporated milk</a:t>
            </a:r>
          </a:p>
          <a:p>
            <a:pPr marL="457200" indent="-317500" defTabSz="457200">
              <a:buSzPct val="100000"/>
              <a:buFont typeface="Arial"/>
              <a:buChar char="•"/>
              <a:defRPr sz="1200"/>
            </a:pPr>
            <a:r>
              <a:t>1 can sweetened condensed milk</a:t>
            </a:r>
          </a:p>
          <a:p>
            <a:pPr defTabSz="457200">
              <a:defRPr b="1" sz="1200"/>
            </a:pPr>
            <a:r>
              <a:t>INSTRUCTIONS</a:t>
            </a:r>
            <a:endParaRPr b="0"/>
          </a:p>
          <a:p>
            <a:pPr marL="457200" indent="-317500" defTabSz="457200">
              <a:spcBef>
                <a:spcPts val="1000"/>
              </a:spcBef>
              <a:buSzPct val="100000"/>
              <a:buFont typeface="Arial"/>
              <a:buAutoNum type="arabicPeriod" startAt="1"/>
              <a:defRPr sz="1200"/>
            </a:pPr>
            <a:r>
              <a:t>Prepare the flan mold. It should be a ceramic bowl or tart pan with straight sides about 8 inches in diameter. And it should be ovenproof. Lightly grease the sides.</a:t>
            </a:r>
          </a:p>
          <a:p>
            <a:pPr marL="457200" indent="-317500" defTabSz="457200">
              <a:spcBef>
                <a:spcPts val="1000"/>
              </a:spcBef>
              <a:buSzPct val="100000"/>
              <a:buFont typeface="Arial"/>
              <a:buAutoNum type="arabicPeriod" startAt="1"/>
              <a:defRPr sz="1200"/>
            </a:pPr>
            <a:r>
              <a:t>Place the ingredients for the caramel in a stainless steel pot. Mix well and bring to a boil. Boil on high until the mixture is the color of iced tea.</a:t>
            </a:r>
          </a:p>
          <a:p>
            <a:pPr marL="457200" indent="-317500" defTabSz="457200">
              <a:spcBef>
                <a:spcPts val="1000"/>
              </a:spcBef>
              <a:buSzPct val="100000"/>
              <a:buFont typeface="Arial"/>
              <a:buAutoNum type="arabicPeriod" startAt="1"/>
              <a:defRPr sz="1200"/>
            </a:pPr>
            <a:r>
              <a:t>Immediately pour the caramel into the bottom of the flan mold.</a:t>
            </a:r>
          </a:p>
          <a:p>
            <a:pPr marL="457200" indent="-317500" defTabSz="457200">
              <a:spcBef>
                <a:spcPts val="1000"/>
              </a:spcBef>
              <a:buSzPct val="100000"/>
              <a:buFont typeface="Arial"/>
              <a:buAutoNum type="arabicPeriod" startAt="1"/>
              <a:defRPr sz="1200"/>
            </a:pPr>
            <a:r>
              <a:t>Prepare the custard by mixing the spices into the pumpkin with a whisk and then add the eggs one by one, mixing smoothly between each addition. Add the evaporated and condensed milk to the pumpkin/egg mixture and mix smoothly. Pour the custard into the tart pan. Bake in a 350-degree oven in a pan of water until the custard is firm in the center, about 45 minutes. Remove from the oven, cool briefly, then refrigerate overnight.</a:t>
            </a:r>
          </a:p>
          <a:p>
            <a:pPr marL="457200" indent="-317500" defTabSz="457200">
              <a:spcBef>
                <a:spcPts val="1000"/>
              </a:spcBef>
              <a:buSzPct val="100000"/>
              <a:buFont typeface="Arial"/>
              <a:buAutoNum type="arabicPeriod" startAt="1"/>
              <a:defRPr sz="1200"/>
            </a:pPr>
            <a:r>
              <a:t>Run a knife around the edges of the flan and invert onto a plate.</a:t>
            </a:r>
          </a:p>
          <a:p>
            <a:pPr marL="457200" indent="-317500" defTabSz="457200">
              <a:spcBef>
                <a:spcPts val="1000"/>
              </a:spcBef>
              <a:buSzPct val="100000"/>
              <a:buFont typeface="Arial"/>
              <a:buAutoNum type="arabicPeriod" startAt="1"/>
              <a:defRPr sz="1200"/>
            </a:pPr>
            <a:r>
              <a:t>Garnish with pumpkin seeds (pepitas) and pomegranate arils.</a:t>
            </a:r>
          </a:p>
          <a:p>
            <a:pPr marL="457200" indent="-317500" defTabSz="457200">
              <a:spcBef>
                <a:spcPts val="1000"/>
              </a:spcBef>
              <a:buSzPct val="100000"/>
              <a:buFont typeface="Arial"/>
              <a:buAutoNum type="arabicPeriod" startAt="1"/>
              <a:defRPr b="1" sz="1200"/>
            </a:pPr>
            <a:r>
              <a:t>Creme Brulee version:</a:t>
            </a:r>
            <a:endParaRPr b="0"/>
          </a:p>
          <a:p>
            <a:pPr marL="457200" indent="-317500" defTabSz="457200">
              <a:buSzPct val="100000"/>
              <a:buFont typeface="Arial"/>
              <a:buAutoNum type="arabicPeriod" startAt="1"/>
              <a:defRPr sz="1200"/>
            </a:pPr>
            <a:r>
              <a:t>Skip the caramel sugar steps. Make the custard and bake in a tart pan in a water bath. Top with sugar and caramelize with a torch (omit lemon juice and water).</a:t>
            </a:r>
          </a:p>
          <a:p>
            <a:pPr marL="457200" indent="-457200" defTabSz="457200">
              <a:tabLst>
                <a:tab pos="139700" algn="l"/>
                <a:tab pos="457200" algn="l"/>
              </a:tabLst>
              <a:defRPr sz="1200"/>
            </a:pPr>
          </a:p>
          <a:p>
            <a:pPr marL="457200" indent="-457200" defTabSz="457200">
              <a:tabLst>
                <a:tab pos="139700" algn="l"/>
                <a:tab pos="457200" algn="l"/>
              </a:tabLst>
              <a:defRPr sz="1200"/>
            </a:pPr>
            <a:r>
              <a:t>Serves 12. Each serving: 217 calories, 7g fat, 4 g saturated fat, 87 mg cholesterol, </a:t>
            </a:r>
            <a:br/>
            <a:r>
              <a:t>0 g trans fat, 101 mg sodium, 32 g carbohydrate, 1 g fiber, 7 g protein.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Google Shape;109;p19"/>
          <p:cNvSpPr txBox="1"/>
          <p:nvPr/>
        </p:nvSpPr>
        <p:spPr>
          <a:xfrm>
            <a:off x="3887258" y="1106375"/>
            <a:ext cx="3075782" cy="36152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lnSpc>
                <a:spcPct val="115000"/>
              </a:lnSpc>
              <a:spcBef>
                <a:spcPts val="1000"/>
              </a:spcBef>
              <a:defRPr sz="1200"/>
            </a:lvl1pPr>
          </a:lstStyle>
          <a:p>
            <a:pPr/>
            <a:r>
              <a:t>Research has shown that women of childbearing age are most likely to report intense food cravings. Chocolate is the most often reported craving for these women. Men are more likely to report cravings for meats and salty snack foods. Since nearly all craved foods by men and women are calorie-dense, it is not surprising to find overweight people reporting intense food cravings. Since dietary restraint in the form of calorie restriction or portion control invariably increases hunger and hunger increases the desire to eat all foods, it is not surprising that people on calorie restricted diets often end up bingeing on a highly preferred food or craved food.</a:t>
            </a:r>
          </a:p>
        </p:txBody>
      </p:sp>
      <p:sp>
        <p:nvSpPr>
          <p:cNvPr id="133" name="Google Shape;111;p19"/>
          <p:cNvSpPr txBox="1"/>
          <p:nvPr/>
        </p:nvSpPr>
        <p:spPr>
          <a:xfrm>
            <a:off x="405975" y="321187"/>
            <a:ext cx="6902399" cy="4722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Should Cravings Be Your Guide?</a:t>
            </a:r>
          </a:p>
        </p:txBody>
      </p:sp>
      <p:sp>
        <p:nvSpPr>
          <p:cNvPr id="134" name="Google Shape;112;p19"/>
          <p:cNvSpPr txBox="1"/>
          <p:nvPr/>
        </p:nvSpPr>
        <p:spPr>
          <a:xfrm>
            <a:off x="474898" y="5034381"/>
            <a:ext cx="6472371" cy="514183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defRPr sz="1200"/>
            </a:pPr>
            <a:r>
              <a:t>Many people believe that a craving or desire for a specific food is an indication of nutritional need. Some researchers have suggested that since most cravings are for nutrient-poor foods high in fat, sugar, and/or salt, such cravings appear unlikely to have anything to do with real nutritional needs. These researchers note that it is food items which are highly palatable that are most likely to be craved. They hypothesize that most food cravings simply reflect a desire for pleasure; often people who are depressed, anxious, or lonely  report the most intense food cravings.</a:t>
            </a:r>
          </a:p>
          <a:p>
            <a:pPr algn="just">
              <a:lnSpc>
                <a:spcPct val="115000"/>
              </a:lnSpc>
              <a:spcBef>
                <a:spcPts val="1000"/>
              </a:spcBef>
              <a:defRPr sz="1200"/>
            </a:pPr>
            <a:r>
              <a:t>Other researchers note that certain neurotransmitters increase the desire to eat certain types of food. For example, galanin increases the desire for fatty foods, while neuropeptide Y is associated with a desire for high-carbohydrate foods. Of course research also shows that the more fat in one’s diet, the more galanin is produced, and the more galanin that’s produced, the more one prefers or craves fattier foods. Indeed, research shows that eating less fat for several weeks reduces galanin levels and the desire to eat fatty foods. It is clear that the only way to reduce one’s desire for fatty foods is to not eat them. There is no evidence that avoiding a certain food will create a more intense craving or desire to eat that food. In fact, avoidance is the only proven way to reduce ones desire for a craved food item.</a:t>
            </a:r>
          </a:p>
          <a:p>
            <a:pPr algn="just">
              <a:lnSpc>
                <a:spcPct val="115000"/>
              </a:lnSpc>
              <a:spcBef>
                <a:spcPts val="1000"/>
              </a:spcBef>
              <a:defRPr sz="1200"/>
            </a:pPr>
            <a:r>
              <a:t>The bottom line: contrary to popular myth, food cravings do not reflect a real nutritional need and often undermine rational attempts to improve one’s diet. In general, the only way to reduce the desire for nutritionally undesirable craved foods is to avoid them for several weeks. With time, such cravings diminish and become easier to control.</a:t>
            </a:r>
          </a:p>
          <a:p>
            <a:pPr algn="just">
              <a:lnSpc>
                <a:spcPct val="115000"/>
              </a:lnSpc>
              <a:spcBef>
                <a:spcPts val="1000"/>
              </a:spcBef>
              <a:defRPr sz="1200"/>
            </a:pPr>
          </a:p>
          <a:p>
            <a:pPr algn="just">
              <a:lnSpc>
                <a:spcPct val="115000"/>
              </a:lnSpc>
              <a:spcBef>
                <a:spcPts val="1000"/>
              </a:spcBef>
              <a:defRPr sz="1200"/>
            </a:pPr>
            <a:r>
              <a:t>James J. Kenney, PHD, RD, FACN</a:t>
            </a:r>
          </a:p>
        </p:txBody>
      </p:sp>
      <p:pic>
        <p:nvPicPr>
          <p:cNvPr id="135" name="Popsicle2.png" descr="Popsicle2.png"/>
          <p:cNvPicPr>
            <a:picLocks noChangeAspect="1"/>
          </p:cNvPicPr>
          <p:nvPr/>
        </p:nvPicPr>
        <p:blipFill>
          <a:blip r:embed="rId2">
            <a:extLst/>
          </a:blip>
          <a:srcRect l="20622" t="26419" r="20622" b="39909"/>
          <a:stretch>
            <a:fillRect/>
          </a:stretch>
        </p:blipFill>
        <p:spPr>
          <a:xfrm>
            <a:off x="385796" y="1245658"/>
            <a:ext cx="3275905" cy="333650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Google Shape;102;p18"/>
          <p:cNvSpPr txBox="1"/>
          <p:nvPr/>
        </p:nvSpPr>
        <p:spPr>
          <a:xfrm>
            <a:off x="261158" y="3053698"/>
            <a:ext cx="6704154" cy="674276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07340" algn="just">
              <a:lnSpc>
                <a:spcPct val="115000"/>
              </a:lnSpc>
              <a:spcBef>
                <a:spcPts val="1000"/>
              </a:spcBef>
              <a:buClr>
                <a:srgbClr val="000000"/>
              </a:buClr>
              <a:buSzPts val="1100"/>
              <a:buAutoNum type="arabicPeriod" startAt="1"/>
              <a:defRPr b="1" sz="1100"/>
            </a:pPr>
            <a:r>
              <a:t>Fresh Fruit:</a:t>
            </a:r>
            <a:r>
              <a:rPr b="0"/>
              <a:t> Instead of reaching for sugary snacks or desserts, opt for fresh fruits like berries, apples, or oranges. They provide natural sweetness along with fiber and essential nutrients.</a:t>
            </a:r>
          </a:p>
          <a:p>
            <a:pPr marL="457200" indent="-307340" algn="just">
              <a:lnSpc>
                <a:spcPct val="115000"/>
              </a:lnSpc>
              <a:spcBef>
                <a:spcPts val="1000"/>
              </a:spcBef>
              <a:buClr>
                <a:srgbClr val="000000"/>
              </a:buClr>
              <a:buSzPts val="1100"/>
              <a:buAutoNum type="arabicPeriod" startAt="1"/>
              <a:defRPr b="1" sz="1100"/>
            </a:pPr>
            <a:r>
              <a:t>Unsweetened Applesauce:</a:t>
            </a:r>
            <a:r>
              <a:rPr b="0"/>
              <a:t> Use unsweetened applesauce as a substitute for sugar in baking recipes. It can add moisture and sweetness without the need for added sugar.</a:t>
            </a:r>
          </a:p>
          <a:p>
            <a:pPr marL="457200" indent="-307340" algn="just">
              <a:lnSpc>
                <a:spcPct val="115000"/>
              </a:lnSpc>
              <a:spcBef>
                <a:spcPts val="1000"/>
              </a:spcBef>
              <a:buClr>
                <a:srgbClr val="000000"/>
              </a:buClr>
              <a:buSzPts val="1100"/>
              <a:buAutoNum type="arabicPeriod" startAt="1"/>
              <a:defRPr b="1" sz="1100"/>
            </a:pPr>
            <a:r>
              <a:t>Stevia or Monk Fruit:</a:t>
            </a:r>
            <a:r>
              <a:rPr b="0"/>
              <a:t> Stevia and monk fruit are natural, calorie-free sweeteners that can be used as sugar substitutes in recipes, coffee, or tea.</a:t>
            </a:r>
          </a:p>
          <a:p>
            <a:pPr marL="457200" indent="-307340" algn="just">
              <a:lnSpc>
                <a:spcPct val="115000"/>
              </a:lnSpc>
              <a:spcBef>
                <a:spcPts val="1000"/>
              </a:spcBef>
              <a:buClr>
                <a:srgbClr val="000000"/>
              </a:buClr>
              <a:buSzPts val="1100"/>
              <a:buAutoNum type="arabicPeriod" startAt="1"/>
              <a:defRPr b="1" sz="1100"/>
            </a:pPr>
            <a:r>
              <a:t>Honey or Maple Syrup:</a:t>
            </a:r>
            <a:r>
              <a:rPr b="0"/>
              <a:t> When a recipe calls for sugar, try using natural sweeteners like honey or pure maple syrup in moderation. Keep in mind that these still contain sugar but provide additional nutrients compared to refined sugar.</a:t>
            </a:r>
          </a:p>
          <a:p>
            <a:pPr marL="457200" indent="-307340" algn="just">
              <a:lnSpc>
                <a:spcPct val="115000"/>
              </a:lnSpc>
              <a:spcBef>
                <a:spcPts val="1000"/>
              </a:spcBef>
              <a:buClr>
                <a:srgbClr val="000000"/>
              </a:buClr>
              <a:buSzPts val="1100"/>
              <a:buAutoNum type="arabicPeriod" startAt="1"/>
              <a:defRPr b="1" sz="1100"/>
            </a:pPr>
            <a:r>
              <a:t>Greek Yogurt:</a:t>
            </a:r>
            <a:r>
              <a:rPr b="0"/>
              <a:t> Swap out sugary, flavored yogurts for plain, unsweetened Greek yogurt, which you can sweeten with fresh fruit or a drizzle of honey.</a:t>
            </a:r>
          </a:p>
          <a:p>
            <a:pPr marL="457200" indent="-307340" algn="just">
              <a:lnSpc>
                <a:spcPct val="115000"/>
              </a:lnSpc>
              <a:spcBef>
                <a:spcPts val="1000"/>
              </a:spcBef>
              <a:buClr>
                <a:srgbClr val="000000"/>
              </a:buClr>
              <a:buSzPts val="1100"/>
              <a:buAutoNum type="arabicPeriod" startAt="1"/>
              <a:defRPr b="1" sz="1100"/>
            </a:pPr>
            <a:r>
              <a:t>Nut Butters:</a:t>
            </a:r>
            <a:r>
              <a:rPr b="0"/>
              <a:t> Instead of sugary spreads, use natural nut butters like almond or peanut butter. These add healthy fats and protein without the added sugars.</a:t>
            </a:r>
          </a:p>
          <a:p>
            <a:pPr marL="457200" indent="-307340" algn="just">
              <a:lnSpc>
                <a:spcPct val="115000"/>
              </a:lnSpc>
              <a:spcBef>
                <a:spcPts val="1000"/>
              </a:spcBef>
              <a:buClr>
                <a:srgbClr val="000000"/>
              </a:buClr>
              <a:buSzPts val="1100"/>
              <a:buAutoNum type="arabicPeriod" startAt="1"/>
              <a:defRPr b="1" sz="1100"/>
            </a:pPr>
            <a:r>
              <a:t>Cinnamon or Vanilla Extract:</a:t>
            </a:r>
            <a:r>
              <a:rPr b="0"/>
              <a:t> Enhance the flavor of your dishes with spices like cinnamon or a touch of vanilla extract. This can reduce the need for added sugar in recipes.</a:t>
            </a:r>
          </a:p>
          <a:p>
            <a:pPr marL="457200" indent="-307340" algn="just">
              <a:lnSpc>
                <a:spcPct val="115000"/>
              </a:lnSpc>
              <a:spcBef>
                <a:spcPts val="1000"/>
              </a:spcBef>
              <a:buClr>
                <a:srgbClr val="000000"/>
              </a:buClr>
              <a:buSzPts val="1100"/>
              <a:buAutoNum type="arabicPeriod" startAt="1"/>
              <a:defRPr b="1" sz="1100"/>
            </a:pPr>
            <a:r>
              <a:t>Dark Chocolate:</a:t>
            </a:r>
            <a:r>
              <a:rPr b="0"/>
              <a:t> If you have a sweet tooth, opt for dark chocolate with a high cocoa content (70% or higher). It contains less sugar than milk chocolate and provides antioxidants.</a:t>
            </a:r>
          </a:p>
          <a:p>
            <a:pPr marL="457200" indent="-307340" algn="just">
              <a:lnSpc>
                <a:spcPct val="115000"/>
              </a:lnSpc>
              <a:spcBef>
                <a:spcPts val="1000"/>
              </a:spcBef>
              <a:buClr>
                <a:srgbClr val="000000"/>
              </a:buClr>
              <a:buSzPts val="1100"/>
              <a:buAutoNum type="arabicPeriod" startAt="1"/>
              <a:defRPr b="1" sz="1100"/>
            </a:pPr>
            <a:r>
              <a:t>Whole Grains:</a:t>
            </a:r>
            <a:r>
              <a:rPr b="0"/>
              <a:t> Choose whole grains like oats or quinoa over sugary cereals and refined grains. Whole grains can be a satisfying and nutritious option for breakfast or snacks.</a:t>
            </a:r>
          </a:p>
          <a:p>
            <a:pPr marL="457200" indent="-307340" algn="just">
              <a:lnSpc>
                <a:spcPct val="115000"/>
              </a:lnSpc>
              <a:spcBef>
                <a:spcPts val="1000"/>
              </a:spcBef>
              <a:buClr>
                <a:srgbClr val="000000"/>
              </a:buClr>
              <a:buSzPts val="1100"/>
              <a:buAutoNum type="arabicPeriod" startAt="1"/>
              <a:defRPr b="1" sz="1100"/>
            </a:pPr>
            <a:r>
              <a:t>Homemade Smoothies:</a:t>
            </a:r>
            <a:r>
              <a:rPr b="0"/>
              <a:t> Make your own smoothies using unsweetened almond or coconut milk, fresh fruits, and a source of protein like yogurt or protein powder. This way, you can control the amount of added sugar.</a:t>
            </a:r>
          </a:p>
          <a:p>
            <a:pPr marL="457200" indent="-307340" algn="just">
              <a:lnSpc>
                <a:spcPct val="115000"/>
              </a:lnSpc>
              <a:spcBef>
                <a:spcPts val="1000"/>
              </a:spcBef>
              <a:buClr>
                <a:srgbClr val="000000"/>
              </a:buClr>
              <a:buSzPts val="1100"/>
              <a:buAutoNum type="arabicPeriod" startAt="1"/>
              <a:defRPr b="1" sz="1100"/>
            </a:pPr>
            <a:r>
              <a:t>Seltzer Water or Herbal Tea:</a:t>
            </a:r>
            <a:r>
              <a:rPr b="0"/>
              <a:t> Replace sugary soft drinks and juices with unsweetened seltzer water or herbal teas. You can add a slice of citrus or some mint for flavor.</a:t>
            </a:r>
          </a:p>
          <a:p>
            <a:pPr marL="457200" indent="-307340" algn="just">
              <a:lnSpc>
                <a:spcPct val="115000"/>
              </a:lnSpc>
              <a:spcBef>
                <a:spcPts val="1000"/>
              </a:spcBef>
              <a:buClr>
                <a:srgbClr val="000000"/>
              </a:buClr>
              <a:buSzPts val="1100"/>
              <a:buAutoNum type="arabicPeriod" startAt="1"/>
              <a:defRPr b="1" sz="1100"/>
            </a:pPr>
            <a:r>
              <a:t>Reduce Sugar Gradually: </a:t>
            </a:r>
            <a:r>
              <a:rPr b="0"/>
              <a:t>If you're used to adding a lot of sugar to your coffee or tea, try reducing the amount slowly over time until your taste buds adjust to less sweetness.</a:t>
            </a:r>
          </a:p>
          <a:p>
            <a:pPr algn="just">
              <a:lnSpc>
                <a:spcPct val="115000"/>
              </a:lnSpc>
              <a:spcBef>
                <a:spcPts val="1000"/>
              </a:spcBef>
              <a:defRPr sz="1100"/>
            </a:pPr>
            <a:r>
              <a:t>Remember that it's essential to read food labels and be mindful of hidden sugars in packaged and processed foods. Reducing sugar intake is a gradual process, and it's important to find a balance that works for your taste preferences and health goals.</a:t>
            </a:r>
          </a:p>
        </p:txBody>
      </p:sp>
      <p:sp>
        <p:nvSpPr>
          <p:cNvPr id="138" name="Google Shape;103;p18"/>
          <p:cNvSpPr txBox="1"/>
          <p:nvPr/>
        </p:nvSpPr>
        <p:spPr>
          <a:xfrm>
            <a:off x="247650" y="10172700"/>
            <a:ext cx="5486400"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lvl1pPr>
          </a:lstStyle>
          <a:p>
            <a:pPr/>
            <a:r>
              <a:t>Written By Judy Doherty</a:t>
            </a:r>
          </a:p>
        </p:txBody>
      </p:sp>
      <p:sp>
        <p:nvSpPr>
          <p:cNvPr id="139" name="Google Shape;104;p18"/>
          <p:cNvSpPr txBox="1"/>
          <p:nvPr/>
        </p:nvSpPr>
        <p:spPr>
          <a:xfrm>
            <a:off x="405975" y="321187"/>
            <a:ext cx="6902399" cy="4722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Swap Ideas to Lower Sugar Intake</a:t>
            </a:r>
          </a:p>
        </p:txBody>
      </p:sp>
      <p:pic>
        <p:nvPicPr>
          <p:cNvPr id="140" name="CGems14906.jpeg" descr="CGems14906.jpeg"/>
          <p:cNvPicPr>
            <a:picLocks noChangeAspect="1"/>
          </p:cNvPicPr>
          <p:nvPr/>
        </p:nvPicPr>
        <p:blipFill>
          <a:blip r:embed="rId2">
            <a:extLst/>
          </a:blip>
          <a:srcRect l="33945" t="9158" r="7055" b="7014"/>
          <a:stretch>
            <a:fillRect/>
          </a:stretch>
        </p:blipFill>
        <p:spPr>
          <a:xfrm>
            <a:off x="5357544" y="1035544"/>
            <a:ext cx="1594846" cy="1739149"/>
          </a:xfrm>
          <a:prstGeom prst="rect">
            <a:avLst/>
          </a:prstGeom>
          <a:ln w="12700">
            <a:miter lim="400000"/>
          </a:ln>
        </p:spPr>
      </p:pic>
      <p:sp>
        <p:nvSpPr>
          <p:cNvPr id="141" name="Reducing sugar intake can have various health benefits, including better weight management and improved overall health. To eat less sugar, you can swap out high-sugar foods with healthier alternatives. Here are some of the best sugar swaps:"/>
          <p:cNvSpPr txBox="1"/>
          <p:nvPr/>
        </p:nvSpPr>
        <p:spPr>
          <a:xfrm>
            <a:off x="559497" y="1072510"/>
            <a:ext cx="4393247" cy="17021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a:lnSpc>
                <a:spcPct val="115000"/>
              </a:lnSpc>
              <a:defRPr sz="1700"/>
            </a:lvl1pPr>
          </a:lstStyle>
          <a:p>
            <a:pPr/>
            <a:r>
              <a:t>Reducing sugar intake can have various health benefits, including better weight management and improved overall health. To eat less sugar, you can swap out high-sugar foods with healthier alternatives. Here are some of the best sugar swaps: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Google Shape;54;p13"/>
          <p:cNvSpPr txBox="1"/>
          <p:nvPr/>
        </p:nvSpPr>
        <p:spPr>
          <a:xfrm>
            <a:off x="405975" y="321187"/>
            <a:ext cx="6902399" cy="4722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Go Foods for Better Weight Control</a:t>
            </a:r>
          </a:p>
        </p:txBody>
      </p:sp>
      <p:sp>
        <p:nvSpPr>
          <p:cNvPr id="144" name="Google Shape;55;p13"/>
          <p:cNvSpPr txBox="1"/>
          <p:nvPr/>
        </p:nvSpPr>
        <p:spPr>
          <a:xfrm>
            <a:off x="2604572" y="978399"/>
            <a:ext cx="4231755" cy="541987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defRPr sz="1200"/>
            </a:pPr>
            <a:r>
              <a:t>What do GO foods have in common?</a:t>
            </a:r>
          </a:p>
          <a:p>
            <a:pPr marL="457200" indent="-307340" algn="just">
              <a:lnSpc>
                <a:spcPct val="115000"/>
              </a:lnSpc>
              <a:spcBef>
                <a:spcPts val="1000"/>
              </a:spcBef>
              <a:buClr>
                <a:srgbClr val="000000"/>
              </a:buClr>
              <a:buSzPts val="1200"/>
              <a:buFont typeface="Arial"/>
              <a:buChar char="●"/>
              <a:defRPr sz="1200"/>
            </a:pPr>
            <a:r>
              <a:t>High in water</a:t>
            </a:r>
          </a:p>
          <a:p>
            <a:pPr marL="457200" indent="-307340" algn="just">
              <a:lnSpc>
                <a:spcPct val="115000"/>
              </a:lnSpc>
              <a:buClr>
                <a:srgbClr val="000000"/>
              </a:buClr>
              <a:buSzPts val="1200"/>
              <a:buFont typeface="Arial"/>
              <a:buChar char="●"/>
              <a:defRPr sz="1200"/>
            </a:pPr>
            <a:r>
              <a:t>High in fiber</a:t>
            </a:r>
          </a:p>
          <a:p>
            <a:pPr marL="457200" indent="-307340" algn="just">
              <a:lnSpc>
                <a:spcPct val="115000"/>
              </a:lnSpc>
              <a:buClr>
                <a:srgbClr val="000000"/>
              </a:buClr>
              <a:buSzPts val="1200"/>
              <a:buFont typeface="Arial"/>
              <a:buChar char="●"/>
              <a:defRPr sz="1200"/>
            </a:pPr>
            <a:r>
              <a:t>Low in calorie density</a:t>
            </a:r>
          </a:p>
          <a:p>
            <a:pPr marL="457200" indent="-307340" algn="just">
              <a:lnSpc>
                <a:spcPct val="115000"/>
              </a:lnSpc>
              <a:buClr>
                <a:srgbClr val="000000"/>
              </a:buClr>
              <a:buSzPts val="1200"/>
              <a:buFont typeface="Arial"/>
              <a:buChar char="●"/>
              <a:defRPr sz="1200"/>
            </a:pPr>
            <a:r>
              <a:t>Low in fat</a:t>
            </a:r>
          </a:p>
          <a:p>
            <a:pPr marL="457200" indent="-307340" algn="just">
              <a:lnSpc>
                <a:spcPct val="115000"/>
              </a:lnSpc>
              <a:buClr>
                <a:srgbClr val="000000"/>
              </a:buClr>
              <a:buSzPts val="1200"/>
              <a:buFont typeface="Arial"/>
              <a:buChar char="●"/>
              <a:defRPr sz="1200"/>
            </a:pPr>
            <a:r>
              <a:t>No added sugar</a:t>
            </a:r>
          </a:p>
          <a:p>
            <a:pPr algn="just">
              <a:lnSpc>
                <a:spcPct val="115000"/>
              </a:lnSpc>
              <a:spcBef>
                <a:spcPts val="1000"/>
              </a:spcBef>
              <a:defRPr sz="1200"/>
            </a:pPr>
            <a:r>
              <a:t>GO foods are high in water content — this means that cooked whole grains like oatmeal, brown rice, barley, and whole grain pasta are better choices than lower moisture items like bread and crackers. Not that bread and crackers are bad — don’t make them the bulk of your preferences.</a:t>
            </a:r>
          </a:p>
          <a:p>
            <a:pPr algn="just">
              <a:lnSpc>
                <a:spcPct val="115000"/>
              </a:lnSpc>
              <a:spcBef>
                <a:spcPts val="1000"/>
              </a:spcBef>
              <a:defRPr sz="1200"/>
            </a:pPr>
            <a:r>
              <a:t>Fruits and vegetables are the best of all choices!! They are high in water content and fiber. And they are low in calorie density and fat.</a:t>
            </a:r>
          </a:p>
          <a:p>
            <a:pPr algn="just">
              <a:lnSpc>
                <a:spcPct val="115000"/>
              </a:lnSpc>
              <a:spcBef>
                <a:spcPts val="1000"/>
              </a:spcBef>
              <a:defRPr sz="1200"/>
            </a:pPr>
            <a:r>
              <a:t>GO! foods include fruits, vegetables, nonfat dairy, cooked whole grains, lean protein, and legumes.</a:t>
            </a:r>
          </a:p>
          <a:p>
            <a:pPr algn="just">
              <a:lnSpc>
                <a:spcPct val="115000"/>
              </a:lnSpc>
              <a:spcBef>
                <a:spcPts val="1000"/>
              </a:spcBef>
              <a:defRPr sz="1200"/>
            </a:pPr>
            <a:r>
              <a:t>What is calorie density?</a:t>
            </a:r>
          </a:p>
          <a:p>
            <a:pPr algn="just">
              <a:lnSpc>
                <a:spcPct val="115000"/>
              </a:lnSpc>
              <a:spcBef>
                <a:spcPts val="1000"/>
              </a:spcBef>
              <a:defRPr sz="1200"/>
            </a:pPr>
            <a:r>
              <a:t>Calorie density: the concentration of calories in a given weight of food.</a:t>
            </a:r>
            <a:br/>
          </a:p>
          <a:p>
            <a:pPr marL="228600" indent="-228600">
              <a:defRPr b="1">
                <a:solidFill>
                  <a:schemeClr val="accent2">
                    <a:lumOff val="21764"/>
                  </a:schemeClr>
                </a:solidFill>
              </a:defRPr>
            </a:pPr>
            <a:r>
              <a:t>Compare foods by grams, ounces, pounds or kilos:</a:t>
            </a:r>
          </a:p>
        </p:txBody>
      </p:sp>
      <p:graphicFrame>
        <p:nvGraphicFramePr>
          <p:cNvPr id="145" name="Google Shape;57;p13"/>
          <p:cNvGraphicFramePr/>
          <p:nvPr/>
        </p:nvGraphicFramePr>
        <p:xfrm>
          <a:off x="2702074" y="6528367"/>
          <a:ext cx="4036751" cy="22456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018375"/>
                <a:gridCol w="2018375"/>
              </a:tblGrid>
              <a:tr h="320800">
                <a:tc>
                  <a:txBody>
                    <a:bodyPr/>
                    <a:lstStyle/>
                    <a:p>
                      <a:pPr algn="ctr">
                        <a:lnSpc>
                          <a:spcPct val="115000"/>
                        </a:lnSpc>
                        <a:spcBef>
                          <a:spcPts val="1000"/>
                        </a:spcBef>
                        <a:defRPr sz="1800"/>
                      </a:pPr>
                      <a:r>
                        <a:rPr b="1" sz="1200"/>
                        <a:t>Item</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ctr">
                        <a:lnSpc>
                          <a:spcPct val="115000"/>
                        </a:lnSpc>
                        <a:spcBef>
                          <a:spcPts val="1000"/>
                        </a:spcBef>
                        <a:defRPr sz="1800"/>
                      </a:pPr>
                      <a:r>
                        <a:rPr b="1" sz="1200"/>
                        <a:t>Calories per pound</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r h="320800">
                <a:tc>
                  <a:txBody>
                    <a:bodyPr/>
                    <a:lstStyle/>
                    <a:p>
                      <a:pPr marL="457200" indent="-307340" algn="just">
                        <a:lnSpc>
                          <a:spcPct val="115000"/>
                        </a:lnSpc>
                        <a:spcBef>
                          <a:spcPts val="1000"/>
                        </a:spcBef>
                        <a:buClr>
                          <a:srgbClr val="000000"/>
                        </a:buClr>
                        <a:buSzPts val="1200"/>
                        <a:buFont typeface="Arial"/>
                        <a:buChar char="●"/>
                        <a:defRPr sz="1200"/>
                      </a:pPr>
                      <a:r>
                        <a:t>lettuce </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ctr">
                        <a:lnSpc>
                          <a:spcPct val="115000"/>
                        </a:lnSpc>
                        <a:spcBef>
                          <a:spcPts val="1000"/>
                        </a:spcBef>
                        <a:defRPr sz="1800"/>
                      </a:pPr>
                      <a:r>
                        <a:rPr sz="1200"/>
                        <a:t>77</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r h="320800">
                <a:tc>
                  <a:txBody>
                    <a:bodyPr/>
                    <a:lstStyle/>
                    <a:p>
                      <a:pPr marL="457200" indent="-307340" algn="just">
                        <a:lnSpc>
                          <a:spcPct val="115000"/>
                        </a:lnSpc>
                        <a:spcBef>
                          <a:spcPts val="1000"/>
                        </a:spcBef>
                        <a:buClr>
                          <a:srgbClr val="000000"/>
                        </a:buClr>
                        <a:buSzPts val="1200"/>
                        <a:buFont typeface="Arial"/>
                        <a:buChar char="●"/>
                        <a:defRPr sz="1200"/>
                      </a:pPr>
                      <a:r>
                        <a:t>Apple </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ctr">
                        <a:lnSpc>
                          <a:spcPct val="115000"/>
                        </a:lnSpc>
                        <a:spcBef>
                          <a:spcPts val="1000"/>
                        </a:spcBef>
                        <a:defRPr sz="1800"/>
                      </a:pPr>
                      <a:r>
                        <a:rPr sz="1200"/>
                        <a:t>224</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r h="320800">
                <a:tc>
                  <a:txBody>
                    <a:bodyPr/>
                    <a:lstStyle/>
                    <a:p>
                      <a:pPr marL="457200" indent="-307340" algn="just">
                        <a:lnSpc>
                          <a:spcPct val="115000"/>
                        </a:lnSpc>
                        <a:spcBef>
                          <a:spcPts val="1000"/>
                        </a:spcBef>
                        <a:buClr>
                          <a:srgbClr val="000000"/>
                        </a:buClr>
                        <a:buSzPts val="1200"/>
                        <a:buFont typeface="Arial"/>
                        <a:buChar char="●"/>
                        <a:defRPr sz="1200"/>
                      </a:pPr>
                      <a:r>
                        <a:t>potato, baked </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ctr">
                        <a:lnSpc>
                          <a:spcPct val="115000"/>
                        </a:lnSpc>
                        <a:spcBef>
                          <a:spcPts val="1000"/>
                        </a:spcBef>
                        <a:defRPr sz="1800"/>
                      </a:pPr>
                      <a:r>
                        <a:rPr sz="1200"/>
                        <a:t>320</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r h="320800">
                <a:tc>
                  <a:txBody>
                    <a:bodyPr/>
                    <a:lstStyle/>
                    <a:p>
                      <a:pPr marL="457200" indent="-307340" algn="just">
                        <a:lnSpc>
                          <a:spcPct val="115000"/>
                        </a:lnSpc>
                        <a:spcBef>
                          <a:spcPts val="1000"/>
                        </a:spcBef>
                        <a:buClr>
                          <a:srgbClr val="000000"/>
                        </a:buClr>
                        <a:buSzPts val="1200"/>
                        <a:buFont typeface="Arial"/>
                        <a:buChar char="●"/>
                        <a:defRPr sz="1200"/>
                      </a:pPr>
                      <a:r>
                        <a:t>cheese</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ctr">
                        <a:lnSpc>
                          <a:spcPct val="115000"/>
                        </a:lnSpc>
                        <a:spcBef>
                          <a:spcPts val="1000"/>
                        </a:spcBef>
                        <a:defRPr sz="1800"/>
                      </a:pPr>
                      <a:r>
                        <a:rPr sz="1200"/>
                        <a:t>1824</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r h="320800">
                <a:tc>
                  <a:txBody>
                    <a:bodyPr/>
                    <a:lstStyle/>
                    <a:p>
                      <a:pPr marL="457200" indent="-307340" algn="just">
                        <a:lnSpc>
                          <a:spcPct val="115000"/>
                        </a:lnSpc>
                        <a:spcBef>
                          <a:spcPts val="1000"/>
                        </a:spcBef>
                        <a:buClr>
                          <a:srgbClr val="000000"/>
                        </a:buClr>
                        <a:buSzPts val="1200"/>
                        <a:buFont typeface="Arial"/>
                        <a:buChar char="●"/>
                        <a:defRPr sz="1200"/>
                      </a:pPr>
                      <a:r>
                        <a:t>potato chips</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ctr">
                        <a:lnSpc>
                          <a:spcPct val="115000"/>
                        </a:lnSpc>
                        <a:spcBef>
                          <a:spcPts val="1000"/>
                        </a:spcBef>
                        <a:defRPr sz="1800"/>
                      </a:pPr>
                      <a:r>
                        <a:rPr sz="1200"/>
                        <a:t>2432</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r h="320800">
                <a:tc>
                  <a:txBody>
                    <a:bodyPr/>
                    <a:lstStyle/>
                    <a:p>
                      <a:pPr marL="457200" indent="-307340" algn="just">
                        <a:lnSpc>
                          <a:spcPct val="115000"/>
                        </a:lnSpc>
                        <a:spcBef>
                          <a:spcPts val="1000"/>
                        </a:spcBef>
                        <a:buClr>
                          <a:srgbClr val="000000"/>
                        </a:buClr>
                        <a:buSzPts val="1200"/>
                        <a:buFont typeface="Arial"/>
                        <a:buChar char="●"/>
                        <a:defRPr sz="1200"/>
                      </a:pPr>
                      <a:r>
                        <a:t>olive oil </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ctr">
                        <a:lnSpc>
                          <a:spcPct val="115000"/>
                        </a:lnSpc>
                        <a:spcBef>
                          <a:spcPts val="1000"/>
                        </a:spcBef>
                        <a:defRPr sz="1800"/>
                      </a:pPr>
                      <a:r>
                        <a:rPr sz="1200"/>
                        <a:t>4000</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bl>
          </a:graphicData>
        </a:graphic>
      </p:graphicFrame>
      <p:sp>
        <p:nvSpPr>
          <p:cNvPr id="146" name="Google Shape;58;p13"/>
          <p:cNvSpPr txBox="1"/>
          <p:nvPr/>
        </p:nvSpPr>
        <p:spPr>
          <a:xfrm>
            <a:off x="417300" y="9214783"/>
            <a:ext cx="6747300" cy="109383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defRPr sz="1200"/>
            </a:pPr>
            <a:r>
              <a:t>See how the more refined and higher-fat foods are higher in calorie density than the unprocessed ones.</a:t>
            </a:r>
          </a:p>
          <a:p>
            <a:pPr algn="just">
              <a:lnSpc>
                <a:spcPct val="115000"/>
              </a:lnSpc>
              <a:spcBef>
                <a:spcPts val="1000"/>
              </a:spcBef>
              <a:defRPr sz="1200"/>
            </a:pPr>
            <a:r>
              <a:t>The GO foods are the base of MyPlate, too. They are right in line with all of the recommendations from the Dietary Guidelines for Americans  By James J. Kenney, PHD, RD, FACN</a:t>
            </a:r>
          </a:p>
        </p:txBody>
      </p:sp>
      <p:pic>
        <p:nvPicPr>
          <p:cNvPr id="147" name="Image" descr="Image"/>
          <p:cNvPicPr>
            <a:picLocks noChangeAspect="1"/>
          </p:cNvPicPr>
          <p:nvPr/>
        </p:nvPicPr>
        <p:blipFill>
          <a:blip r:embed="rId2">
            <a:extLst/>
          </a:blip>
          <a:stretch>
            <a:fillRect/>
          </a:stretch>
        </p:blipFill>
        <p:spPr>
          <a:xfrm>
            <a:off x="317088" y="1068493"/>
            <a:ext cx="2060095" cy="206009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Google Shape;84;p16"/>
          <p:cNvSpPr txBox="1"/>
          <p:nvPr/>
        </p:nvSpPr>
        <p:spPr>
          <a:xfrm>
            <a:off x="630828" y="1131733"/>
            <a:ext cx="6452693" cy="880882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defRPr sz="1200"/>
            </a:pPr>
            <a:r>
              <a:t>In a study examining individuals with elevated blood pressure, those who engaged in an eight-week mindfulness-based blood pressure reduction program demonstrated substantial enhancements in both self-awareness and their commitment to following a heart-healthy diet, in contrast to a control group. These findings were reported in JAMA Network Open. The participants in the program displayed marked progress in adhering to a heart-healthy diet, a key factor affecting blood pressure, along with notable improvements in self-awareness.</a:t>
            </a:r>
          </a:p>
          <a:p>
            <a:pPr algn="just">
              <a:lnSpc>
                <a:spcPct val="115000"/>
              </a:lnSpc>
              <a:spcBef>
                <a:spcPts val="1000"/>
              </a:spcBef>
              <a:defRPr sz="1200"/>
            </a:pPr>
            <a:r>
              <a:t>The study involved the comparison of two cohorts, with a combined total of 201 participants. The first group, consisting of 101 individuals, participated in the 8-week MB-BP program, encompassing personalized feedback and education concerning hypertension risk factors, mindfulness training addressing hypertension risk factors (including mindful eating), and support for behavioral changes. The "usual care" control group, on the other hand, received educational brochures on managing high blood pressure. Both groups were equipped with home blood-pressure monitoring devices and received training on their usage, as well as the possibility of being referred to primary care physicians. The program used the DASH Diet. After six months, the mindfulness group showed a 0.34-point improvement in the DASH diet score.</a:t>
            </a:r>
          </a:p>
          <a:p>
            <a:pPr algn="just">
              <a:lnSpc>
                <a:spcPct val="115000"/>
              </a:lnSpc>
              <a:spcBef>
                <a:spcPts val="1000"/>
              </a:spcBef>
              <a:defRPr sz="1200"/>
            </a:pPr>
            <a:r>
              <a:t>Practicing mindful eating can help you reduce your salt intake by making you more aware of the foods you consume and how much salt is in them. </a:t>
            </a:r>
          </a:p>
          <a:p>
            <a:pPr algn="just">
              <a:lnSpc>
                <a:spcPct val="115000"/>
              </a:lnSpc>
              <a:spcBef>
                <a:spcPts val="1000"/>
              </a:spcBef>
              <a:defRPr sz="1200"/>
            </a:pPr>
            <a:r>
              <a:t>Here are some tips for mindful eating to adopt the DASH diet and lower your salt intake:</a:t>
            </a:r>
          </a:p>
          <a:p>
            <a:pPr marL="457200" indent="-307340" algn="just">
              <a:lnSpc>
                <a:spcPct val="115000"/>
              </a:lnSpc>
              <a:spcBef>
                <a:spcPts val="1000"/>
              </a:spcBef>
              <a:buClr>
                <a:srgbClr val="000000"/>
              </a:buClr>
              <a:buSzPts val="1200"/>
              <a:buAutoNum type="arabicPeriod" startAt="1"/>
              <a:defRPr b="1" sz="1200"/>
            </a:pPr>
            <a:r>
              <a:t>Pay attention to your cravings and habits:</a:t>
            </a:r>
            <a:r>
              <a:rPr b="0"/>
              <a:t> Recognize when and why you reach for salty foods. Are you eating out of boredom, stress, or habit? Identifying the triggers can help you make more conscious choices.</a:t>
            </a:r>
          </a:p>
          <a:p>
            <a:pPr marL="457200" indent="-307340" algn="just">
              <a:lnSpc>
                <a:spcPct val="115000"/>
              </a:lnSpc>
              <a:buClr>
                <a:srgbClr val="000000"/>
              </a:buClr>
              <a:buSzPts val="1200"/>
              <a:buAutoNum type="arabicPeriod" startAt="1"/>
              <a:defRPr b="1" sz="1200"/>
            </a:pPr>
            <a:r>
              <a:t>Read food labels:</a:t>
            </a:r>
            <a:r>
              <a:rPr b="0"/>
              <a:t> Always check the nutrition labels on packaged foods to be aware of their salt content. Pay attention to the sodium levels and serving sizes to make informed decisions.</a:t>
            </a:r>
          </a:p>
          <a:p>
            <a:pPr marL="457200" indent="-307340" algn="just">
              <a:lnSpc>
                <a:spcPct val="115000"/>
              </a:lnSpc>
              <a:buClr>
                <a:srgbClr val="000000"/>
              </a:buClr>
              <a:buSzPts val="1200"/>
              <a:buAutoNum type="arabicPeriod" startAt="1"/>
              <a:defRPr b="1" sz="1200"/>
            </a:pPr>
            <a:r>
              <a:t>Cook at home:</a:t>
            </a:r>
            <a:r>
              <a:rPr b="0"/>
              <a:t> Preparing your meals at home gives you complete control over your ingredients. You can choose low-sodium options and season your food with herbs, spices, and other flavor-enhancing ingredients instead of relying on salt.</a:t>
            </a:r>
          </a:p>
          <a:p>
            <a:pPr marL="457200" indent="-307340" algn="just">
              <a:lnSpc>
                <a:spcPct val="115000"/>
              </a:lnSpc>
              <a:buClr>
                <a:srgbClr val="000000"/>
              </a:buClr>
              <a:buSzPts val="1200"/>
              <a:buAutoNum type="arabicPeriod" startAt="1"/>
              <a:defRPr b="1" sz="1200"/>
            </a:pPr>
            <a:r>
              <a:t>Use herbs and spices:</a:t>
            </a:r>
            <a:r>
              <a:rPr b="0"/>
              <a:t> Experiment with various herbs and spices like basil, oregano, garlic, ginger, and turmeric to add flavor to your dishes without the need for excess salt.</a:t>
            </a:r>
          </a:p>
          <a:p>
            <a:pPr marL="457200" indent="-307340" algn="just">
              <a:lnSpc>
                <a:spcPct val="115000"/>
              </a:lnSpc>
              <a:buClr>
                <a:srgbClr val="000000"/>
              </a:buClr>
              <a:buSzPts val="1200"/>
              <a:buAutoNum type="arabicPeriod" startAt="1"/>
              <a:defRPr b="1" sz="1200"/>
            </a:pPr>
            <a:r>
              <a:t>Limit processed and fast foods:</a:t>
            </a:r>
            <a:r>
              <a:rPr b="0"/>
              <a:t> These types of foods often contain high levels of hidden sodium. Reducing your consumption of fast food, frozen meals, and packaged snacks can significantly lower your salt intake. By planning ahead you can avoid a hunger rush to the fast food location!</a:t>
            </a:r>
          </a:p>
          <a:p>
            <a:pPr marL="457200" indent="-307340" algn="just">
              <a:lnSpc>
                <a:spcPct val="115000"/>
              </a:lnSpc>
              <a:buClr>
                <a:srgbClr val="000000"/>
              </a:buClr>
              <a:buSzPts val="1200"/>
              <a:buAutoNum type="arabicPeriod" startAt="1"/>
              <a:defRPr b="1" sz="1200"/>
            </a:pPr>
            <a:r>
              <a:t>Eat whole, unprocessed foods:</a:t>
            </a:r>
            <a:r>
              <a:rPr b="0"/>
              <a:t> Fresh fruits, vegetables, lean proteins, and whole grains are naturally low in salt. Focusing on whole foods in your diet can help you consume less salt.</a:t>
            </a:r>
          </a:p>
          <a:p>
            <a:pPr marL="457200" indent="-307340" algn="just">
              <a:lnSpc>
                <a:spcPct val="115000"/>
              </a:lnSpc>
              <a:buClr>
                <a:srgbClr val="000000"/>
              </a:buClr>
              <a:buSzPts val="1200"/>
              <a:buAutoNum type="arabicPeriod" startAt="1"/>
              <a:defRPr b="1" sz="1200"/>
            </a:pPr>
            <a:r>
              <a:t>Avoid the salt shaker: </a:t>
            </a:r>
            <a:r>
              <a:rPr b="0"/>
              <a:t>At the table, try not to reach for the salt shaker automatically. Taste your food first, and if needed, use it sparingly.</a:t>
            </a:r>
          </a:p>
        </p:txBody>
      </p:sp>
      <p:sp>
        <p:nvSpPr>
          <p:cNvPr id="150" name="Google Shape;86;p16"/>
          <p:cNvSpPr txBox="1"/>
          <p:nvPr/>
        </p:nvSpPr>
        <p:spPr>
          <a:xfrm>
            <a:off x="405975" y="352931"/>
            <a:ext cx="6902399" cy="408788"/>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2500">
                <a:solidFill>
                  <a:srgbClr val="424242"/>
                </a:solidFill>
                <a:latin typeface="Rockwell"/>
                <a:ea typeface="Rockwell"/>
                <a:cs typeface="Rockwell"/>
                <a:sym typeface="Rockwell"/>
              </a:defRPr>
            </a:lvl1pPr>
          </a:lstStyle>
          <a:p>
            <a:pPr/>
            <a:r>
              <a:t>Mindful Eating to Lower Blood Pressure?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