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venir Book"/>
      </a:defRPr>
    </a:lvl1pPr>
    <a:lvl2pPr indent="228600" latinLnBrk="0">
      <a:defRPr sz="1200">
        <a:latin typeface="+mn-lt"/>
        <a:ea typeface="+mn-ea"/>
        <a:cs typeface="+mn-cs"/>
        <a:sym typeface="Avenir Book"/>
      </a:defRPr>
    </a:lvl2pPr>
    <a:lvl3pPr indent="457200" latinLnBrk="0">
      <a:defRPr sz="1200">
        <a:latin typeface="+mn-lt"/>
        <a:ea typeface="+mn-ea"/>
        <a:cs typeface="+mn-cs"/>
        <a:sym typeface="Avenir Book"/>
      </a:defRPr>
    </a:lvl3pPr>
    <a:lvl4pPr indent="685800" latinLnBrk="0">
      <a:defRPr sz="1200">
        <a:latin typeface="+mn-lt"/>
        <a:ea typeface="+mn-ea"/>
        <a:cs typeface="+mn-cs"/>
        <a:sym typeface="Avenir Book"/>
      </a:defRPr>
    </a:lvl4pPr>
    <a:lvl5pPr indent="914400" latinLnBrk="0">
      <a:defRPr sz="1200">
        <a:latin typeface="+mn-lt"/>
        <a:ea typeface="+mn-ea"/>
        <a:cs typeface="+mn-cs"/>
        <a:sym typeface="Avenir Book"/>
      </a:defRPr>
    </a:lvl5pPr>
    <a:lvl6pPr indent="1143000" latinLnBrk="0">
      <a:defRPr sz="1200">
        <a:latin typeface="+mn-lt"/>
        <a:ea typeface="+mn-ea"/>
        <a:cs typeface="+mn-cs"/>
        <a:sym typeface="Avenir Book"/>
      </a:defRPr>
    </a:lvl6pPr>
    <a:lvl7pPr indent="1371600" latinLnBrk="0">
      <a:defRPr sz="1200">
        <a:latin typeface="+mn-lt"/>
        <a:ea typeface="+mn-ea"/>
        <a:cs typeface="+mn-cs"/>
        <a:sym typeface="Avenir Book"/>
      </a:defRPr>
    </a:lvl7pPr>
    <a:lvl8pPr indent="1600200" latinLnBrk="0">
      <a:defRPr sz="1200">
        <a:latin typeface="+mn-lt"/>
        <a:ea typeface="+mn-ea"/>
        <a:cs typeface="+mn-cs"/>
        <a:sym typeface="Avenir Book"/>
      </a:defRPr>
    </a:lvl8pPr>
    <a:lvl9pPr indent="1828800" latinLnBrk="0">
      <a:defRPr sz="1200">
        <a:latin typeface="+mn-lt"/>
        <a:ea typeface="+mn-ea"/>
        <a:cs typeface="+mn-cs"/>
        <a:sym typeface="Avenir Book"/>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82930" y="1646133"/>
            <a:ext cx="6606541" cy="3501815"/>
          </a:xfrm>
          <a:prstGeom prst="rect">
            <a:avLst/>
          </a:prstGeom>
        </p:spPr>
        <p:txBody>
          <a:bodyPr anchor="b"/>
          <a:lstStyle>
            <a:lvl1pPr algn="ctr">
              <a:defRPr sz="5100"/>
            </a:lvl1pPr>
          </a:lstStyle>
          <a:p>
            <a:pPr/>
            <a:r>
              <a:t>Title Text</a:t>
            </a:r>
          </a:p>
        </p:txBody>
      </p:sp>
      <p:sp>
        <p:nvSpPr>
          <p:cNvPr id="12" name="Body Level One…"/>
          <p:cNvSpPr txBox="1"/>
          <p:nvPr>
            <p:ph type="body" sz="quarter" idx="1"/>
          </p:nvPr>
        </p:nvSpPr>
        <p:spPr>
          <a:xfrm>
            <a:off x="971550" y="5282989"/>
            <a:ext cx="5829300" cy="2428455"/>
          </a:xfrm>
          <a:prstGeom prst="rect">
            <a:avLst/>
          </a:prstGeom>
        </p:spPr>
        <p:txBody>
          <a:bodyPr/>
          <a:lstStyle>
            <a:lvl1pPr marL="0" indent="0" algn="ctr">
              <a:buSzTx/>
              <a:buFontTx/>
              <a:buNone/>
              <a:defRPr sz="2000"/>
            </a:lvl1pPr>
            <a:lvl2pPr marL="0" indent="0" algn="ctr">
              <a:buSzTx/>
              <a:buFontTx/>
              <a:buNone/>
              <a:defRPr sz="2000"/>
            </a:lvl2pPr>
            <a:lvl3pPr marL="0" indent="0" algn="ctr">
              <a:buSzTx/>
              <a:buFontTx/>
              <a:buNone/>
              <a:defRPr sz="2000"/>
            </a:lvl3pPr>
            <a:lvl4pPr marL="0" indent="0" algn="ctr">
              <a:buSzTx/>
              <a:buFontTx/>
              <a:buNone/>
              <a:defRPr sz="2000"/>
            </a:lvl4pPr>
            <a:lvl5pPr marL="0" indent="0" algn="ct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530304" y="2507618"/>
            <a:ext cx="6703698" cy="4184016"/>
          </a:xfrm>
          <a:prstGeom prst="rect">
            <a:avLst/>
          </a:prstGeom>
        </p:spPr>
        <p:txBody>
          <a:bodyPr anchor="b"/>
          <a:lstStyle>
            <a:lvl1pPr>
              <a:defRPr sz="5100"/>
            </a:lvl1pPr>
          </a:lstStyle>
          <a:p>
            <a:pPr/>
            <a:r>
              <a:t>Title Text</a:t>
            </a:r>
          </a:p>
        </p:txBody>
      </p:sp>
      <p:sp>
        <p:nvSpPr>
          <p:cNvPr id="30" name="Body Level One…"/>
          <p:cNvSpPr txBox="1"/>
          <p:nvPr>
            <p:ph type="body" sz="quarter" idx="1"/>
          </p:nvPr>
        </p:nvSpPr>
        <p:spPr>
          <a:xfrm>
            <a:off x="530304" y="6731213"/>
            <a:ext cx="6703698" cy="2200278"/>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534351" y="2677584"/>
            <a:ext cx="3303274" cy="6381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535363" y="535519"/>
            <a:ext cx="6703698" cy="1944161"/>
          </a:xfrm>
          <a:prstGeom prst="rect">
            <a:avLst/>
          </a:prstGeom>
        </p:spPr>
        <p:txBody>
          <a:bodyPr/>
          <a:lstStyle/>
          <a:p>
            <a:pPr/>
            <a:r>
              <a:t>Title Text</a:t>
            </a:r>
          </a:p>
        </p:txBody>
      </p:sp>
      <p:sp>
        <p:nvSpPr>
          <p:cNvPr id="48" name="Body Level One…"/>
          <p:cNvSpPr txBox="1"/>
          <p:nvPr>
            <p:ph type="body" sz="quarter" idx="1"/>
          </p:nvPr>
        </p:nvSpPr>
        <p:spPr>
          <a:xfrm>
            <a:off x="535366" y="2465706"/>
            <a:ext cx="3288089" cy="1208408"/>
          </a:xfrm>
          <a:prstGeom prst="rect">
            <a:avLst/>
          </a:prstGeom>
        </p:spPr>
        <p:txBody>
          <a:bodyPr anchor="b"/>
          <a:lstStyle>
            <a:lvl1pPr marL="0" indent="0">
              <a:buSzTx/>
              <a:buFontTx/>
              <a:buNone/>
              <a:defRPr sz="2000">
                <a:latin typeface="Avenir Heavy"/>
                <a:ea typeface="Avenir Heavy"/>
                <a:cs typeface="Avenir Heavy"/>
                <a:sym typeface="Avenir Heavy"/>
              </a:defRPr>
            </a:lvl1pPr>
            <a:lvl2pPr marL="0" indent="0">
              <a:buSzTx/>
              <a:buFontTx/>
              <a:buNone/>
              <a:defRPr sz="2000">
                <a:latin typeface="Avenir Heavy"/>
                <a:ea typeface="Avenir Heavy"/>
                <a:cs typeface="Avenir Heavy"/>
                <a:sym typeface="Avenir Heavy"/>
              </a:defRPr>
            </a:lvl2pPr>
            <a:lvl3pPr marL="0" indent="0">
              <a:buSzTx/>
              <a:buFontTx/>
              <a:buNone/>
              <a:defRPr sz="2000">
                <a:latin typeface="Avenir Heavy"/>
                <a:ea typeface="Avenir Heavy"/>
                <a:cs typeface="Avenir Heavy"/>
                <a:sym typeface="Avenir Heavy"/>
              </a:defRPr>
            </a:lvl3pPr>
            <a:lvl4pPr marL="0" indent="0">
              <a:buSzTx/>
              <a:buFontTx/>
              <a:buNone/>
              <a:defRPr sz="2000">
                <a:latin typeface="Avenir Heavy"/>
                <a:ea typeface="Avenir Heavy"/>
                <a:cs typeface="Avenir Heavy"/>
                <a:sym typeface="Avenir Heavy"/>
              </a:defRPr>
            </a:lvl4pPr>
            <a:lvl5pPr marL="0" indent="0">
              <a:buSzTx/>
              <a:buFontTx/>
              <a:buNone/>
              <a:defRPr sz="2000">
                <a:latin typeface="Avenir Heavy"/>
                <a:ea typeface="Avenir Heavy"/>
                <a:cs typeface="Avenir Heavy"/>
                <a:sym typeface="Avenir Heavy"/>
              </a:defRPr>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934778" y="2465706"/>
            <a:ext cx="3304283" cy="1208407"/>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73" name="Body Level One…"/>
          <p:cNvSpPr txBox="1"/>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6" indent="-262318">
              <a:defRPr sz="2700"/>
            </a:lvl3pPr>
            <a:lvl4pPr marL="1474469" indent="-308608">
              <a:defRPr sz="2700"/>
            </a:lvl4pPr>
            <a:lvl5pPr marL="1863088" indent="-308610">
              <a:defRPr sz="27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535363" y="3017518"/>
            <a:ext cx="2506804" cy="5590335"/>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83" name="Picture Placeholder 2"/>
          <p:cNvSpPr/>
          <p:nvPr>
            <p:ph type="pic" sz="half" idx="21"/>
          </p:nvPr>
        </p:nvSpPr>
        <p:spPr>
          <a:xfrm>
            <a:off x="3304282" y="1448226"/>
            <a:ext cx="3934779" cy="7147984"/>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535363" y="3017520"/>
            <a:ext cx="2506804" cy="5590331"/>
          </a:xfrm>
          <a:prstGeom prst="rect">
            <a:avLst/>
          </a:prstGeom>
        </p:spPr>
        <p:txBody>
          <a:bodyPr/>
          <a:lstStyle>
            <a:lvl1pPr marL="0" indent="0">
              <a:buSzTx/>
              <a:buFontTx/>
              <a:buNone/>
              <a:defRPr sz="1300"/>
            </a:lvl1pPr>
            <a:lvl2pPr marL="0" indent="0">
              <a:buSzTx/>
              <a:buFontTx/>
              <a:buNone/>
              <a:defRPr sz="1300"/>
            </a:lvl2pPr>
            <a:lvl3pPr marL="0" indent="0">
              <a:buSzTx/>
              <a:buFontTx/>
              <a:buNone/>
              <a:defRPr sz="1300"/>
            </a:lvl3pPr>
            <a:lvl4pPr marL="0" indent="0">
              <a:buSzTx/>
              <a:buFontTx/>
              <a:buNone/>
              <a:defRPr sz="1300"/>
            </a:lvl4pPr>
            <a:lvl5pPr marL="0" indent="0">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992689" y="9455788"/>
            <a:ext cx="245361" cy="269237"/>
          </a:xfrm>
          <a:prstGeom prst="rect">
            <a:avLst/>
          </a:prstGeom>
          <a:ln w="12700">
            <a:miter lim="400000"/>
          </a:ln>
        </p:spPr>
        <p:txBody>
          <a:bodyPr wrap="none" lIns="45718" tIns="45718" rIns="45718" bIns="45718" anchor="ctr">
            <a:spAutoFit/>
          </a:bodyPr>
          <a:lstStyle>
            <a:lvl1pPr algn="r">
              <a:defRPr sz="1000">
                <a:solidFill>
                  <a:srgbClr val="888888"/>
                </a:solidFill>
                <a:latin typeface="+mn-lt"/>
                <a:ea typeface="+mn-ea"/>
                <a:cs typeface="+mn-cs"/>
                <a:sym typeface="Avenir Boo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1pPr>
      <a:lvl2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2pPr>
      <a:lvl3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3pPr>
      <a:lvl4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4pPr>
      <a:lvl5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5pPr>
      <a:lvl6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6pPr>
      <a:lvl7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7pPr>
      <a:lvl8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8pPr>
      <a:lvl9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1pPr>
      <a:lvl2pPr marL="612076" marR="0" indent="-223456"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2pPr>
      <a:lvl3pPr marL="1040130" marR="0" indent="-26289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3pPr>
      <a:lvl4pPr marL="146380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4pPr>
      <a:lvl5pPr marL="185242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5pPr>
      <a:lvl6pPr marL="224104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6pPr>
      <a:lvl7pPr marL="2629661"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7pPr>
      <a:lvl8pPr marL="3018282" marR="0" indent="-297939"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8pPr>
      <a:lvl9pPr marL="3406902" marR="0" indent="-297939"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1pPr>
      <a:lvl2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2pPr>
      <a:lvl3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3pPr>
      <a:lvl4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4pPr>
      <a:lvl5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hyperlink" Target="https://www.pir.sa.gov.au/__data/assets/pdf_file/0007/287683/Functional_Foods_Guidance_-_What_are_Functional_Foods.pdf" TargetMode="External"/><Relationship Id="rId4" Type="http://schemas.openxmlformats.org/officeDocument/2006/relationships/hyperlink" Target="https://foodindustryexecutive.com/2019/05/functional-ingredients-what-consumers-want/" TargetMode="External"/><Relationship Id="rId5" Type="http://schemas.openxmlformats.org/officeDocument/2006/relationships/hyperlink" Target="https://foodinstitute.com/focus/7-functional-ingredients-to-watch/" TargetMode="External"/><Relationship Id="rId6" Type="http://schemas.openxmlformats.org/officeDocument/2006/relationships/hyperlink" Target="https://doi.org/10.1016/j.jff.2021.104721" TargetMode="External"/><Relationship Id="rId7" Type="http://schemas.openxmlformats.org/officeDocument/2006/relationships/hyperlink" Target="https://www.sciencedirect.com/science/article/pii/S1756464621003704" TargetMode="External"/><Relationship Id="rId8" Type="http://schemas.openxmlformats.org/officeDocument/2006/relationships/hyperlink" Target="https://www.ift.org/news-and-publications/food-technology-magazine/issues/2022/april/features/top-10-functional-food-trends"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pir.sa.gov.au/__data/assets/pdf_file/0007/287683/Functional_Foods_Guidance_-_What_are_Functional_Foods.pdf" TargetMode="External"/><Relationship Id="rId3" Type="http://schemas.openxmlformats.org/officeDocument/2006/relationships/hyperlink" Target="https://foodindustryexecutive.com/2019/05/functional-ingredients-what-consumers-want/" TargetMode="External"/><Relationship Id="rId4" Type="http://schemas.openxmlformats.org/officeDocument/2006/relationships/hyperlink" Target="https://foodinstitute.com/focus/7-functional-ingredients-to-watch/" TargetMode="External"/><Relationship Id="rId5" Type="http://schemas.openxmlformats.org/officeDocument/2006/relationships/hyperlink" Target="https://doi.org/10.1016/j.jff.2021.104721" TargetMode="External"/><Relationship Id="rId6" Type="http://schemas.openxmlformats.org/officeDocument/2006/relationships/hyperlink" Target="https://www.sciencedirect.com/science/article/pii/S1756464621003704" TargetMode="External"/><Relationship Id="rId7" Type="http://schemas.openxmlformats.org/officeDocument/2006/relationships/hyperlink" Target="https://www.ift.org/news-and-publications/food-technology-magazine/issues/2022/april/features/top-10-functional-food-trends" TargetMode="External"/><Relationship Id="rId8"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hefoodpeople.co.uk/" TargetMode="External"/><Relationship Id="rId3" Type="http://schemas.openxmlformats.org/officeDocument/2006/relationships/hyperlink" Target="https://foodinsight.org/2020-food-and-health-survey/" TargetMode="External"/><Relationship Id="rId4"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hyperlink" Target="https://doi.org/10.1016/j.numecd.2022.09.025"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Straight Connector 8"/>
          <p:cNvSpPr/>
          <p:nvPr/>
        </p:nvSpPr>
        <p:spPr>
          <a:xfrm>
            <a:off x="-1" y="545689"/>
            <a:ext cx="7772404" cy="1"/>
          </a:xfrm>
          <a:prstGeom prst="line">
            <a:avLst/>
          </a:prstGeom>
          <a:ln w="6350">
            <a:solidFill>
              <a:schemeClr val="accent1"/>
            </a:solidFill>
            <a:miter/>
          </a:ln>
        </p:spPr>
        <p:txBody>
          <a:bodyPr lIns="45718" tIns="45718" rIns="45718" bIns="45718"/>
          <a:lstStyle/>
          <a:p>
            <a:pPr/>
          </a:p>
        </p:txBody>
      </p:sp>
      <p:sp>
        <p:nvSpPr>
          <p:cNvPr id="95" name="Straight Connector 10"/>
          <p:cNvSpPr/>
          <p:nvPr/>
        </p:nvSpPr>
        <p:spPr>
          <a:xfrm>
            <a:off x="-2" y="3082999"/>
            <a:ext cx="7772404" cy="1"/>
          </a:xfrm>
          <a:prstGeom prst="line">
            <a:avLst/>
          </a:prstGeom>
          <a:ln w="6350">
            <a:solidFill>
              <a:schemeClr val="accent1"/>
            </a:solidFill>
            <a:miter/>
          </a:ln>
        </p:spPr>
        <p:txBody>
          <a:bodyPr lIns="45718" tIns="45718" rIns="45718" bIns="45718"/>
          <a:lstStyle/>
          <a:p>
            <a:pPr/>
          </a:p>
        </p:txBody>
      </p:sp>
      <p:sp>
        <p:nvSpPr>
          <p:cNvPr id="96" name="TextBox 12"/>
          <p:cNvSpPr txBox="1"/>
          <p:nvPr/>
        </p:nvSpPr>
        <p:spPr>
          <a:xfrm>
            <a:off x="606158" y="188873"/>
            <a:ext cx="1786522"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solidFill>
                  <a:srgbClr val="009193"/>
                </a:solidFill>
                <a:latin typeface="Arial"/>
                <a:ea typeface="Arial"/>
                <a:cs typeface="Arial"/>
                <a:sym typeface="Arial"/>
              </a:defRPr>
            </a:lvl1pPr>
          </a:lstStyle>
          <a:p>
            <a:pPr/>
            <a:r>
              <a:t>April 2023</a:t>
            </a:r>
          </a:p>
        </p:txBody>
      </p:sp>
      <p:sp>
        <p:nvSpPr>
          <p:cNvPr id="97" name="Rectangle 23"/>
          <p:cNvSpPr txBox="1"/>
          <p:nvPr/>
        </p:nvSpPr>
        <p:spPr>
          <a:xfrm>
            <a:off x="606157" y="695660"/>
            <a:ext cx="6560085" cy="194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pc="300" sz="6400">
                <a:solidFill>
                  <a:srgbClr val="009193"/>
                </a:solidFill>
                <a:latin typeface="Georgia"/>
                <a:ea typeface="Georgia"/>
                <a:cs typeface="Georgia"/>
                <a:sym typeface="Georgia"/>
              </a:defRPr>
            </a:pPr>
            <a:r>
              <a:t>Nutrition</a:t>
            </a:r>
          </a:p>
          <a:p>
            <a:pPr algn="ctr">
              <a:defRPr spc="300" sz="6400">
                <a:solidFill>
                  <a:srgbClr val="005493"/>
                </a:solidFill>
                <a:latin typeface="Georgia"/>
                <a:ea typeface="Georgia"/>
                <a:cs typeface="Georgia"/>
                <a:sym typeface="Georgia"/>
              </a:defRPr>
            </a:pPr>
            <a:r>
              <a:t>NEWSLETTER</a:t>
            </a:r>
          </a:p>
        </p:txBody>
      </p:sp>
      <p:sp>
        <p:nvSpPr>
          <p:cNvPr id="98" name="Inside:"/>
          <p:cNvSpPr txBox="1"/>
          <p:nvPr/>
        </p:nvSpPr>
        <p:spPr>
          <a:xfrm>
            <a:off x="432225" y="6176033"/>
            <a:ext cx="677125" cy="307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1"/>
                </a:solidFill>
              </a:defRPr>
            </a:lvl1pPr>
          </a:lstStyle>
          <a:p>
            <a:pPr/>
            <a:r>
              <a:t>Inside:</a:t>
            </a:r>
          </a:p>
        </p:txBody>
      </p:sp>
      <p:sp>
        <p:nvSpPr>
          <p:cNvPr id="99" name="TextBox 22"/>
          <p:cNvSpPr txBox="1"/>
          <p:nvPr/>
        </p:nvSpPr>
        <p:spPr>
          <a:xfrm>
            <a:off x="5248004" y="6179149"/>
            <a:ext cx="2084111" cy="301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500">
                <a:solidFill>
                  <a:schemeClr val="accent1"/>
                </a:solidFill>
                <a:latin typeface="Arial"/>
                <a:ea typeface="Arial"/>
                <a:cs typeface="Arial"/>
                <a:sym typeface="Arial"/>
              </a:defRPr>
            </a:lvl1pPr>
          </a:lstStyle>
          <a:p>
            <a:pPr/>
            <a:r>
              <a:t>Brought to you by:</a:t>
            </a:r>
          </a:p>
        </p:txBody>
      </p:sp>
      <p:sp>
        <p:nvSpPr>
          <p:cNvPr id="100" name="Straight Connector 8"/>
          <p:cNvSpPr/>
          <p:nvPr/>
        </p:nvSpPr>
        <p:spPr>
          <a:xfrm>
            <a:off x="73738" y="2800604"/>
            <a:ext cx="7772404" cy="1"/>
          </a:xfrm>
          <a:prstGeom prst="line">
            <a:avLst/>
          </a:prstGeom>
          <a:ln w="6350">
            <a:solidFill>
              <a:schemeClr val="accent1"/>
            </a:solidFill>
            <a:miter/>
          </a:ln>
        </p:spPr>
        <p:txBody>
          <a:bodyPr lIns="45718" tIns="45718" rIns="45718" bIns="45718"/>
          <a:lstStyle/>
          <a:p>
            <a:pPr/>
          </a:p>
        </p:txBody>
      </p:sp>
      <p:pic>
        <p:nvPicPr>
          <p:cNvPr id="101" name="lets-cook-logo-2.png" descr="lets-cook-logo-2.png"/>
          <p:cNvPicPr>
            <a:picLocks noChangeAspect="1"/>
          </p:cNvPicPr>
          <p:nvPr/>
        </p:nvPicPr>
        <p:blipFill>
          <a:blip r:embed="rId2">
            <a:extLst/>
          </a:blip>
          <a:stretch>
            <a:fillRect/>
          </a:stretch>
        </p:blipFill>
        <p:spPr>
          <a:xfrm>
            <a:off x="5638458" y="-25742"/>
            <a:ext cx="1829142" cy="1829142"/>
          </a:xfrm>
          <a:prstGeom prst="rect">
            <a:avLst/>
          </a:prstGeom>
          <a:ln w="12700">
            <a:miter lim="400000"/>
          </a:ln>
        </p:spPr>
      </p:pic>
      <p:sp>
        <p:nvSpPr>
          <p:cNvPr id="102" name="Rectangle 14"/>
          <p:cNvSpPr txBox="1"/>
          <p:nvPr/>
        </p:nvSpPr>
        <p:spPr>
          <a:xfrm>
            <a:off x="420644" y="6598469"/>
            <a:ext cx="4357979" cy="2237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2" marL="228600" indent="-228600">
              <a:lnSpc>
                <a:spcPct val="120000"/>
              </a:lnSpc>
              <a:buSzPct val="100000"/>
              <a:buAutoNum type="arabicPeriod" startAt="2"/>
              <a:defRPr sz="1100"/>
            </a:pPr>
            <a:r>
              <a:t>Orange Stir Fry Chicken, by Judy Doherty, MPS, PC II</a:t>
            </a:r>
            <a:endParaRPr>
              <a:latin typeface="Arial"/>
              <a:ea typeface="Arial"/>
              <a:cs typeface="Arial"/>
              <a:sym typeface="Arial"/>
            </a:endParaRPr>
          </a:p>
          <a:p>
            <a:pPr lvl="2" marL="228600" indent="-228600">
              <a:lnSpc>
                <a:spcPct val="120000"/>
              </a:lnSpc>
              <a:buSzPct val="100000"/>
              <a:buAutoNum type="arabicPeriod" startAt="2"/>
              <a:defRPr sz="1100"/>
            </a:pPr>
            <a:r>
              <a:t>Carrot Bunny Muffins, by Judy Doherty, MPS, PC II</a:t>
            </a:r>
            <a:endParaRPr>
              <a:latin typeface="Arial"/>
              <a:ea typeface="Arial"/>
              <a:cs typeface="Arial"/>
              <a:sym typeface="Arial"/>
            </a:endParaRPr>
          </a:p>
          <a:p>
            <a:pPr lvl="2" marL="228600" indent="-228600">
              <a:lnSpc>
                <a:spcPct val="120000"/>
              </a:lnSpc>
              <a:buSzPct val="100000"/>
              <a:buAutoNum type="arabicPeriod" startAt="2"/>
              <a:defRPr sz="1100"/>
            </a:pPr>
            <a:r>
              <a:t>Functional Foods: Dietitian’s Insight by Lynn Grieger, RDN, CDCES, CHWC, CPT </a:t>
            </a:r>
          </a:p>
          <a:p>
            <a:pPr lvl="2" marL="228600" indent="-228600">
              <a:lnSpc>
                <a:spcPct val="120000"/>
              </a:lnSpc>
              <a:buSzPct val="100000"/>
              <a:buAutoNum type="arabicPeriod" startAt="2"/>
              <a:defRPr sz="1100"/>
            </a:pPr>
            <a:r>
              <a:t>Functional Ingredients by Lynn Grieger, RDN, CDCES, CHWC, CPT </a:t>
            </a:r>
          </a:p>
          <a:p>
            <a:pPr lvl="2" marL="228600" indent="-228600">
              <a:lnSpc>
                <a:spcPct val="120000"/>
              </a:lnSpc>
              <a:buSzPct val="100000"/>
              <a:buAutoNum type="arabicPeriod" startAt="2"/>
              <a:defRPr sz="1100"/>
            </a:pPr>
            <a:r>
              <a:t>Functional Foods by Lynn Grieger, RDN, CDCES, CHWC, CPT</a:t>
            </a:r>
          </a:p>
          <a:p>
            <a:pPr lvl="2" marL="228600" indent="-228600">
              <a:lnSpc>
                <a:spcPct val="120000"/>
              </a:lnSpc>
              <a:buSzPct val="100000"/>
              <a:buAutoNum type="arabicPeriod" startAt="2"/>
              <a:defRPr sz="1100"/>
            </a:pPr>
            <a:r>
              <a:t>Snack A Meal by Lisa Andrews, MEd, RD, LD</a:t>
            </a:r>
          </a:p>
          <a:p>
            <a:pPr lvl="2" marL="228600" indent="-228600">
              <a:lnSpc>
                <a:spcPct val="120000"/>
              </a:lnSpc>
              <a:buSzPct val="100000"/>
              <a:buAutoNum type="arabicPeriod" startAt="2"/>
              <a:defRPr sz="1100"/>
            </a:pPr>
            <a:r>
              <a:t>Healthy Snacks by Lisa Andrews, MEd, RD, LD</a:t>
            </a:r>
          </a:p>
          <a:p>
            <a:pPr lvl="2" marL="228600" indent="-228600">
              <a:lnSpc>
                <a:spcPct val="120000"/>
              </a:lnSpc>
              <a:buSzPct val="100000"/>
              <a:buAutoNum type="arabicPeriod" startAt="2"/>
              <a:defRPr sz="1100"/>
            </a:pPr>
            <a:r>
              <a:t>Tips To Reduce Ultra-Processed Foodsby Hollis Bass, MEd, RD, LD</a:t>
            </a:r>
          </a:p>
        </p:txBody>
      </p:sp>
      <p:pic>
        <p:nvPicPr>
          <p:cNvPr id="103" name="beet-slices-food-art-photo-1859.jpg" descr="beet-slices-food-art-photo-1859.jpg"/>
          <p:cNvPicPr>
            <a:picLocks noChangeAspect="1"/>
          </p:cNvPicPr>
          <p:nvPr/>
        </p:nvPicPr>
        <p:blipFill>
          <a:blip r:embed="rId3">
            <a:extLst/>
          </a:blip>
          <a:srcRect l="0" t="31907" r="0" b="31907"/>
          <a:stretch>
            <a:fillRect/>
          </a:stretch>
        </p:blipFill>
        <p:spPr>
          <a:xfrm>
            <a:off x="-3" y="3058575"/>
            <a:ext cx="7772404" cy="286261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Ink 24" descr="Ink 24"/>
          <p:cNvPicPr>
            <a:picLocks noChangeAspect="1"/>
          </p:cNvPicPr>
          <p:nvPr/>
        </p:nvPicPr>
        <p:blipFill>
          <a:blip r:embed="rId2">
            <a:extLst/>
          </a:blip>
          <a:stretch>
            <a:fillRect/>
          </a:stretch>
        </p:blipFill>
        <p:spPr>
          <a:xfrm>
            <a:off x="-2158614" y="405051"/>
            <a:ext cx="36004" cy="216000"/>
          </a:xfrm>
          <a:prstGeom prst="rect">
            <a:avLst/>
          </a:prstGeom>
          <a:ln w="12700">
            <a:miter lim="400000"/>
          </a:ln>
        </p:spPr>
      </p:pic>
      <p:sp>
        <p:nvSpPr>
          <p:cNvPr id="106" name="TextBox 27"/>
          <p:cNvSpPr txBox="1"/>
          <p:nvPr/>
        </p:nvSpPr>
        <p:spPr>
          <a:xfrm>
            <a:off x="340157" y="365758"/>
            <a:ext cx="7025634" cy="67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000">
                <a:latin typeface="Georgia"/>
                <a:ea typeface="Georgia"/>
                <a:cs typeface="Georgia"/>
                <a:sym typeface="Georgia"/>
              </a:defRPr>
            </a:lvl1pPr>
          </a:lstStyle>
          <a:p>
            <a:pPr/>
            <a:r>
              <a:t>Orange Chicken Stir-fry</a:t>
            </a:r>
          </a:p>
        </p:txBody>
      </p:sp>
      <p:sp>
        <p:nvSpPr>
          <p:cNvPr id="107" name="TextBox 28"/>
          <p:cNvSpPr txBox="1"/>
          <p:nvPr/>
        </p:nvSpPr>
        <p:spPr>
          <a:xfrm>
            <a:off x="658695" y="1554631"/>
            <a:ext cx="2643514" cy="3545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400"/>
            </a:pPr>
            <a:r>
              <a:t>Ingredients: </a:t>
            </a:r>
            <a:endParaRPr>
              <a:latin typeface="Arial"/>
              <a:ea typeface="Arial"/>
              <a:cs typeface="Arial"/>
              <a:sym typeface="Arial"/>
            </a:endParaRPr>
          </a:p>
          <a:p>
            <a:pPr>
              <a:defRPr sz="1400"/>
            </a:pPr>
          </a:p>
          <a:p>
            <a:pPr>
              <a:defRPr b="1" sz="1400"/>
            </a:pPr>
            <a:r>
              <a:t>Chicken:</a:t>
            </a:r>
          </a:p>
          <a:p>
            <a:pPr>
              <a:defRPr sz="1400"/>
            </a:pPr>
            <a:r>
              <a:t>1 pound chicken breasts</a:t>
            </a:r>
          </a:p>
          <a:p>
            <a:pPr>
              <a:defRPr sz="1400"/>
            </a:pPr>
            <a:r>
              <a:t>1 cup all-purpose flour</a:t>
            </a:r>
          </a:p>
          <a:p>
            <a:pPr>
              <a:defRPr sz="1400"/>
            </a:pPr>
            <a:r>
              <a:t>1 cup cornstarch</a:t>
            </a:r>
          </a:p>
          <a:p>
            <a:pPr>
              <a:defRPr sz="1400"/>
            </a:pPr>
            <a:r>
              <a:t>Salt and pepper</a:t>
            </a:r>
          </a:p>
          <a:p>
            <a:pPr>
              <a:defRPr sz="1400"/>
            </a:pPr>
            <a:r>
              <a:t>2 eggs beaten </a:t>
            </a:r>
          </a:p>
          <a:p>
            <a:pPr>
              <a:defRPr sz="1400"/>
            </a:pPr>
            <a:r>
              <a:t>1/4 cup canola oil</a:t>
            </a:r>
          </a:p>
          <a:p>
            <a:pPr>
              <a:defRPr sz="1400"/>
            </a:pPr>
            <a:r>
              <a:rPr b="1"/>
              <a:t>Sauce</a:t>
            </a:r>
            <a:r>
              <a:t>:</a:t>
            </a:r>
          </a:p>
          <a:p>
            <a:pPr>
              <a:defRPr sz="1400"/>
            </a:pPr>
            <a:r>
              <a:t>1 tablespoon grated ginger</a:t>
            </a:r>
          </a:p>
          <a:p>
            <a:pPr>
              <a:defRPr sz="1400"/>
            </a:pPr>
            <a:r>
              <a:t>1 tablespoon oil</a:t>
            </a:r>
          </a:p>
          <a:p>
            <a:pPr>
              <a:defRPr sz="1400"/>
            </a:pPr>
            <a:r>
              <a:t>1 tablespoon minced garlic 1 tablespoon soy sauce</a:t>
            </a:r>
          </a:p>
          <a:p>
            <a:pPr>
              <a:defRPr sz="1400"/>
            </a:pPr>
            <a:r>
              <a:t>Zest of 1 lemon and one orange</a:t>
            </a:r>
          </a:p>
          <a:p>
            <a:pPr>
              <a:defRPr sz="1400"/>
            </a:pPr>
            <a:r>
              <a:t>1 cup orange juice</a:t>
            </a:r>
          </a:p>
        </p:txBody>
      </p:sp>
      <p:sp>
        <p:nvSpPr>
          <p:cNvPr id="108" name="Rectangle"/>
          <p:cNvSpPr/>
          <p:nvPr/>
        </p:nvSpPr>
        <p:spPr>
          <a:xfrm>
            <a:off x="431799" y="8395610"/>
            <a:ext cx="6934394" cy="1344012"/>
          </a:xfrm>
          <a:prstGeom prst="rect">
            <a:avLst/>
          </a:prstGeom>
          <a:solidFill>
            <a:srgbClr val="262626"/>
          </a:solidFill>
          <a:ln w="12700">
            <a:solidFill>
              <a:srgbClr val="32538F"/>
            </a:solidFill>
            <a:miter/>
          </a:ln>
        </p:spPr>
        <p:txBody>
          <a:bodyPr lIns="45718" tIns="45718" rIns="45718" bIns="45718" anchor="ctr"/>
          <a:lstStyle/>
          <a:p>
            <a:pPr>
              <a:defRPr sz="2800">
                <a:solidFill>
                  <a:srgbClr val="FFFFFF"/>
                </a:solidFill>
                <a:latin typeface="+mn-lt"/>
                <a:ea typeface="+mn-ea"/>
                <a:cs typeface="+mn-cs"/>
                <a:sym typeface="Avenir Book"/>
              </a:defRPr>
            </a:pPr>
          </a:p>
        </p:txBody>
      </p:sp>
      <p:sp>
        <p:nvSpPr>
          <p:cNvPr id="109" name="Chef's Tip:…"/>
          <p:cNvSpPr txBox="1"/>
          <p:nvPr/>
        </p:nvSpPr>
        <p:spPr>
          <a:xfrm>
            <a:off x="576582" y="8627956"/>
            <a:ext cx="6662209" cy="815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400">
                <a:solidFill>
                  <a:srgbClr val="FFFFFF"/>
                </a:solidFill>
                <a:latin typeface="+mn-lt"/>
                <a:ea typeface="+mn-ea"/>
                <a:cs typeface="+mn-cs"/>
                <a:sym typeface="Avenir Book"/>
              </a:defRPr>
            </a:pPr>
            <a:r>
              <a:t>Nutrition Facts:</a:t>
            </a:r>
          </a:p>
          <a:p>
            <a:pPr>
              <a:defRPr sz="1400">
                <a:solidFill>
                  <a:srgbClr val="FFFFFF"/>
                </a:solidFill>
                <a:latin typeface="+mn-lt"/>
                <a:ea typeface="+mn-ea"/>
                <a:cs typeface="+mn-cs"/>
                <a:sym typeface="Avenir Book"/>
              </a:defRPr>
            </a:pPr>
            <a:r>
              <a:t>Serves 4. Each 1 cup serving: 377 calories, 20 g fat, 1.8 g saturated fat, 54 mg cholesterol, 400 mg sodium, 27 g carbs, 1 g fiber, 5 g sugar, 21 g protein.</a:t>
            </a:r>
          </a:p>
        </p:txBody>
      </p:sp>
      <p:sp>
        <p:nvSpPr>
          <p:cNvPr id="110" name="Slide Number Placeholder 32"/>
          <p:cNvSpPr txBox="1"/>
          <p:nvPr>
            <p:ph type="sldNum" sz="quarter" idx="4294967295"/>
          </p:nvPr>
        </p:nvSpPr>
        <p:spPr>
          <a:xfrm>
            <a:off x="7063298" y="9455786"/>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1" name="TextBox 5"/>
          <p:cNvSpPr txBox="1"/>
          <p:nvPr/>
        </p:nvSpPr>
        <p:spPr>
          <a:xfrm>
            <a:off x="632258" y="5272559"/>
            <a:ext cx="6441433" cy="28117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400"/>
            </a:pPr>
            <a:r>
              <a:t>Directions:</a:t>
            </a:r>
            <a:endParaRPr sz="1300">
              <a:latin typeface="Arial"/>
              <a:ea typeface="Arial"/>
              <a:cs typeface="Arial"/>
              <a:sym typeface="Arial"/>
            </a:endParaRPr>
          </a:p>
          <a:p>
            <a:pPr>
              <a:defRPr sz="1400"/>
            </a:pPr>
          </a:p>
          <a:p>
            <a:pPr marL="160420" indent="-160420">
              <a:lnSpc>
                <a:spcPct val="120000"/>
              </a:lnSpc>
              <a:buSzPct val="100000"/>
              <a:buAutoNum type="arabicPeriod" startAt="1"/>
              <a:defRPr sz="1400"/>
            </a:pPr>
            <a:r>
              <a:t>Cut the chicken in 1” pieces. </a:t>
            </a:r>
            <a:r>
              <a:t>Mix the cornstarch and all-purpose flour in a bowl and add the salt and pepper. Beat the eggs and water in another bowl. </a:t>
            </a:r>
          </a:p>
          <a:p>
            <a:pPr marL="160420" indent="-160420">
              <a:lnSpc>
                <a:spcPct val="120000"/>
              </a:lnSpc>
              <a:buSzPct val="100000"/>
              <a:buAutoNum type="arabicPeriod" startAt="1"/>
              <a:defRPr sz="1400"/>
            </a:pPr>
            <a:r>
              <a:t>Dip the chicken in the eggs and then into the flour. Place the floured chicken pieces on a sheet tray in a single layer.</a:t>
            </a:r>
          </a:p>
          <a:p>
            <a:pPr marL="160420" indent="-160420">
              <a:lnSpc>
                <a:spcPct val="120000"/>
              </a:lnSpc>
              <a:buSzPct val="100000"/>
              <a:buAutoNum type="arabicPeriod" startAt="1"/>
              <a:defRPr sz="1400"/>
            </a:pPr>
            <a:r>
              <a:t>Mix the ingredients for the sauce, whisk, and bring to a boil. Turn off heat. </a:t>
            </a:r>
          </a:p>
          <a:p>
            <a:pPr marL="160420" indent="-160420">
              <a:lnSpc>
                <a:spcPct val="120000"/>
              </a:lnSpc>
              <a:buSzPct val="100000"/>
              <a:buAutoNum type="arabicPeriod" startAt="1"/>
              <a:defRPr sz="1400"/>
            </a:pPr>
            <a:r>
              <a:t>Heat a large wok over medium-high. Add part of the 1/4 cup of oil. Cook the chicken in 2 batches with the oil until it is done.</a:t>
            </a:r>
          </a:p>
          <a:p>
            <a:pPr marL="160420" indent="-160420">
              <a:lnSpc>
                <a:spcPct val="120000"/>
              </a:lnSpc>
              <a:buSzPct val="100000"/>
              <a:buAutoNum type="arabicPeriod" startAt="1"/>
              <a:defRPr sz="1400"/>
            </a:pPr>
            <a:r>
              <a:t>When the chicken is done, place it all back in the pan. Add the sauce, bring to a boil and serve hot. It goes great with rice and steamed veggies. </a:t>
            </a:r>
          </a:p>
        </p:txBody>
      </p:sp>
      <p:pic>
        <p:nvPicPr>
          <p:cNvPr id="112" name="umatt-march6377.jpeg" descr="umatt-march6377.jpeg"/>
          <p:cNvPicPr>
            <a:picLocks noChangeAspect="1"/>
          </p:cNvPicPr>
          <p:nvPr/>
        </p:nvPicPr>
        <p:blipFill>
          <a:blip r:embed="rId3">
            <a:extLst/>
          </a:blip>
          <a:srcRect l="0" t="9987" r="14105" b="9987"/>
          <a:stretch>
            <a:fillRect/>
          </a:stretch>
        </p:blipFill>
        <p:spPr>
          <a:xfrm>
            <a:off x="3457878" y="1687463"/>
            <a:ext cx="3662557" cy="3280032"/>
          </a:xfrm>
          <a:prstGeom prst="rect">
            <a:avLst/>
          </a:prstGeom>
          <a:ln w="12700">
            <a:miter lim="400000"/>
          </a:ln>
        </p:spPr>
      </p:pic>
      <p:sp>
        <p:nvSpPr>
          <p:cNvPr id="113" name="Rectangle 14"/>
          <p:cNvSpPr/>
          <p:nvPr/>
        </p:nvSpPr>
        <p:spPr>
          <a:xfrm>
            <a:off x="-3" y="9976322"/>
            <a:ext cx="7772401" cy="77893"/>
          </a:xfrm>
          <a:prstGeom prst="rect">
            <a:avLst/>
          </a:prstGeom>
          <a:gradFill>
            <a:gsLst>
              <a:gs pos="0">
                <a:srgbClr val="00AA9E"/>
              </a:gs>
              <a:gs pos="100000">
                <a:srgbClr val="6719FC"/>
              </a:gs>
            </a:gsLst>
            <a:lin ang="10800000"/>
          </a:gradFill>
          <a:ln w="12700">
            <a:miter lim="400000"/>
          </a:ln>
        </p:spPr>
        <p:txBody>
          <a:bodyPr lIns="45718" tIns="45718" rIns="45718" bIns="45718" anchor="ctr"/>
          <a:lstStyle/>
          <a:p>
            <a:pPr>
              <a:defRPr>
                <a:latin typeface="+mn-lt"/>
                <a:ea typeface="+mn-ea"/>
                <a:cs typeface="+mn-cs"/>
                <a:sym typeface="Avenir Book"/>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extBox 3"/>
          <p:cNvSpPr txBox="1"/>
          <p:nvPr/>
        </p:nvSpPr>
        <p:spPr>
          <a:xfrm>
            <a:off x="651917" y="427525"/>
            <a:ext cx="6622868" cy="5358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500">
                <a:solidFill>
                  <a:srgbClr val="262626"/>
                </a:solidFill>
                <a:latin typeface="Rockwell"/>
                <a:ea typeface="Rockwell"/>
                <a:cs typeface="Rockwell"/>
                <a:sym typeface="Rockwell"/>
              </a:defRPr>
            </a:lvl1pPr>
          </a:lstStyle>
          <a:p>
            <a:pPr/>
            <a:r>
              <a:t>Carrot Bunny Muffins</a:t>
            </a:r>
          </a:p>
        </p:txBody>
      </p:sp>
      <p:sp>
        <p:nvSpPr>
          <p:cNvPr id="116" name="TextBox 8"/>
          <p:cNvSpPr txBox="1"/>
          <p:nvPr/>
        </p:nvSpPr>
        <p:spPr>
          <a:xfrm>
            <a:off x="742747" y="3155154"/>
            <a:ext cx="6699609" cy="560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200"/>
            </a:pPr>
            <a:r>
              <a:t>Ingredients:</a:t>
            </a:r>
            <a:endParaRPr>
              <a:latin typeface="Arial"/>
              <a:ea typeface="Arial"/>
              <a:cs typeface="Arial"/>
              <a:sym typeface="Arial"/>
            </a:endParaRPr>
          </a:p>
          <a:p>
            <a:pPr>
              <a:defRPr sz="1200"/>
            </a:pPr>
            <a:r>
              <a:t>1- 1/2 cups flour</a:t>
            </a:r>
          </a:p>
          <a:p>
            <a:pPr>
              <a:defRPr sz="1200"/>
            </a:pPr>
            <a:r>
              <a:t>1/2 cup rolled oats (dry)</a:t>
            </a:r>
          </a:p>
          <a:p>
            <a:pPr>
              <a:defRPr sz="1200"/>
            </a:pPr>
            <a:r>
              <a:t>2 teaspoons baking powder</a:t>
            </a:r>
          </a:p>
          <a:p>
            <a:pPr>
              <a:defRPr sz="1200"/>
            </a:pPr>
            <a:r>
              <a:t>1 tsp baking soda</a:t>
            </a:r>
          </a:p>
          <a:p>
            <a:pPr>
              <a:defRPr sz="1200"/>
            </a:pPr>
            <a:r>
              <a:t>1 teaspoon cinnamon</a:t>
            </a:r>
          </a:p>
          <a:p>
            <a:pPr>
              <a:defRPr sz="1200"/>
            </a:pPr>
            <a:r>
              <a:t>pinch salt</a:t>
            </a:r>
          </a:p>
          <a:p>
            <a:pPr>
              <a:defRPr sz="1200"/>
            </a:pPr>
            <a:r>
              <a:t>3/4 cup brown sugar</a:t>
            </a:r>
          </a:p>
          <a:p>
            <a:pPr>
              <a:defRPr sz="1200"/>
            </a:pPr>
            <a:r>
              <a:t>1 cup vegetable oil</a:t>
            </a:r>
          </a:p>
          <a:p>
            <a:pPr>
              <a:defRPr sz="1200"/>
            </a:pPr>
            <a:r>
              <a:t>2 large eggs</a:t>
            </a:r>
          </a:p>
          <a:p>
            <a:pPr>
              <a:defRPr sz="1200"/>
            </a:pPr>
            <a:r>
              <a:t>1- 1/2 cups shredded carrots</a:t>
            </a:r>
          </a:p>
          <a:p>
            <a:pPr>
              <a:defRPr sz="1200"/>
            </a:pPr>
            <a:r>
              <a:t>1/4 cup plain yogurt</a:t>
            </a:r>
          </a:p>
          <a:p>
            <a:pPr>
              <a:defRPr sz="1200"/>
            </a:pPr>
            <a:r>
              <a:t>Garnishes: 4 oz whipped cream cheese, 1 carrot, slicing tips on mandolin to create ears</a:t>
            </a:r>
          </a:p>
          <a:p>
            <a:pPr>
              <a:defRPr sz="1200"/>
            </a:pPr>
            <a:endParaRPr>
              <a:latin typeface="Arial"/>
              <a:ea typeface="Arial"/>
              <a:cs typeface="Arial"/>
              <a:sym typeface="Arial"/>
            </a:endParaRPr>
          </a:p>
          <a:p>
            <a:pPr>
              <a:defRPr sz="1200"/>
            </a:pPr>
          </a:p>
          <a:p>
            <a:pPr>
              <a:defRPr b="1" sz="1200"/>
            </a:pPr>
            <a:r>
              <a:t>Directions:</a:t>
            </a:r>
            <a:endParaRPr>
              <a:latin typeface="Arial"/>
              <a:ea typeface="Arial"/>
              <a:cs typeface="Arial"/>
              <a:sym typeface="Arial"/>
            </a:endParaRPr>
          </a:p>
          <a:p>
            <a:pPr marL="228600" indent="-228600">
              <a:buSzPct val="100000"/>
              <a:buAutoNum type="arabicPeriod" startAt="1"/>
              <a:defRPr sz="1200"/>
            </a:pPr>
            <a:r>
              <a:t>Measure the dry ingredients and sugar into a large mixing bowl. Preheat the oven to 365 degrees. Line a muffin pan with muffin cups.</a:t>
            </a:r>
          </a:p>
          <a:p>
            <a:pPr marL="228600" indent="-228600">
              <a:buSzPct val="100000"/>
              <a:buAutoNum type="arabicPeriod" startAt="1"/>
              <a:defRPr sz="1200"/>
            </a:pPr>
            <a:r>
              <a:t>Mix the wet ingredients in another bowl. Add them to the dry ingredients. Mix them together and mix smoothly without over-mixing.</a:t>
            </a:r>
          </a:p>
          <a:p>
            <a:pPr marL="228600" indent="-228600">
              <a:buSzPct val="100000"/>
              <a:buAutoNum type="arabicPeriod" startAt="1"/>
              <a:defRPr sz="1200"/>
            </a:pPr>
            <a:r>
              <a:t>Scoop the muffin batter into the cups using an ice cream scoop or measuring cup to keep them uniform in size.</a:t>
            </a:r>
          </a:p>
          <a:p>
            <a:pPr marL="228600" indent="-228600">
              <a:buSzPct val="100000"/>
              <a:buAutoNum type="arabicPeriod" startAt="1"/>
              <a:defRPr sz="1200"/>
            </a:pPr>
            <a:r>
              <a:t>Bake in the oven for 25 minutes or until they are done. They are done when they spring back when touched in the center or a toothpick inserted in the center comes clean.</a:t>
            </a:r>
          </a:p>
          <a:p>
            <a:pPr marL="228600" indent="-228600">
              <a:buSzPct val="100000"/>
              <a:buAutoNum type="arabicPeriod" startAt="1"/>
              <a:defRPr sz="1200"/>
            </a:pPr>
            <a:r>
              <a:t>Whip the cream cheese and pipe a star on the top of each muffin.</a:t>
            </a:r>
          </a:p>
          <a:p>
            <a:pPr marL="228600" indent="-228600">
              <a:buSzPct val="100000"/>
              <a:buAutoNum type="arabicPeriod" startAt="1"/>
              <a:defRPr sz="1200"/>
            </a:pPr>
            <a:r>
              <a:t>Shave the bottom of the carrots on a bias on a mandolin to make ears. Watch the video to see how.</a:t>
            </a:r>
          </a:p>
          <a:p>
            <a:pPr marL="228600" indent="-228600">
              <a:buSzPct val="100000"/>
              <a:buAutoNum type="arabicPeriod" startAt="1"/>
              <a:defRPr sz="1200"/>
            </a:pPr>
            <a:r>
              <a:t>Stick the carrot ears in the cream cheese to make ears for the muffins.</a:t>
            </a:r>
          </a:p>
          <a:p>
            <a:pPr marL="228600" indent="-228600">
              <a:buSzPct val="100000"/>
              <a:buAutoNum type="arabicPeriod" startAt="1"/>
              <a:defRPr sz="1200"/>
            </a:pPr>
            <a:r>
              <a:t>Serve or refrigerate until later.</a:t>
            </a:r>
          </a:p>
          <a:p>
            <a:pPr>
              <a:defRPr sz="1200"/>
            </a:pPr>
          </a:p>
        </p:txBody>
      </p:sp>
      <p:sp>
        <p:nvSpPr>
          <p:cNvPr id="117" name="Slide Number Placeholder 11"/>
          <p:cNvSpPr txBox="1"/>
          <p:nvPr>
            <p:ph type="sldNum" sz="quarter" idx="4294967295"/>
          </p:nvPr>
        </p:nvSpPr>
        <p:spPr>
          <a:xfrm>
            <a:off x="7063298" y="9455786"/>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8" name="TextBox 14"/>
          <p:cNvSpPr txBox="1"/>
          <p:nvPr/>
        </p:nvSpPr>
        <p:spPr>
          <a:xfrm>
            <a:off x="651916" y="1464959"/>
            <a:ext cx="2798304" cy="95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rgbClr val="404040"/>
                </a:solidFill>
              </a:defRPr>
            </a:lvl1pPr>
          </a:lstStyle>
          <a:p>
            <a:pPr/>
            <a:r>
              <a:t>Here is a way to make fun and healthy carrot muffins with a spring or Easter twist. Everyone will love the ears!</a:t>
            </a:r>
          </a:p>
        </p:txBody>
      </p:sp>
      <p:sp>
        <p:nvSpPr>
          <p:cNvPr id="119" name="TextBox 1"/>
          <p:cNvSpPr txBox="1"/>
          <p:nvPr/>
        </p:nvSpPr>
        <p:spPr>
          <a:xfrm>
            <a:off x="812129" y="9131893"/>
            <a:ext cx="6124170" cy="408937"/>
          </a:xfrm>
          <a:prstGeom prst="rect">
            <a:avLst/>
          </a:prstGeom>
          <a:solidFill>
            <a:srgbClr val="FFFFFF"/>
          </a:solidFill>
          <a:ln w="12700">
            <a:solidFill>
              <a:srgbClr val="009193"/>
            </a:solidFill>
            <a:miter/>
          </a:ln>
          <a:extLst>
            <a:ext uri="{C572A759-6A51-4108-AA02-DFA0A04FC94B}">
              <ma14:wrappingTextBoxFlag xmlns:ma14="http://schemas.microsoft.com/office/mac/drawingml/2011/main" val="1"/>
            </a:ext>
          </a:extLst>
        </p:spPr>
        <p:txBody>
          <a:bodyPr lIns="45718" tIns="45718" rIns="45718" bIns="45718">
            <a:spAutoFit/>
          </a:bodyPr>
          <a:lstStyle>
            <a:lvl1pPr>
              <a:defRPr sz="1000"/>
            </a:lvl1pPr>
          </a:lstStyle>
          <a:p>
            <a:pPr/>
            <a:r>
              <a:t>Makes 12 muffins. Each muffin: 203 calories, 12 g fat, 2.5 g saturated fat, 35 mg cholesterol, 220 mg sodium, 23 g carbs, 1 g fiber, 15 g sugar, 2.7 g protein</a:t>
            </a:r>
          </a:p>
        </p:txBody>
      </p:sp>
      <p:pic>
        <p:nvPicPr>
          <p:cNvPr id="120" name="C28TeT6.jpeg" descr="C28TeT6.jpeg"/>
          <p:cNvPicPr>
            <a:picLocks noChangeAspect="1"/>
          </p:cNvPicPr>
          <p:nvPr/>
        </p:nvPicPr>
        <p:blipFill>
          <a:blip r:embed="rId2">
            <a:extLst/>
          </a:blip>
          <a:srcRect l="11487" t="0" r="11487" b="0"/>
          <a:stretch>
            <a:fillRect/>
          </a:stretch>
        </p:blipFill>
        <p:spPr>
          <a:xfrm>
            <a:off x="3764130" y="1436743"/>
            <a:ext cx="3131590" cy="2815621"/>
          </a:xfrm>
          <a:prstGeom prst="rect">
            <a:avLst/>
          </a:prstGeom>
          <a:ln w="12700">
            <a:miter lim="400000"/>
          </a:ln>
        </p:spPr>
      </p:pic>
      <p:sp>
        <p:nvSpPr>
          <p:cNvPr id="121" name="Rectangle 7"/>
          <p:cNvSpPr/>
          <p:nvPr/>
        </p:nvSpPr>
        <p:spPr>
          <a:xfrm>
            <a:off x="-3" y="9976322"/>
            <a:ext cx="7772401" cy="77893"/>
          </a:xfrm>
          <a:prstGeom prst="rect">
            <a:avLst/>
          </a:prstGeom>
          <a:gradFill>
            <a:gsLst>
              <a:gs pos="0">
                <a:srgbClr val="00AA9E"/>
              </a:gs>
              <a:gs pos="100000">
                <a:srgbClr val="6719FC"/>
              </a:gs>
            </a:gsLst>
            <a:lin ang="10800000"/>
          </a:gradFill>
          <a:ln w="12700">
            <a:miter lim="400000"/>
          </a:ln>
        </p:spPr>
        <p:txBody>
          <a:bodyPr lIns="45718" tIns="45718" rIns="45718" bIns="45718" anchor="ctr"/>
          <a:lstStyle/>
          <a:p>
            <a:pPr>
              <a:defRPr>
                <a:latin typeface="+mn-lt"/>
                <a:ea typeface="+mn-ea"/>
                <a:cs typeface="+mn-cs"/>
                <a:sym typeface="Avenir Book"/>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Rectangle 13"/>
          <p:cNvSpPr/>
          <p:nvPr/>
        </p:nvSpPr>
        <p:spPr>
          <a:xfrm>
            <a:off x="-1" y="200231"/>
            <a:ext cx="7772401" cy="791665"/>
          </a:xfrm>
          <a:prstGeom prst="rect">
            <a:avLst/>
          </a:prstGeom>
          <a:solidFill>
            <a:srgbClr val="05A79D">
              <a:alpha val="48540"/>
            </a:srgbClr>
          </a:solidFill>
          <a:ln w="12700">
            <a:miter lim="400000"/>
          </a:ln>
        </p:spPr>
        <p:txBody>
          <a:bodyPr lIns="45718" tIns="45718" rIns="45718" bIns="45718" anchor="ctr"/>
          <a:lstStyle/>
          <a:p>
            <a:pPr algn="ctr">
              <a:defRPr>
                <a:solidFill>
                  <a:srgbClr val="FFFFFF"/>
                </a:solidFill>
                <a:latin typeface="+mn-lt"/>
                <a:ea typeface="+mn-ea"/>
                <a:cs typeface="+mn-cs"/>
                <a:sym typeface="Avenir Book"/>
              </a:defRPr>
            </a:pPr>
          </a:p>
        </p:txBody>
      </p:sp>
      <p:sp>
        <p:nvSpPr>
          <p:cNvPr id="124" name="TextBox 3"/>
          <p:cNvSpPr txBox="1"/>
          <p:nvPr/>
        </p:nvSpPr>
        <p:spPr>
          <a:xfrm>
            <a:off x="45718" y="391626"/>
            <a:ext cx="7680960" cy="4088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500">
                <a:solidFill>
                  <a:srgbClr val="424242"/>
                </a:solidFill>
                <a:latin typeface="Rockwell"/>
                <a:ea typeface="Rockwell"/>
                <a:cs typeface="Rockwell"/>
                <a:sym typeface="Rockwell"/>
              </a:defRPr>
            </a:lvl1pPr>
          </a:lstStyle>
          <a:p>
            <a:pPr/>
            <a:r>
              <a:t>A Dietitian's Insight For Functional Ingredients</a:t>
            </a:r>
          </a:p>
        </p:txBody>
      </p:sp>
      <p:sp>
        <p:nvSpPr>
          <p:cNvPr id="125" name="Slide Number Placeholder 8"/>
          <p:cNvSpPr txBox="1"/>
          <p:nvPr>
            <p:ph type="sldNum" sz="quarter" idx="4294967295"/>
          </p:nvPr>
        </p:nvSpPr>
        <p:spPr>
          <a:xfrm>
            <a:off x="7063298" y="9455786"/>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6" name="Rectangle 7"/>
          <p:cNvSpPr/>
          <p:nvPr/>
        </p:nvSpPr>
        <p:spPr>
          <a:xfrm>
            <a:off x="-3" y="9976322"/>
            <a:ext cx="7772401" cy="77893"/>
          </a:xfrm>
          <a:prstGeom prst="rect">
            <a:avLst/>
          </a:prstGeom>
          <a:gradFill>
            <a:gsLst>
              <a:gs pos="0">
                <a:srgbClr val="00AA9E"/>
              </a:gs>
              <a:gs pos="100000">
                <a:srgbClr val="6719FC"/>
              </a:gs>
            </a:gsLst>
            <a:lin ang="10800000"/>
          </a:gradFill>
          <a:ln w="12700">
            <a:miter lim="400000"/>
          </a:ln>
        </p:spPr>
        <p:txBody>
          <a:bodyPr lIns="45718" tIns="45718" rIns="45718" bIns="45718" anchor="ctr"/>
          <a:lstStyle/>
          <a:p>
            <a:pPr>
              <a:defRPr>
                <a:latin typeface="+mn-lt"/>
                <a:ea typeface="+mn-ea"/>
                <a:cs typeface="+mn-cs"/>
                <a:sym typeface="Avenir Book"/>
              </a:defRPr>
            </a:pPr>
          </a:p>
        </p:txBody>
      </p:sp>
      <p:sp>
        <p:nvSpPr>
          <p:cNvPr id="127" name="TextBox 2"/>
          <p:cNvSpPr txBox="1"/>
          <p:nvPr/>
        </p:nvSpPr>
        <p:spPr>
          <a:xfrm>
            <a:off x="428748" y="1087503"/>
            <a:ext cx="3794337" cy="320094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lnSpc>
                <a:spcPct val="120000"/>
              </a:lnSpc>
              <a:defRPr sz="1400">
                <a:latin typeface="Arial"/>
                <a:ea typeface="Arial"/>
                <a:cs typeface="Arial"/>
                <a:sym typeface="Arial"/>
              </a:defRPr>
            </a:lvl1pPr>
          </a:lstStyle>
          <a:p>
            <a:pPr/>
            <a:r>
              <a:t>There are hundreds of functional ingredients, and more are identified each year. Food manufacturers are eager to find additional ways to promote health qualities in a  range of foods, especially foods that aren’t generally considered healthy — think cookies, muffins, and crunchy/salty/savory snacks. Functional ingredients are a potentially huge market, with global sales of fortified or functional foods at $292 billion in 2021, up from $274 billion in 2020. Functional food and beverage sales in the United States were $83 billion in 2021, a 6.8% increase from 2020. </a:t>
            </a:r>
          </a:p>
        </p:txBody>
      </p:sp>
      <p:sp>
        <p:nvSpPr>
          <p:cNvPr id="128" name="TextBox 2"/>
          <p:cNvSpPr txBox="1"/>
          <p:nvPr/>
        </p:nvSpPr>
        <p:spPr>
          <a:xfrm>
            <a:off x="428748" y="4323631"/>
            <a:ext cx="6958642" cy="26002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20000"/>
              </a:lnSpc>
              <a:defRPr sz="1200">
                <a:latin typeface="Arial"/>
                <a:ea typeface="Arial"/>
                <a:cs typeface="Arial"/>
                <a:sym typeface="Arial"/>
              </a:defRPr>
            </a:pPr>
            <a:r>
              <a:t>This brings up an important and yet unanswered question:  do indulgent foods like cookies and crunchy snacks that contain functional ingredients actually promote health, or is the inclusion of functional ingredients more of a marketing strategy? </a:t>
            </a:r>
          </a:p>
          <a:p>
            <a:pPr algn="just">
              <a:lnSpc>
                <a:spcPct val="120000"/>
              </a:lnSpc>
              <a:defRPr sz="1200">
                <a:latin typeface="Arial"/>
                <a:ea typeface="Arial"/>
                <a:cs typeface="Arial"/>
                <a:sym typeface="Arial"/>
              </a:defRPr>
            </a:pPr>
            <a:r>
              <a:rPr b="1"/>
              <a:t>Just because a food label states that it is a “superfood” or that it contains important-sounding ingredients doesn’t mean that the food provides additional health benefits</a:t>
            </a:r>
            <a:r>
              <a:t> – or even any health benefits. Savvy consumers will look past the marketing on the front of food packages and look instead at the list of ingredients (listed in descending order from what is present in the largest amount by weight) and the Nutrition Facts label. This helps them know exactly what the food provides. Building an eating plan based on whole foods that naturally contain a wide range of nutrients —  fruit, vegetables, whole grains, legumes, and nuts and seeds — is the foundation of a healthy diet. Periodically enjoying a food with functional ingredients because you like the flavor fits into an overall healthy eating plan; just don’t count on any additional health benefits.</a:t>
            </a:r>
          </a:p>
        </p:txBody>
      </p:sp>
      <p:pic>
        <p:nvPicPr>
          <p:cNvPr id="129" name="S00025.jpeg" descr="S00025.jpeg"/>
          <p:cNvPicPr>
            <a:picLocks noChangeAspect="1"/>
          </p:cNvPicPr>
          <p:nvPr/>
        </p:nvPicPr>
        <p:blipFill>
          <a:blip r:embed="rId2">
            <a:extLst/>
          </a:blip>
          <a:srcRect l="13227" t="1903" r="27047" b="14103"/>
          <a:stretch>
            <a:fillRect/>
          </a:stretch>
        </p:blipFill>
        <p:spPr>
          <a:xfrm>
            <a:off x="4475747" y="1123600"/>
            <a:ext cx="2911643" cy="3069046"/>
          </a:xfrm>
          <a:prstGeom prst="rect">
            <a:avLst/>
          </a:prstGeom>
          <a:ln w="12700">
            <a:miter lim="400000"/>
          </a:ln>
        </p:spPr>
      </p:pic>
      <p:sp>
        <p:nvSpPr>
          <p:cNvPr id="130" name="TextBox 3"/>
          <p:cNvSpPr txBox="1"/>
          <p:nvPr/>
        </p:nvSpPr>
        <p:spPr>
          <a:xfrm>
            <a:off x="415773" y="7016815"/>
            <a:ext cx="3457452" cy="23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lvl1pPr>
          </a:lstStyle>
          <a:p>
            <a:pPr/>
            <a:r>
              <a:t>Written By Lynn Grieger, RDN, CDCES, CHWC, CPT</a:t>
            </a:r>
          </a:p>
        </p:txBody>
      </p:sp>
      <p:sp>
        <p:nvSpPr>
          <p:cNvPr id="131" name="TextBox 10"/>
          <p:cNvSpPr txBox="1"/>
          <p:nvPr/>
        </p:nvSpPr>
        <p:spPr>
          <a:xfrm>
            <a:off x="428748" y="7318014"/>
            <a:ext cx="6958642" cy="2440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000">
                <a:latin typeface="Avenir Heavy"/>
                <a:ea typeface="Avenir Heavy"/>
                <a:cs typeface="Avenir Heavy"/>
                <a:sym typeface="Avenir Heavy"/>
              </a:defRPr>
            </a:pPr>
            <a:r>
              <a:t>References:</a:t>
            </a:r>
          </a:p>
          <a:p>
            <a:pPr>
              <a:defRPr sz="500">
                <a:latin typeface="+mn-lt"/>
                <a:ea typeface="+mn-ea"/>
                <a:cs typeface="+mn-cs"/>
                <a:sym typeface="Avenir Book"/>
              </a:defRPr>
            </a:pPr>
          </a:p>
          <a:p>
            <a:pPr marL="342900" indent="-342900">
              <a:buSzPct val="100000"/>
              <a:buAutoNum type="arabicPeriod" startAt="1"/>
              <a:defRPr sz="900">
                <a:latin typeface="+mn-lt"/>
                <a:ea typeface="+mn-ea"/>
                <a:cs typeface="+mn-cs"/>
                <a:sym typeface="Avenir Book"/>
              </a:defRPr>
            </a:pPr>
            <a:r>
              <a:t>Government of South Australia. Introduction to Functional Foods and Ingredients. </a:t>
            </a:r>
            <a:r>
              <a:rPr u="sng">
                <a:solidFill>
                  <a:srgbClr val="0000FF"/>
                </a:solidFill>
                <a:uFill>
                  <a:solidFill>
                    <a:srgbClr val="0000FF"/>
                  </a:solidFill>
                </a:uFill>
                <a:hlinkClick r:id="rId3" invalidUrl="" action="" tgtFrame="" tooltip="" history="1" highlightClick="0" endSnd="0"/>
              </a:rPr>
              <a:t>https://www.pir.sa.gov.au/__data/assets/pdf_file/0007/287683/Functional_Foods_Guidance_-_What_are_Functional_Foods.pdf</a:t>
            </a:r>
            <a:r>
              <a:rPr u="sng"/>
              <a:t>  </a:t>
            </a:r>
            <a:r>
              <a:t>accessed 2-2-23</a:t>
            </a:r>
          </a:p>
          <a:p>
            <a:pPr marL="342900" indent="-342900">
              <a:buSzPct val="100000"/>
              <a:buAutoNum type="arabicPeriod" startAt="1"/>
              <a:defRPr sz="600">
                <a:latin typeface="+mn-lt"/>
                <a:ea typeface="+mn-ea"/>
                <a:cs typeface="+mn-cs"/>
                <a:sym typeface="Avenir Book"/>
              </a:defRPr>
            </a:pPr>
          </a:p>
          <a:p>
            <a:pPr marL="342900" indent="-342900">
              <a:buSzPct val="100000"/>
              <a:buAutoNum type="arabicPeriod" startAt="2"/>
              <a:defRPr sz="900">
                <a:latin typeface="+mn-lt"/>
                <a:ea typeface="+mn-ea"/>
                <a:cs typeface="+mn-cs"/>
                <a:sym typeface="Avenir Book"/>
              </a:defRPr>
            </a:pPr>
            <a:r>
              <a:t>Food Industry Executive. Functional Ingredients: What Consumers Want. </a:t>
            </a:r>
            <a:r>
              <a:rPr u="sng">
                <a:solidFill>
                  <a:srgbClr val="0000FF"/>
                </a:solidFill>
                <a:uFill>
                  <a:solidFill>
                    <a:srgbClr val="0000FF"/>
                  </a:solidFill>
                </a:uFill>
                <a:hlinkClick r:id="rId4" invalidUrl="" action="" tgtFrame="" tooltip="" history="1" highlightClick="0" endSnd="0"/>
              </a:rPr>
              <a:t>https://foodindustryexecutive.com/2019/05/functional-ingredients-what-consumers-want/</a:t>
            </a:r>
            <a:r>
              <a:rPr u="sng"/>
              <a:t> </a:t>
            </a:r>
            <a:r>
              <a:t>Carol Wiley, 5-13-2019. Accessed 2-2-23</a:t>
            </a:r>
          </a:p>
          <a:p>
            <a:pPr marL="342900" indent="-342900">
              <a:buSzPct val="100000"/>
              <a:buAutoNum type="arabicPeriod" startAt="2"/>
              <a:defRPr sz="600">
                <a:latin typeface="+mn-lt"/>
                <a:ea typeface="+mn-ea"/>
                <a:cs typeface="+mn-cs"/>
                <a:sym typeface="Avenir Book"/>
              </a:defRPr>
            </a:pPr>
          </a:p>
          <a:p>
            <a:pPr marL="342900" indent="-342900">
              <a:buSzPct val="100000"/>
              <a:buAutoNum type="arabicPeriod" startAt="3"/>
              <a:defRPr sz="900">
                <a:latin typeface="+mn-lt"/>
                <a:ea typeface="+mn-ea"/>
                <a:cs typeface="+mn-cs"/>
                <a:sym typeface="Avenir Book"/>
              </a:defRPr>
            </a:pPr>
            <a:r>
              <a:t>The Food Institute. 7 Functional Ingredients to Watch. </a:t>
            </a:r>
            <a:r>
              <a:rPr u="sng">
                <a:solidFill>
                  <a:srgbClr val="0000FF"/>
                </a:solidFill>
                <a:uFill>
                  <a:solidFill>
                    <a:srgbClr val="0000FF"/>
                  </a:solidFill>
                </a:uFill>
                <a:hlinkClick r:id="rId5" invalidUrl="" action="" tgtFrame="" tooltip="" history="1" highlightClick="0" endSnd="0"/>
              </a:rPr>
              <a:t>https://foodinstitute.com/focus/7-functional-ingredients-to-watch/</a:t>
            </a:r>
            <a:r>
              <a:rPr u="sng"/>
              <a:t> </a:t>
            </a:r>
            <a:r>
              <a:t>posted 5-16-22; accessed 2-2-23</a:t>
            </a:r>
          </a:p>
          <a:p>
            <a:pPr marL="342900" indent="-342900">
              <a:buSzPct val="100000"/>
              <a:buAutoNum type="arabicPeriod" startAt="3"/>
              <a:defRPr sz="600">
                <a:latin typeface="+mn-lt"/>
                <a:ea typeface="+mn-ea"/>
                <a:cs typeface="+mn-cs"/>
                <a:sym typeface="Avenir Book"/>
              </a:defRPr>
            </a:pPr>
          </a:p>
          <a:p>
            <a:pPr marL="342900" indent="-342900">
              <a:buSzPct val="100000"/>
              <a:buAutoNum type="arabicPeriod" startAt="4"/>
              <a:defRPr sz="900">
                <a:latin typeface="+mn-lt"/>
                <a:ea typeface="+mn-ea"/>
                <a:cs typeface="+mn-cs"/>
                <a:sym typeface="Avenir Book"/>
              </a:defRPr>
            </a:pPr>
            <a:r>
              <a:t>Steven M. Gendel, Potential functional food ingredients: Insufficient ingredient descriptions, Journal of Functional Foods, Volume 86, 2021, 104721, ISSN 1756-4646, </a:t>
            </a:r>
            <a:r>
              <a:rPr u="sng">
                <a:solidFill>
                  <a:srgbClr val="0000FF"/>
                </a:solidFill>
                <a:uFill>
                  <a:solidFill>
                    <a:srgbClr val="0000FF"/>
                  </a:solidFill>
                </a:uFill>
                <a:hlinkClick r:id="rId6" invalidUrl="" action="" tgtFrame="" tooltip="" history="1" highlightClick="0" endSnd="0"/>
              </a:rPr>
              <a:t>https://doi.org/10.1016/j.jff.2021.104721</a:t>
            </a:r>
            <a:r>
              <a:t>. </a:t>
            </a:r>
            <a:r>
              <a:rPr u="sng">
                <a:solidFill>
                  <a:srgbClr val="0000FF"/>
                </a:solidFill>
                <a:uFill>
                  <a:solidFill>
                    <a:srgbClr val="0000FF"/>
                  </a:solidFill>
                </a:uFill>
                <a:hlinkClick r:id="rId7" invalidUrl="" action="" tgtFrame="" tooltip="" history="1" highlightClick="0" endSnd="0"/>
              </a:rPr>
              <a:t>https://</a:t>
            </a:r>
            <a:r>
              <a:rPr u="sng">
                <a:solidFill>
                  <a:srgbClr val="0000FF"/>
                </a:solidFill>
                <a:uFill>
                  <a:solidFill>
                    <a:srgbClr val="0000FF"/>
                  </a:solidFill>
                </a:uFill>
                <a:hlinkClick r:id="rId7" invalidUrl="" action="" tgtFrame="" tooltip="" history="1" highlightClick="0" endSnd="0"/>
              </a:rPr>
              <a:t>www.sciencedirect.com/science/article/pii/S1756464621003704</a:t>
            </a:r>
            <a:endParaRPr u="sng"/>
          </a:p>
          <a:p>
            <a:pPr marL="342900" indent="-342900">
              <a:buSzPct val="100000"/>
              <a:buAutoNum type="arabicPeriod" startAt="4"/>
              <a:defRPr sz="600">
                <a:latin typeface="+mn-lt"/>
                <a:ea typeface="+mn-ea"/>
                <a:cs typeface="+mn-cs"/>
                <a:sym typeface="Avenir Book"/>
              </a:defRPr>
            </a:pPr>
          </a:p>
          <a:p>
            <a:pPr marL="342900" indent="-342900">
              <a:buSzPct val="100000"/>
              <a:buAutoNum type="arabicPeriod" startAt="5"/>
              <a:defRPr sz="900">
                <a:latin typeface="+mn-lt"/>
                <a:ea typeface="+mn-ea"/>
                <a:cs typeface="+mn-cs"/>
                <a:sym typeface="Avenir Book"/>
              </a:defRPr>
            </a:pPr>
            <a:r>
              <a:t>IFT. Top 10 Functional Food Trends. </a:t>
            </a:r>
            <a:r>
              <a:rPr u="sng">
                <a:solidFill>
                  <a:srgbClr val="0000FF"/>
                </a:solidFill>
                <a:uFill>
                  <a:solidFill>
                    <a:srgbClr val="0000FF"/>
                  </a:solidFill>
                </a:uFill>
                <a:hlinkClick r:id="rId8" invalidUrl="" action="" tgtFrame="" tooltip="" history="1" highlightClick="0" endSnd="0"/>
              </a:rPr>
              <a:t>https://www.ift.org/news-and-publications/food-technology-magazine/issues/2022/april/features/top-10-functional-food-trends</a:t>
            </a:r>
            <a:r>
              <a:rPr u="sng"/>
              <a:t>. </a:t>
            </a:r>
            <a:r>
              <a:t>A. Elizabeth Sloan 4-1-22; accessed 2-3-23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Rectangle 13"/>
          <p:cNvSpPr/>
          <p:nvPr/>
        </p:nvSpPr>
        <p:spPr>
          <a:xfrm>
            <a:off x="-1" y="200231"/>
            <a:ext cx="7772401" cy="791665"/>
          </a:xfrm>
          <a:prstGeom prst="rect">
            <a:avLst/>
          </a:prstGeom>
          <a:solidFill>
            <a:srgbClr val="05A79D">
              <a:alpha val="53650"/>
            </a:srgbClr>
          </a:solidFill>
          <a:ln w="12700">
            <a:miter lim="400000"/>
          </a:ln>
        </p:spPr>
        <p:txBody>
          <a:bodyPr lIns="45718" tIns="45718" rIns="45718" bIns="45718" anchor="ctr"/>
          <a:lstStyle/>
          <a:p>
            <a:pPr algn="ctr">
              <a:defRPr>
                <a:solidFill>
                  <a:srgbClr val="FFFFFF"/>
                </a:solidFill>
                <a:latin typeface="+mn-lt"/>
                <a:ea typeface="+mn-ea"/>
                <a:cs typeface="+mn-cs"/>
                <a:sym typeface="Avenir Book"/>
              </a:defRPr>
            </a:pPr>
          </a:p>
        </p:txBody>
      </p:sp>
      <p:sp>
        <p:nvSpPr>
          <p:cNvPr id="134" name="TextBox 2"/>
          <p:cNvSpPr txBox="1"/>
          <p:nvPr/>
        </p:nvSpPr>
        <p:spPr>
          <a:xfrm>
            <a:off x="431800" y="1081955"/>
            <a:ext cx="4876800" cy="52019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20000"/>
              </a:lnSpc>
              <a:defRPr sz="1700"/>
            </a:pPr>
            <a:r>
              <a:t>Have you heard about </a:t>
            </a:r>
            <a:r>
              <a:rPr i="1"/>
              <a:t>functional foods</a:t>
            </a:r>
            <a:r>
              <a:t>? These provide additional health benefits beyond basic nutrition. </a:t>
            </a:r>
          </a:p>
          <a:p>
            <a:pPr algn="just">
              <a:lnSpc>
                <a:spcPct val="120000"/>
              </a:lnSpc>
              <a:defRPr sz="1400"/>
            </a:pPr>
          </a:p>
          <a:p>
            <a:pPr algn="just">
              <a:lnSpc>
                <a:spcPct val="120000"/>
              </a:lnSpc>
              <a:defRPr sz="1400"/>
            </a:pPr>
            <a:r>
              <a:t>Many foods naturally contain these additional health benefits — think fermented foods like kefir or sauerkraut that contain probiotics. Or berries that are high in antioxidants. Including functional foods as part of your daily food choices is an excellent strategy to improve overall health.</a:t>
            </a:r>
            <a:endParaRPr>
              <a:latin typeface="Arial"/>
              <a:ea typeface="Arial"/>
              <a:cs typeface="Arial"/>
              <a:sym typeface="Arial"/>
            </a:endParaRPr>
          </a:p>
          <a:p>
            <a:pPr>
              <a:lnSpc>
                <a:spcPct val="120000"/>
              </a:lnSpc>
              <a:defRPr sz="1300"/>
            </a:pPr>
          </a:p>
          <a:p>
            <a:pPr algn="just">
              <a:lnSpc>
                <a:spcPct val="120000"/>
              </a:lnSpc>
              <a:defRPr sz="1300"/>
            </a:pPr>
            <a:r>
              <a:t>Food manufacturers are more frequently adding ingredients to foods to enhance their health benefits, and these additives are also known as functional ingredients. A functional ingredient is a bioactive compound obtained from a variety of sources, including fruits and vegetables, marine sources, microorganisms, and inorganic raw materials. Food industry research published in 2019 showed that a large percentage of consumers are interested in foods that enhance mood, increase energy, help with weight loss, improve digestion, reduce risk of heart disease, and promote sleep.</a:t>
            </a:r>
          </a:p>
        </p:txBody>
      </p:sp>
      <p:sp>
        <p:nvSpPr>
          <p:cNvPr id="135" name="TextBox 3"/>
          <p:cNvSpPr txBox="1"/>
          <p:nvPr/>
        </p:nvSpPr>
        <p:spPr>
          <a:xfrm>
            <a:off x="45718" y="331937"/>
            <a:ext cx="7680960" cy="4520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800">
                <a:solidFill>
                  <a:srgbClr val="424242"/>
                </a:solidFill>
                <a:latin typeface="Rockwell"/>
                <a:ea typeface="Rockwell"/>
                <a:cs typeface="Rockwell"/>
                <a:sym typeface="Rockwell"/>
              </a:defRPr>
            </a:lvl1pPr>
          </a:lstStyle>
          <a:p>
            <a:pPr/>
            <a:r>
              <a:t>What Are Functional Ingredients?</a:t>
            </a:r>
          </a:p>
        </p:txBody>
      </p:sp>
      <p:sp>
        <p:nvSpPr>
          <p:cNvPr id="136" name="Slide Number Placeholder 8"/>
          <p:cNvSpPr txBox="1"/>
          <p:nvPr>
            <p:ph type="sldNum" sz="quarter" idx="4294967295"/>
          </p:nvPr>
        </p:nvSpPr>
        <p:spPr>
          <a:xfrm>
            <a:off x="7063298" y="9455786"/>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7" name="Rectangle 7"/>
          <p:cNvSpPr/>
          <p:nvPr/>
        </p:nvSpPr>
        <p:spPr>
          <a:xfrm>
            <a:off x="-3" y="9976322"/>
            <a:ext cx="7772401" cy="77893"/>
          </a:xfrm>
          <a:prstGeom prst="rect">
            <a:avLst/>
          </a:prstGeom>
          <a:gradFill>
            <a:gsLst>
              <a:gs pos="0">
                <a:srgbClr val="00AA9E"/>
              </a:gs>
              <a:gs pos="100000">
                <a:srgbClr val="6719FC"/>
              </a:gs>
            </a:gsLst>
            <a:lin ang="10800000"/>
          </a:gradFill>
          <a:ln w="12700">
            <a:miter lim="400000"/>
          </a:ln>
        </p:spPr>
        <p:txBody>
          <a:bodyPr lIns="45718" tIns="45718" rIns="45718" bIns="45718" anchor="ctr"/>
          <a:lstStyle/>
          <a:p>
            <a:pPr>
              <a:defRPr>
                <a:latin typeface="+mn-lt"/>
                <a:ea typeface="+mn-ea"/>
                <a:cs typeface="+mn-cs"/>
                <a:sym typeface="Avenir Book"/>
              </a:defRPr>
            </a:pPr>
          </a:p>
        </p:txBody>
      </p:sp>
      <p:sp>
        <p:nvSpPr>
          <p:cNvPr id="138" name="TextBox 2"/>
          <p:cNvSpPr txBox="1"/>
          <p:nvPr/>
        </p:nvSpPr>
        <p:spPr>
          <a:xfrm>
            <a:off x="431800" y="6657427"/>
            <a:ext cx="6621282" cy="2948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200"/>
            </a:pPr>
            <a:r>
              <a:t>References:</a:t>
            </a:r>
          </a:p>
          <a:p>
            <a:pPr>
              <a:defRPr sz="400"/>
            </a:pPr>
          </a:p>
          <a:p>
            <a:pPr marL="228600" indent="-228600">
              <a:buSzPct val="100000"/>
              <a:buAutoNum type="arabicPeriod" startAt="1"/>
              <a:defRPr sz="1000"/>
            </a:pPr>
            <a:r>
              <a:t>Government of South Australian. Introduction to Functional Foods and Ingredients. </a:t>
            </a:r>
            <a:r>
              <a:rPr u="sng">
                <a:solidFill>
                  <a:srgbClr val="0000FF"/>
                </a:solidFill>
                <a:uFill>
                  <a:solidFill>
                    <a:srgbClr val="0000FF"/>
                  </a:solidFill>
                </a:uFill>
                <a:hlinkClick r:id="rId2" invalidUrl="" action="" tgtFrame="" tooltip="" history="1" highlightClick="0" endSnd="0"/>
              </a:rPr>
              <a:t>https://www.pir.sa.gov.au/__data/assets/pdf_file/0007/287683/Functional_Foods_Guidance_-_</a:t>
            </a:r>
            <a:r>
              <a:rPr u="sng">
                <a:solidFill>
                  <a:srgbClr val="0000FF"/>
                </a:solidFill>
                <a:uFill>
                  <a:solidFill>
                    <a:srgbClr val="0000FF"/>
                  </a:solidFill>
                </a:uFill>
                <a:hlinkClick r:id="rId2" invalidUrl="" action="" tgtFrame="" tooltip="" history="1" highlightClick="0" endSnd="0"/>
              </a:rPr>
              <a:t>What_are_Functional_Foods.pdf</a:t>
            </a:r>
            <a:r>
              <a:rPr u="sng"/>
              <a:t>   </a:t>
            </a:r>
            <a:r>
              <a:t>accessed 2-2-23</a:t>
            </a:r>
          </a:p>
          <a:p>
            <a:pPr marL="228600" indent="-228600">
              <a:buSzPct val="100000"/>
              <a:buAutoNum type="arabicPeriod" startAt="1"/>
              <a:defRPr sz="1000"/>
            </a:pPr>
          </a:p>
          <a:p>
            <a:pPr marL="228600" indent="-228600">
              <a:buSzPct val="100000"/>
              <a:buAutoNum type="arabicPeriod" startAt="2"/>
              <a:defRPr sz="1000"/>
            </a:pPr>
            <a:r>
              <a:t>Food Industry Executive. Functional Ingredients: What Consumers Want. </a:t>
            </a:r>
            <a:r>
              <a:rPr u="sng">
                <a:solidFill>
                  <a:srgbClr val="0000FF"/>
                </a:solidFill>
                <a:uFill>
                  <a:solidFill>
                    <a:srgbClr val="0000FF"/>
                  </a:solidFill>
                </a:uFill>
                <a:hlinkClick r:id="rId3" invalidUrl="" action="" tgtFrame="" tooltip="" history="1" highlightClick="0" endSnd="0"/>
              </a:rPr>
              <a:t>https://foodindustryexecutive.com/2019/05/functional-ingredients-what-consumers-want/</a:t>
            </a:r>
            <a:r>
              <a:rPr u="sng"/>
              <a:t> </a:t>
            </a:r>
            <a:r>
              <a:t>Carol Wiley, 5-13-2019. Accessed 2-2-23</a:t>
            </a:r>
          </a:p>
          <a:p>
            <a:pPr marL="228600" indent="-228600">
              <a:buSzPct val="100000"/>
              <a:buAutoNum type="arabicPeriod" startAt="2"/>
              <a:defRPr sz="1000"/>
            </a:pPr>
          </a:p>
          <a:p>
            <a:pPr marL="228600" indent="-228600">
              <a:buSzPct val="100000"/>
              <a:buAutoNum type="arabicPeriod" startAt="3"/>
              <a:defRPr sz="1000"/>
            </a:pPr>
            <a:r>
              <a:t>The Food Institute. 7 Functional Ingredients to Watch. </a:t>
            </a:r>
            <a:r>
              <a:rPr u="sng">
                <a:solidFill>
                  <a:srgbClr val="0000FF"/>
                </a:solidFill>
                <a:uFill>
                  <a:solidFill>
                    <a:srgbClr val="0000FF"/>
                  </a:solidFill>
                </a:uFill>
                <a:hlinkClick r:id="rId4" invalidUrl="" action="" tgtFrame="" tooltip="" history="1" highlightClick="0" endSnd="0"/>
              </a:rPr>
              <a:t>https://foodinstitute.com/focus/7-functional-ingredients-to-watch/</a:t>
            </a:r>
            <a:r>
              <a:rPr u="sng"/>
              <a:t> </a:t>
            </a:r>
            <a:r>
              <a:t>posted 5-16-22; accessed 2-2-23</a:t>
            </a:r>
          </a:p>
          <a:p>
            <a:pPr marL="228600" indent="-228600">
              <a:buSzPct val="100000"/>
              <a:buAutoNum type="arabicPeriod" startAt="3"/>
              <a:defRPr sz="1000"/>
            </a:pPr>
          </a:p>
          <a:p>
            <a:pPr marL="228600" indent="-228600">
              <a:buSzPct val="100000"/>
              <a:buAutoNum type="arabicPeriod" startAt="4"/>
              <a:defRPr sz="1000"/>
            </a:pPr>
            <a:r>
              <a:t>Steven M. Gendel, Potential functional food ingredients: Insufficient ingredient descriptions, Journal of Functional Foods, Volume 86, 2021, 104721, ISSN 1756-4646, </a:t>
            </a:r>
            <a:r>
              <a:rPr u="sng">
                <a:solidFill>
                  <a:srgbClr val="0000FF"/>
                </a:solidFill>
                <a:uFill>
                  <a:solidFill>
                    <a:srgbClr val="0000FF"/>
                  </a:solidFill>
                </a:uFill>
                <a:hlinkClick r:id="rId5" invalidUrl="" action="" tgtFrame="" tooltip="" history="1" highlightClick="0" endSnd="0"/>
              </a:rPr>
              <a:t>https://doi.org/10.1016/j.jff.2021.104721</a:t>
            </a:r>
            <a:r>
              <a:t>. </a:t>
            </a:r>
            <a:r>
              <a:rPr u="sng">
                <a:solidFill>
                  <a:srgbClr val="0000FF"/>
                </a:solidFill>
                <a:uFill>
                  <a:solidFill>
                    <a:srgbClr val="0000FF"/>
                  </a:solidFill>
                </a:uFill>
                <a:hlinkClick r:id="rId6" invalidUrl="" action="" tgtFrame="" tooltip="" history="1" highlightClick="0" endSnd="0"/>
              </a:rPr>
              <a:t>https://</a:t>
            </a:r>
            <a:r>
              <a:rPr u="sng">
                <a:solidFill>
                  <a:srgbClr val="0000FF"/>
                </a:solidFill>
                <a:uFill>
                  <a:solidFill>
                    <a:srgbClr val="0000FF"/>
                  </a:solidFill>
                </a:uFill>
                <a:hlinkClick r:id="rId6" invalidUrl="" action="" tgtFrame="" tooltip="" history="1" highlightClick="0" endSnd="0"/>
              </a:rPr>
              <a:t>www.sciencedirect.com/science/article/pii/S1756464621003704</a:t>
            </a:r>
            <a:endParaRPr u="sng"/>
          </a:p>
          <a:p>
            <a:pPr marL="228600" indent="-228600">
              <a:buSzPct val="100000"/>
              <a:buAutoNum type="arabicPeriod" startAt="4"/>
              <a:defRPr sz="1000"/>
            </a:pPr>
          </a:p>
          <a:p>
            <a:pPr marL="228600" indent="-228600">
              <a:buSzPct val="100000"/>
              <a:buAutoNum type="arabicPeriod" startAt="5"/>
              <a:defRPr sz="1000"/>
            </a:pPr>
            <a:r>
              <a:t>IFT. Top 10 Functional Food Trends. </a:t>
            </a:r>
            <a:r>
              <a:rPr u="sng">
                <a:solidFill>
                  <a:srgbClr val="0000FF"/>
                </a:solidFill>
                <a:uFill>
                  <a:solidFill>
                    <a:srgbClr val="0000FF"/>
                  </a:solidFill>
                </a:uFill>
                <a:hlinkClick r:id="rId7" invalidUrl="" action="" tgtFrame="" tooltip="" history="1" highlightClick="0" endSnd="0"/>
              </a:rPr>
              <a:t>https://www.ift.org/news-and-publications/food-technology-magazine/issues/2022/april/features/top-10-functional-food-trends</a:t>
            </a:r>
            <a:r>
              <a:rPr u="sng"/>
              <a:t>. </a:t>
            </a:r>
            <a:r>
              <a:t>A. Elizabeth Sloan 4-1-22; accessed 2-3-23</a:t>
            </a:r>
          </a:p>
        </p:txBody>
      </p:sp>
      <p:sp>
        <p:nvSpPr>
          <p:cNvPr id="139" name="TextBox 11"/>
          <p:cNvSpPr txBox="1"/>
          <p:nvPr/>
        </p:nvSpPr>
        <p:spPr>
          <a:xfrm>
            <a:off x="428749" y="9675775"/>
            <a:ext cx="3457451" cy="23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lvl1pPr>
          </a:lstStyle>
          <a:p>
            <a:pPr/>
            <a:r>
              <a:t>Written By Lynn Grieger, RDN, CDCES, CHWC, CPT</a:t>
            </a:r>
          </a:p>
        </p:txBody>
      </p:sp>
      <p:pic>
        <p:nvPicPr>
          <p:cNvPr id="140" name="tea-fruit-splash1.jpeg" descr="tea-fruit-splash1.jpeg"/>
          <p:cNvPicPr>
            <a:picLocks noChangeAspect="1"/>
          </p:cNvPicPr>
          <p:nvPr/>
        </p:nvPicPr>
        <p:blipFill>
          <a:blip r:embed="rId8">
            <a:extLst/>
          </a:blip>
          <a:srcRect l="865" t="0" r="865" b="0"/>
          <a:stretch>
            <a:fillRect/>
          </a:stretch>
        </p:blipFill>
        <p:spPr>
          <a:xfrm>
            <a:off x="5567055" y="1160566"/>
            <a:ext cx="1852718" cy="182690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Rectangle 13"/>
          <p:cNvSpPr/>
          <p:nvPr/>
        </p:nvSpPr>
        <p:spPr>
          <a:xfrm>
            <a:off x="-1" y="200231"/>
            <a:ext cx="7772401" cy="791665"/>
          </a:xfrm>
          <a:prstGeom prst="rect">
            <a:avLst/>
          </a:prstGeom>
          <a:solidFill>
            <a:srgbClr val="05A79D">
              <a:alpha val="52110"/>
            </a:srgbClr>
          </a:solidFill>
          <a:ln w="12700">
            <a:miter lim="400000"/>
          </a:ln>
        </p:spPr>
        <p:txBody>
          <a:bodyPr lIns="45718" tIns="45718" rIns="45718" bIns="45718" anchor="ctr"/>
          <a:lstStyle/>
          <a:p>
            <a:pPr algn="ctr">
              <a:defRPr>
                <a:solidFill>
                  <a:srgbClr val="FFFFFF"/>
                </a:solidFill>
                <a:latin typeface="+mn-lt"/>
                <a:ea typeface="+mn-ea"/>
                <a:cs typeface="+mn-cs"/>
                <a:sym typeface="Avenir Book"/>
              </a:defRPr>
            </a:pPr>
          </a:p>
        </p:txBody>
      </p:sp>
      <p:sp>
        <p:nvSpPr>
          <p:cNvPr id="143" name="TextBox 3"/>
          <p:cNvSpPr txBox="1"/>
          <p:nvPr/>
        </p:nvSpPr>
        <p:spPr>
          <a:xfrm>
            <a:off x="45718" y="331937"/>
            <a:ext cx="7680960" cy="4520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800">
                <a:solidFill>
                  <a:srgbClr val="424242"/>
                </a:solidFill>
                <a:latin typeface="Rockwell"/>
                <a:ea typeface="Rockwell"/>
                <a:cs typeface="Rockwell"/>
                <a:sym typeface="Rockwell"/>
              </a:defRPr>
            </a:lvl1pPr>
          </a:lstStyle>
          <a:p>
            <a:pPr/>
            <a:r>
              <a:t>What Are Functional Ingredients?</a:t>
            </a:r>
          </a:p>
        </p:txBody>
      </p:sp>
      <p:sp>
        <p:nvSpPr>
          <p:cNvPr id="144" name="Slide Number Placeholder 8"/>
          <p:cNvSpPr txBox="1"/>
          <p:nvPr>
            <p:ph type="sldNum" sz="quarter" idx="4294967295"/>
          </p:nvPr>
        </p:nvSpPr>
        <p:spPr>
          <a:xfrm>
            <a:off x="7063298" y="9455786"/>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5" name="Rectangle 7"/>
          <p:cNvSpPr/>
          <p:nvPr/>
        </p:nvSpPr>
        <p:spPr>
          <a:xfrm>
            <a:off x="-3" y="9976322"/>
            <a:ext cx="7772401" cy="77893"/>
          </a:xfrm>
          <a:prstGeom prst="rect">
            <a:avLst/>
          </a:prstGeom>
          <a:gradFill>
            <a:gsLst>
              <a:gs pos="0">
                <a:srgbClr val="00AA9E"/>
              </a:gs>
              <a:gs pos="100000">
                <a:srgbClr val="6719FC"/>
              </a:gs>
            </a:gsLst>
            <a:lin ang="10800000"/>
          </a:gradFill>
          <a:ln w="12700">
            <a:miter lim="400000"/>
          </a:ln>
        </p:spPr>
        <p:txBody>
          <a:bodyPr lIns="45718" tIns="45718" rIns="45718" bIns="45718" anchor="ctr"/>
          <a:lstStyle/>
          <a:p>
            <a:pPr>
              <a:defRPr>
                <a:latin typeface="+mn-lt"/>
                <a:ea typeface="+mn-ea"/>
                <a:cs typeface="+mn-cs"/>
                <a:sym typeface="Avenir Book"/>
              </a:defRPr>
            </a:pPr>
          </a:p>
        </p:txBody>
      </p:sp>
      <p:sp>
        <p:nvSpPr>
          <p:cNvPr id="146" name="TextBox 2"/>
          <p:cNvSpPr txBox="1"/>
          <p:nvPr/>
        </p:nvSpPr>
        <p:spPr>
          <a:xfrm>
            <a:off x="428749" y="1123599"/>
            <a:ext cx="7013451" cy="34988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300">
                <a:latin typeface="Arial"/>
                <a:ea typeface="Arial"/>
                <a:cs typeface="Arial"/>
                <a:sym typeface="Arial"/>
              </a:defRPr>
            </a:pPr>
            <a:r>
              <a:t>What are some functional ingredients?</a:t>
            </a:r>
          </a:p>
          <a:p>
            <a:pPr>
              <a:defRPr b="1" sz="1300">
                <a:latin typeface="Arial"/>
                <a:ea typeface="Arial"/>
                <a:cs typeface="Arial"/>
                <a:sym typeface="Arial"/>
              </a:defRPr>
            </a:pPr>
          </a:p>
          <a:p>
            <a:pPr>
              <a:defRPr sz="1300">
                <a:latin typeface="Arial"/>
                <a:ea typeface="Arial"/>
                <a:cs typeface="Arial"/>
                <a:sym typeface="Arial"/>
              </a:defRPr>
            </a:pPr>
            <a:r>
              <a:t>There are hundreds of functional ingredients! 2021 food industry research highlights seven that generate high interest from consumers:</a:t>
            </a:r>
            <a:br/>
          </a:p>
          <a:p>
            <a:pPr>
              <a:defRPr sz="1300">
                <a:latin typeface="Arial"/>
                <a:ea typeface="Arial"/>
                <a:cs typeface="Arial"/>
                <a:sym typeface="Arial"/>
              </a:defRPr>
            </a:pPr>
          </a:p>
          <a:p>
            <a:pPr>
              <a:defRPr b="1" sz="1300">
                <a:latin typeface="Arial"/>
                <a:ea typeface="Arial"/>
                <a:cs typeface="Arial"/>
                <a:sym typeface="Arial"/>
              </a:defRPr>
            </a:pPr>
            <a:r>
              <a:t>Functional Ingredient   Consumer interest</a:t>
            </a:r>
            <a:br/>
          </a:p>
          <a:p>
            <a:pPr>
              <a:lnSpc>
                <a:spcPct val="150000"/>
              </a:lnSpc>
              <a:defRPr sz="1300">
                <a:latin typeface="Arial"/>
                <a:ea typeface="Arial"/>
                <a:cs typeface="Arial"/>
                <a:sym typeface="Arial"/>
              </a:defRPr>
            </a:pPr>
            <a:r>
              <a:t>Turmeric			Improved digestive health and reduced inflammation</a:t>
            </a:r>
          </a:p>
          <a:p>
            <a:pPr>
              <a:lnSpc>
                <a:spcPct val="150000"/>
              </a:lnSpc>
              <a:defRPr sz="1300">
                <a:latin typeface="Arial"/>
                <a:ea typeface="Arial"/>
                <a:cs typeface="Arial"/>
                <a:sym typeface="Arial"/>
              </a:defRPr>
            </a:pPr>
            <a:r>
              <a:t>Collagen			Bone, joint and brain health</a:t>
            </a:r>
          </a:p>
          <a:p>
            <a:pPr>
              <a:lnSpc>
                <a:spcPct val="150000"/>
              </a:lnSpc>
              <a:defRPr sz="1300">
                <a:latin typeface="Arial"/>
                <a:ea typeface="Arial"/>
                <a:cs typeface="Arial"/>
                <a:sym typeface="Arial"/>
              </a:defRPr>
            </a:pPr>
            <a:r>
              <a:t>Green Coffee Extract	Increased energy</a:t>
            </a:r>
          </a:p>
          <a:p>
            <a:pPr>
              <a:lnSpc>
                <a:spcPct val="150000"/>
              </a:lnSpc>
              <a:defRPr sz="1300">
                <a:latin typeface="Arial"/>
                <a:ea typeface="Arial"/>
                <a:cs typeface="Arial"/>
                <a:sym typeface="Arial"/>
              </a:defRPr>
            </a:pPr>
            <a:r>
              <a:t>Electrolytes			Hydration and energy</a:t>
            </a:r>
          </a:p>
          <a:p>
            <a:pPr>
              <a:lnSpc>
                <a:spcPct val="150000"/>
              </a:lnSpc>
              <a:defRPr sz="1300">
                <a:latin typeface="Arial"/>
                <a:ea typeface="Arial"/>
                <a:cs typeface="Arial"/>
                <a:sym typeface="Arial"/>
              </a:defRPr>
            </a:pPr>
            <a:r>
              <a:t>Lavender			Improved mood and sleep</a:t>
            </a:r>
          </a:p>
          <a:p>
            <a:pPr>
              <a:lnSpc>
                <a:spcPct val="150000"/>
              </a:lnSpc>
              <a:defRPr sz="1300">
                <a:latin typeface="Arial"/>
                <a:ea typeface="Arial"/>
                <a:cs typeface="Arial"/>
                <a:sym typeface="Arial"/>
              </a:defRPr>
            </a:pPr>
            <a:r>
              <a:t>Beta Glucans		Improved immunity</a:t>
            </a:r>
          </a:p>
          <a:p>
            <a:pPr>
              <a:lnSpc>
                <a:spcPct val="150000"/>
              </a:lnSpc>
              <a:defRPr sz="1300">
                <a:latin typeface="Arial"/>
                <a:ea typeface="Arial"/>
                <a:cs typeface="Arial"/>
                <a:sym typeface="Arial"/>
              </a:defRPr>
            </a:pPr>
            <a:r>
              <a:t>Probiotics			Gut health and improved immunity</a:t>
            </a:r>
          </a:p>
        </p:txBody>
      </p:sp>
      <p:sp>
        <p:nvSpPr>
          <p:cNvPr id="147" name="TextBox 2"/>
          <p:cNvSpPr txBox="1"/>
          <p:nvPr/>
        </p:nvSpPr>
        <p:spPr>
          <a:xfrm>
            <a:off x="428749" y="4940300"/>
            <a:ext cx="3457451" cy="452227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sz="1300">
                <a:latin typeface="Arial"/>
                <a:ea typeface="Arial"/>
                <a:cs typeface="Arial"/>
                <a:sym typeface="Arial"/>
              </a:defRPr>
            </a:pPr>
            <a:r>
              <a:rPr b="1"/>
              <a:t>Just because consumers believe that these functional ingredients promote health doesn’t mean that science necessarily supports these beliefs.</a:t>
            </a:r>
            <a:r>
              <a:t> Functional ingredients have the potential to play an important role in human health, but reaching that potential depends on accumulating a large body of scientific research that proves both benefits and safety. An analysis of over 100 recent papers that reported potential health effects from plant-derived functional ingredients in multiple journals showed that few provided sufficient information to allow the research to be replicated and very few had tested multiple batches of an ingredient. </a:t>
            </a:r>
          </a:p>
        </p:txBody>
      </p:sp>
      <p:pic>
        <p:nvPicPr>
          <p:cNvPr id="148" name="lemonade-lavender-mint-honey.jpeg" descr="lemonade-lavender-mint-honey.jpeg"/>
          <p:cNvPicPr>
            <a:picLocks noChangeAspect="1"/>
          </p:cNvPicPr>
          <p:nvPr/>
        </p:nvPicPr>
        <p:blipFill>
          <a:blip r:embed="rId2">
            <a:extLst/>
          </a:blip>
          <a:srcRect l="15438" t="364" r="25447" b="0"/>
          <a:stretch>
            <a:fillRect/>
          </a:stretch>
        </p:blipFill>
        <p:spPr>
          <a:xfrm>
            <a:off x="4028574" y="4984416"/>
            <a:ext cx="3375526" cy="4264270"/>
          </a:xfrm>
          <a:prstGeom prst="rect">
            <a:avLst/>
          </a:prstGeom>
          <a:ln w="12700">
            <a:miter lim="400000"/>
          </a:ln>
        </p:spPr>
      </p:pic>
      <p:sp>
        <p:nvSpPr>
          <p:cNvPr id="149" name="TextBox 3"/>
          <p:cNvSpPr txBox="1"/>
          <p:nvPr/>
        </p:nvSpPr>
        <p:spPr>
          <a:xfrm>
            <a:off x="428749" y="9675775"/>
            <a:ext cx="3457451" cy="23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lvl1pPr>
          </a:lstStyle>
          <a:p>
            <a:pPr/>
            <a:r>
              <a:t>Written By Lynn Grieger, RDN, CDCES, CHWC, CPT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Parallelogram 13"/>
          <p:cNvSpPr/>
          <p:nvPr/>
        </p:nvSpPr>
        <p:spPr>
          <a:xfrm>
            <a:off x="3933949" y="5166445"/>
            <a:ext cx="785903" cy="232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599" y="0"/>
                </a:lnTo>
                <a:lnTo>
                  <a:pt x="21600" y="0"/>
                </a:lnTo>
                <a:lnTo>
                  <a:pt x="20001" y="21600"/>
                </a:lnTo>
                <a:close/>
              </a:path>
            </a:pathLst>
          </a:custGeom>
          <a:solidFill>
            <a:srgbClr val="F8CBAD"/>
          </a:solidFill>
          <a:ln w="12700">
            <a:miter lim="400000"/>
          </a:ln>
        </p:spPr>
        <p:txBody>
          <a:bodyPr lIns="45718" tIns="45718" rIns="45718" bIns="45718" anchor="ctr"/>
          <a:lstStyle/>
          <a:p>
            <a:pPr>
              <a:defRPr>
                <a:latin typeface="+mn-lt"/>
                <a:ea typeface="+mn-ea"/>
                <a:cs typeface="+mn-cs"/>
                <a:sym typeface="Avenir Book"/>
              </a:defRPr>
            </a:pPr>
          </a:p>
        </p:txBody>
      </p:sp>
      <p:sp>
        <p:nvSpPr>
          <p:cNvPr id="152" name="Parallelogram 1"/>
          <p:cNvSpPr/>
          <p:nvPr/>
        </p:nvSpPr>
        <p:spPr>
          <a:xfrm>
            <a:off x="314448" y="5166445"/>
            <a:ext cx="785904" cy="232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599" y="0"/>
                </a:lnTo>
                <a:lnTo>
                  <a:pt x="21600" y="0"/>
                </a:lnTo>
                <a:lnTo>
                  <a:pt x="20001" y="21600"/>
                </a:lnTo>
                <a:close/>
              </a:path>
            </a:pathLst>
          </a:custGeom>
          <a:solidFill>
            <a:srgbClr val="E2F0D9"/>
          </a:solidFill>
          <a:ln w="12700">
            <a:miter lim="400000"/>
          </a:ln>
        </p:spPr>
        <p:txBody>
          <a:bodyPr lIns="45718" tIns="45718" rIns="45718" bIns="45718" anchor="ctr"/>
          <a:lstStyle/>
          <a:p>
            <a:pPr>
              <a:defRPr>
                <a:latin typeface="+mn-lt"/>
                <a:ea typeface="+mn-ea"/>
                <a:cs typeface="+mn-cs"/>
                <a:sym typeface="Avenir Book"/>
              </a:defRPr>
            </a:pPr>
          </a:p>
        </p:txBody>
      </p:sp>
      <p:sp>
        <p:nvSpPr>
          <p:cNvPr id="153" name="Rectangle 13"/>
          <p:cNvSpPr/>
          <p:nvPr/>
        </p:nvSpPr>
        <p:spPr>
          <a:xfrm>
            <a:off x="-1" y="200231"/>
            <a:ext cx="7772401" cy="791665"/>
          </a:xfrm>
          <a:prstGeom prst="rect">
            <a:avLst/>
          </a:prstGeom>
          <a:solidFill>
            <a:srgbClr val="05A79D">
              <a:alpha val="49327"/>
            </a:srgbClr>
          </a:solidFill>
          <a:ln w="12700">
            <a:miter lim="400000"/>
          </a:ln>
        </p:spPr>
        <p:txBody>
          <a:bodyPr lIns="45718" tIns="45718" rIns="45718" bIns="45718" anchor="ctr"/>
          <a:lstStyle/>
          <a:p>
            <a:pPr algn="ctr">
              <a:defRPr>
                <a:solidFill>
                  <a:srgbClr val="FFFFFF"/>
                </a:solidFill>
                <a:latin typeface="+mn-lt"/>
                <a:ea typeface="+mn-ea"/>
                <a:cs typeface="+mn-cs"/>
                <a:sym typeface="Avenir Book"/>
              </a:defRPr>
            </a:pPr>
          </a:p>
        </p:txBody>
      </p:sp>
      <p:sp>
        <p:nvSpPr>
          <p:cNvPr id="154" name="TextBox 2"/>
          <p:cNvSpPr txBox="1"/>
          <p:nvPr/>
        </p:nvSpPr>
        <p:spPr>
          <a:xfrm>
            <a:off x="563892" y="1329112"/>
            <a:ext cx="6644616" cy="377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20000"/>
              </a:lnSpc>
              <a:defRPr b="1" sz="1500"/>
            </a:pPr>
            <a:r>
              <a:t>While scrolling Instagram the other day, I saw an ad that read, “Can a cookie replace your dinner?” It was promoting a “healthy” cookie with fake fiber, sugar alcohols, and protein powder. Is this what we’ve come to? Hard pass.</a:t>
            </a:r>
            <a:br/>
          </a:p>
          <a:p>
            <a:pPr algn="just">
              <a:lnSpc>
                <a:spcPct val="120000"/>
              </a:lnSpc>
              <a:defRPr sz="1200"/>
            </a:pPr>
            <a:r>
              <a:t>I get it. Now that the pandemic isn’t as big a threat to our health, Americans have returned to “life as usual.” The popularity of taking time to cook meals at home has waned as people have resumed their busy schedules. Rather than full meals, many have turned to convenience, and grab-n-go items are on the rise. CNN reports that snack sales have increased 50% over the past five years. Co-founder and director of The Food People (a UK-based think tank that analyzes food trends and new product developments) Charles Banks notes that consumers are looking for more sustainable food sources and inexpensive, convenient items. One such trend is having snacks for dinner. These snacks don’t need to be unhealthy or even heavily processed. When I think of snacking, I think of the small foods I graze on throughout the day: fruit, nuts, yogurt, cottage cheese, etc. Snacking instead of sitting for a meal is on the rise, so let’s take a look at the pros and cons of this approach…</a:t>
            </a:r>
          </a:p>
        </p:txBody>
      </p:sp>
      <p:sp>
        <p:nvSpPr>
          <p:cNvPr id="155" name="TextBox 3"/>
          <p:cNvSpPr txBox="1"/>
          <p:nvPr/>
        </p:nvSpPr>
        <p:spPr>
          <a:xfrm>
            <a:off x="45718" y="331937"/>
            <a:ext cx="7680960" cy="4520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800">
                <a:solidFill>
                  <a:srgbClr val="424242"/>
                </a:solidFill>
                <a:latin typeface="Rockwell"/>
                <a:ea typeface="Rockwell"/>
                <a:cs typeface="Rockwell"/>
                <a:sym typeface="Rockwell"/>
              </a:defRPr>
            </a:lvl1pPr>
          </a:lstStyle>
          <a:p>
            <a:pPr/>
            <a:r>
              <a:t>Snack-A-Meal</a:t>
            </a:r>
          </a:p>
        </p:txBody>
      </p:sp>
      <p:sp>
        <p:nvSpPr>
          <p:cNvPr id="156" name="Slide Number Placeholder 8"/>
          <p:cNvSpPr txBox="1"/>
          <p:nvPr>
            <p:ph type="sldNum" sz="quarter" idx="4294967295"/>
          </p:nvPr>
        </p:nvSpPr>
        <p:spPr>
          <a:xfrm>
            <a:off x="7063298" y="9455786"/>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7" name="Rectangle 7"/>
          <p:cNvSpPr/>
          <p:nvPr/>
        </p:nvSpPr>
        <p:spPr>
          <a:xfrm>
            <a:off x="-3" y="9976322"/>
            <a:ext cx="7772401" cy="77893"/>
          </a:xfrm>
          <a:prstGeom prst="rect">
            <a:avLst/>
          </a:prstGeom>
          <a:gradFill>
            <a:gsLst>
              <a:gs pos="0">
                <a:srgbClr val="00AA9E"/>
              </a:gs>
              <a:gs pos="100000">
                <a:srgbClr val="6719FC"/>
              </a:gs>
            </a:gsLst>
            <a:lin ang="10800000"/>
          </a:gradFill>
          <a:ln w="12700">
            <a:miter lim="400000"/>
          </a:ln>
        </p:spPr>
        <p:txBody>
          <a:bodyPr lIns="45718" tIns="45718" rIns="45718" bIns="45718" anchor="ctr"/>
          <a:lstStyle/>
          <a:p>
            <a:pPr>
              <a:defRPr>
                <a:latin typeface="+mn-lt"/>
                <a:ea typeface="+mn-ea"/>
                <a:cs typeface="+mn-cs"/>
                <a:sym typeface="Avenir Book"/>
              </a:defRPr>
            </a:pPr>
          </a:p>
        </p:txBody>
      </p:sp>
      <p:sp>
        <p:nvSpPr>
          <p:cNvPr id="158" name="TextBox 2"/>
          <p:cNvSpPr txBox="1"/>
          <p:nvPr/>
        </p:nvSpPr>
        <p:spPr>
          <a:xfrm>
            <a:off x="428748" y="5070131"/>
            <a:ext cx="3263903" cy="42379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b="1" sz="1200"/>
            </a:pPr>
            <a:r>
              <a:t>Pros:</a:t>
            </a:r>
          </a:p>
          <a:p>
            <a:pPr marL="228600" indent="-228600" algn="just">
              <a:lnSpc>
                <a:spcPct val="150000"/>
              </a:lnSpc>
              <a:buSzPct val="100000"/>
              <a:buFont typeface="Arial"/>
              <a:buChar char="•"/>
              <a:defRPr sz="1100"/>
            </a:pPr>
            <a:r>
              <a:t>Snacks can help build a better nutrition outcome. One study found that fruit and vegetable consumption improves if snacks are eaten earlier in the day.</a:t>
            </a:r>
          </a:p>
          <a:p>
            <a:pPr marL="228600" indent="-228600" algn="just">
              <a:lnSpc>
                <a:spcPct val="150000"/>
              </a:lnSpc>
              <a:buSzPct val="100000"/>
              <a:buFont typeface="Arial"/>
              <a:buChar char="•"/>
              <a:defRPr sz="1100"/>
            </a:pPr>
            <a:r>
              <a:t>Snacks can be convenient. Non-perishable items like half a peanut butter sandwich, a trail mix, or a protein bar are all great snacks. One study found that a 200-calorie nut-based protein bar did not impact the risk for weight gain.</a:t>
            </a:r>
          </a:p>
          <a:p>
            <a:pPr marL="228600" indent="-228600" algn="just">
              <a:lnSpc>
                <a:spcPct val="150000"/>
              </a:lnSpc>
              <a:buSzPct val="100000"/>
              <a:buFont typeface="Arial"/>
              <a:buChar char="•"/>
              <a:defRPr sz="1100"/>
            </a:pPr>
            <a:r>
              <a:t>Snacks are a better alternative than completely skipping a meal. A 2020 food and health survey found that 25% of Americans skip lunch.</a:t>
            </a:r>
          </a:p>
          <a:p>
            <a:pPr marL="228600" indent="-228600" algn="just">
              <a:lnSpc>
                <a:spcPct val="150000"/>
              </a:lnSpc>
              <a:buSzPct val="100000"/>
              <a:buFont typeface="Arial"/>
              <a:buChar char="•"/>
              <a:defRPr sz="1100"/>
            </a:pPr>
            <a:r>
              <a:t>Kids can make up for missing nutrients in their diet (such as calcium, iron, and fiber) through snacking.</a:t>
            </a:r>
          </a:p>
        </p:txBody>
      </p:sp>
      <p:sp>
        <p:nvSpPr>
          <p:cNvPr id="159" name="TextBox 2"/>
          <p:cNvSpPr txBox="1"/>
          <p:nvPr/>
        </p:nvSpPr>
        <p:spPr>
          <a:xfrm>
            <a:off x="4051298" y="5070131"/>
            <a:ext cx="3263902" cy="3990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b="1" sz="1200"/>
            </a:pPr>
            <a:r>
              <a:t>Cons:</a:t>
            </a:r>
          </a:p>
          <a:p>
            <a:pPr marL="171450" indent="-171450" algn="just">
              <a:lnSpc>
                <a:spcPct val="150000"/>
              </a:lnSpc>
              <a:buSzPct val="100000"/>
              <a:buFont typeface="Arial"/>
              <a:buChar char="•"/>
              <a:defRPr sz="1100"/>
            </a:pPr>
            <a:r>
              <a:t>If you reach for high-calorie or high-sugar snacks too often, you could face undesirable weight gain or elevated blood sugar.</a:t>
            </a:r>
          </a:p>
          <a:p>
            <a:pPr marL="171450" indent="-171450" algn="just">
              <a:lnSpc>
                <a:spcPct val="150000"/>
              </a:lnSpc>
              <a:buSzPct val="100000"/>
              <a:buFont typeface="Arial"/>
              <a:buChar char="•"/>
              <a:defRPr sz="1100"/>
            </a:pPr>
            <a:r>
              <a:t>Similarly, ultra-processed, low-nutrient-quality snacks add fat, sugar, sodium, and calories, but not much nutrition. They may also alter taste buds and increase your preference for these foods.</a:t>
            </a:r>
          </a:p>
          <a:p>
            <a:pPr marL="171450" indent="-171450" algn="just">
              <a:lnSpc>
                <a:spcPct val="150000"/>
              </a:lnSpc>
              <a:buSzPct val="100000"/>
              <a:buFont typeface="Arial"/>
              <a:buChar char="•"/>
              <a:defRPr sz="1100"/>
            </a:pPr>
            <a:r>
              <a:t>Snacks can be expensive. Protein bars can cost anywhere from $1.50 to $4.00 each. Consider cost if you adopt this approach.</a:t>
            </a:r>
          </a:p>
          <a:p>
            <a:pPr marL="171450" indent="-171450" algn="just">
              <a:lnSpc>
                <a:spcPct val="150000"/>
              </a:lnSpc>
              <a:buSzPct val="100000"/>
              <a:buFont typeface="Arial"/>
              <a:buChar char="•"/>
              <a:defRPr sz="1100"/>
            </a:pPr>
            <a:r>
              <a:t>Sitting down for family meals reduces depression, substance use, and chances of risky behavior. Snacking for a meal could mean less time spent on family meals.</a:t>
            </a:r>
          </a:p>
        </p:txBody>
      </p:sp>
      <p:sp>
        <p:nvSpPr>
          <p:cNvPr id="160" name="TextBox 14"/>
          <p:cNvSpPr txBox="1"/>
          <p:nvPr/>
        </p:nvSpPr>
        <p:spPr>
          <a:xfrm>
            <a:off x="701237" y="9402827"/>
            <a:ext cx="3457452" cy="23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lvl1pPr>
          </a:lstStyle>
          <a:p>
            <a:pPr/>
            <a:r>
              <a:t>Written By Lisa Andrews, MEd, RD, LD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Rectangle 13"/>
          <p:cNvSpPr/>
          <p:nvPr/>
        </p:nvSpPr>
        <p:spPr>
          <a:xfrm>
            <a:off x="-1" y="200231"/>
            <a:ext cx="7772401" cy="791665"/>
          </a:xfrm>
          <a:prstGeom prst="rect">
            <a:avLst/>
          </a:prstGeom>
          <a:solidFill>
            <a:srgbClr val="05A79D">
              <a:alpha val="51427"/>
            </a:srgbClr>
          </a:solidFill>
          <a:ln w="12700">
            <a:miter lim="400000"/>
          </a:ln>
        </p:spPr>
        <p:txBody>
          <a:bodyPr lIns="45718" tIns="45718" rIns="45718" bIns="45718" anchor="ctr"/>
          <a:lstStyle/>
          <a:p>
            <a:pPr algn="ctr">
              <a:defRPr>
                <a:solidFill>
                  <a:srgbClr val="FFFFFF"/>
                </a:solidFill>
                <a:latin typeface="+mn-lt"/>
                <a:ea typeface="+mn-ea"/>
                <a:cs typeface="+mn-cs"/>
                <a:sym typeface="Avenir Book"/>
              </a:defRPr>
            </a:pPr>
          </a:p>
        </p:txBody>
      </p:sp>
      <p:sp>
        <p:nvSpPr>
          <p:cNvPr id="163" name="TextBox 2"/>
          <p:cNvSpPr txBox="1"/>
          <p:nvPr/>
        </p:nvSpPr>
        <p:spPr>
          <a:xfrm>
            <a:off x="431800" y="1464923"/>
            <a:ext cx="4071962" cy="43903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b="1" sz="1400" u="sng"/>
            </a:pPr>
            <a:r>
              <a:t>8 Nutritious Grab-N-Go Snack Ideas:</a:t>
            </a:r>
            <a:endParaRPr sz="1700">
              <a:latin typeface="Arial"/>
              <a:ea typeface="Arial"/>
              <a:cs typeface="Arial"/>
              <a:sym typeface="Arial"/>
            </a:endParaRPr>
          </a:p>
          <a:p>
            <a:pPr algn="just">
              <a:lnSpc>
                <a:spcPct val="150000"/>
              </a:lnSpc>
              <a:defRPr b="1" sz="500" u="sng"/>
            </a:pPr>
          </a:p>
          <a:p>
            <a:pPr marL="228600" indent="-228600" algn="just">
              <a:lnSpc>
                <a:spcPct val="150000"/>
              </a:lnSpc>
              <a:buSzPct val="100000"/>
              <a:buAutoNum type="arabicPeriod" startAt="1"/>
              <a:defRPr sz="1300"/>
            </a:pPr>
            <a:r>
              <a:t>Trail mix of lightly salted nuts or seeds, Cheerios, raisins, and dried cherries.</a:t>
            </a:r>
          </a:p>
          <a:p>
            <a:pPr marL="228600" indent="-228600" algn="just">
              <a:lnSpc>
                <a:spcPct val="150000"/>
              </a:lnSpc>
              <a:buSzPct val="100000"/>
              <a:buAutoNum type="arabicPeriod" startAt="1"/>
              <a:defRPr sz="1300"/>
            </a:pPr>
            <a:r>
              <a:t>Protein bar (look for ones with ten or more grams of protein, 3 grams or fewer of saturated fat, and 8 grams or fewer of added sugar)</a:t>
            </a:r>
          </a:p>
          <a:p>
            <a:pPr marL="228600" indent="-228600" algn="just">
              <a:lnSpc>
                <a:spcPct val="150000"/>
              </a:lnSpc>
              <a:buSzPct val="100000"/>
              <a:buAutoNum type="arabicPeriod" startAt="1"/>
              <a:defRPr sz="1300"/>
            </a:pPr>
            <a:r>
              <a:t>Light string cheese and whole grain crackers</a:t>
            </a:r>
          </a:p>
          <a:p>
            <a:pPr marL="228600" indent="-228600" algn="just">
              <a:lnSpc>
                <a:spcPct val="150000"/>
              </a:lnSpc>
              <a:buSzPct val="100000"/>
              <a:buAutoNum type="arabicPeriod" startAt="1"/>
              <a:defRPr sz="1300"/>
            </a:pPr>
            <a:r>
              <a:t>Greek yogurt and grapes</a:t>
            </a:r>
          </a:p>
          <a:p>
            <a:pPr marL="228600" indent="-228600" algn="just">
              <a:lnSpc>
                <a:spcPct val="150000"/>
              </a:lnSpc>
              <a:buSzPct val="100000"/>
              <a:buAutoNum type="arabicPeriod" startAt="1"/>
              <a:defRPr sz="1300"/>
            </a:pPr>
            <a:r>
              <a:t>Apple, grapes, banana, pesches, plums, or berries with cheese or nuts</a:t>
            </a:r>
          </a:p>
          <a:p>
            <a:pPr marL="228600" indent="-228600" algn="just">
              <a:lnSpc>
                <a:spcPct val="150000"/>
              </a:lnSpc>
              <a:buSzPct val="100000"/>
              <a:buAutoNum type="arabicPeriod" startAt="1"/>
              <a:defRPr sz="1300"/>
            </a:pPr>
            <a:r>
              <a:t>A turkey and cheese roll-up in a whole wheat tortilla</a:t>
            </a:r>
          </a:p>
          <a:p>
            <a:pPr marL="228600" indent="-228600" algn="just">
              <a:lnSpc>
                <a:spcPct val="150000"/>
              </a:lnSpc>
              <a:buSzPct val="100000"/>
              <a:buAutoNum type="arabicPeriod" startAt="1"/>
              <a:defRPr sz="1300"/>
            </a:pPr>
            <a:r>
              <a:t>Hummus and olives with whole-grain pita chips</a:t>
            </a:r>
          </a:p>
          <a:p>
            <a:pPr marL="228600" indent="-228600" algn="just">
              <a:lnSpc>
                <a:spcPct val="150000"/>
              </a:lnSpc>
              <a:buSzPct val="100000"/>
              <a:buAutoNum type="arabicPeriod" startAt="1"/>
              <a:defRPr sz="1300"/>
            </a:pPr>
            <a:r>
              <a:t>Dates with peanut or almond butter</a:t>
            </a:r>
          </a:p>
        </p:txBody>
      </p:sp>
      <p:sp>
        <p:nvSpPr>
          <p:cNvPr id="164" name="TextBox 3"/>
          <p:cNvSpPr txBox="1"/>
          <p:nvPr/>
        </p:nvSpPr>
        <p:spPr>
          <a:xfrm>
            <a:off x="45718" y="370040"/>
            <a:ext cx="7680960" cy="4520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800">
                <a:solidFill>
                  <a:srgbClr val="424242"/>
                </a:solidFill>
                <a:latin typeface="Rockwell"/>
                <a:ea typeface="Rockwell"/>
                <a:cs typeface="Rockwell"/>
                <a:sym typeface="Rockwell"/>
              </a:defRPr>
            </a:lvl1pPr>
          </a:lstStyle>
          <a:p>
            <a:pPr/>
            <a:r>
              <a:t>Snack-A-Meal</a:t>
            </a:r>
          </a:p>
        </p:txBody>
      </p:sp>
      <p:sp>
        <p:nvSpPr>
          <p:cNvPr id="165" name="Slide Number Placeholder 8"/>
          <p:cNvSpPr txBox="1"/>
          <p:nvPr>
            <p:ph type="sldNum" sz="quarter" idx="4294967295"/>
          </p:nvPr>
        </p:nvSpPr>
        <p:spPr>
          <a:xfrm>
            <a:off x="7063298" y="9455786"/>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6" name="Rectangle 7"/>
          <p:cNvSpPr/>
          <p:nvPr/>
        </p:nvSpPr>
        <p:spPr>
          <a:xfrm>
            <a:off x="-3" y="9976322"/>
            <a:ext cx="7772401" cy="77893"/>
          </a:xfrm>
          <a:prstGeom prst="rect">
            <a:avLst/>
          </a:prstGeom>
          <a:gradFill>
            <a:gsLst>
              <a:gs pos="0">
                <a:srgbClr val="00AA9E"/>
              </a:gs>
              <a:gs pos="100000">
                <a:srgbClr val="6719FC"/>
              </a:gs>
            </a:gsLst>
            <a:lin ang="10800000"/>
          </a:gradFill>
          <a:ln w="12700">
            <a:miter lim="400000"/>
          </a:ln>
        </p:spPr>
        <p:txBody>
          <a:bodyPr lIns="45718" tIns="45718" rIns="45718" bIns="45718" anchor="ctr"/>
          <a:lstStyle/>
          <a:p>
            <a:pPr>
              <a:defRPr>
                <a:latin typeface="+mn-lt"/>
                <a:ea typeface="+mn-ea"/>
                <a:cs typeface="+mn-cs"/>
                <a:sym typeface="Avenir Book"/>
              </a:defRPr>
            </a:pPr>
          </a:p>
        </p:txBody>
      </p:sp>
      <p:sp>
        <p:nvSpPr>
          <p:cNvPr id="167" name="TextBox 2"/>
          <p:cNvSpPr txBox="1"/>
          <p:nvPr/>
        </p:nvSpPr>
        <p:spPr>
          <a:xfrm>
            <a:off x="428748" y="6328338"/>
            <a:ext cx="6886451" cy="2910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200"/>
            </a:pPr>
            <a:r>
              <a:t>References:</a:t>
            </a:r>
          </a:p>
          <a:p>
            <a:pPr>
              <a:defRPr sz="1100"/>
            </a:pPr>
          </a:p>
          <a:p>
            <a:pPr marL="285750" indent="-285750">
              <a:buSzPct val="100000"/>
              <a:buFont typeface="Arial"/>
              <a:buChar char="•"/>
              <a:defRPr sz="1100"/>
            </a:pPr>
            <a:r>
              <a:rPr u="sng">
                <a:solidFill>
                  <a:srgbClr val="0000FF"/>
                </a:solidFill>
                <a:uFill>
                  <a:solidFill>
                    <a:srgbClr val="0000FF"/>
                  </a:solidFill>
                </a:uFill>
                <a:hlinkClick r:id="rId2" invalidUrl="" action="" tgtFrame="" tooltip="" history="1" highlightClick="0" endSnd="0"/>
              </a:rPr>
              <a:t>A global food trends and ideas agency | </a:t>
            </a:r>
            <a:r>
              <a:rPr u="sng">
                <a:solidFill>
                  <a:srgbClr val="0000FF"/>
                </a:solidFill>
                <a:uFill>
                  <a:solidFill>
                    <a:srgbClr val="0000FF"/>
                  </a:solidFill>
                </a:uFill>
                <a:hlinkClick r:id="rId2" invalidUrl="" action="" tgtFrame="" tooltip="" history="1" highlightClick="0" endSnd="0"/>
              </a:rPr>
              <a:t>thefoodpeople</a:t>
            </a:r>
          </a:p>
          <a:p>
            <a:pPr marL="285750" indent="-285750">
              <a:buSzPct val="100000"/>
              <a:buFont typeface="Arial"/>
              <a:buChar char="•"/>
              <a:defRPr sz="1100"/>
            </a:pPr>
          </a:p>
          <a:p>
            <a:pPr marL="285750" indent="-285750">
              <a:buSzPct val="100000"/>
              <a:buFont typeface="Arial"/>
              <a:buChar char="•"/>
              <a:defRPr sz="1100"/>
            </a:pPr>
            <a:r>
              <a:t>Barrington WE, Beresford SAA. Eating Occasions, Obesity and Related Behaviors in Working Adults: Does it Matter When You Snack? Nutrients. 2019 Oct 1;11(10):2320. doi: 10.3390/nu11102320. PMID: 31581416; PMCID: PMC6835708.</a:t>
            </a:r>
          </a:p>
          <a:p>
            <a:pPr marL="285750" indent="-285750">
              <a:buSzPct val="100000"/>
              <a:buFont typeface="Arial"/>
              <a:buChar char="•"/>
              <a:defRPr sz="1100"/>
            </a:pPr>
          </a:p>
          <a:p>
            <a:pPr marL="285750" indent="-285750">
              <a:buSzPct val="100000"/>
              <a:buFont typeface="Arial"/>
              <a:buChar char="•"/>
              <a:defRPr sz="1100"/>
            </a:pPr>
            <a:r>
              <a:t>Njike VY, Kavak Y, Treu JA, Doughty K, Katz DL. Snacking, Satiety, and Weight: A Randomized, Controlled Trial. Am J Health Promot. 2017 Jul;31(4):296-301. doi: 10.4278/ajhp.150120-QUAN-676. Epub 2015 Nov 11. PMID: 26559707.</a:t>
            </a:r>
          </a:p>
          <a:p>
            <a:pPr marL="285750" indent="-285750">
              <a:buSzPct val="100000"/>
              <a:buFont typeface="Arial"/>
              <a:buChar char="•"/>
              <a:defRPr sz="1100"/>
            </a:pPr>
          </a:p>
          <a:p>
            <a:pPr marL="285750" indent="-285750">
              <a:buSzPct val="100000"/>
              <a:buFont typeface="Arial"/>
              <a:buChar char="•"/>
              <a:defRPr sz="1100"/>
            </a:pPr>
            <a:r>
              <a:t>International Food Information Council. 2020 Food &amp; Health Survey. 10 June 2020. </a:t>
            </a:r>
            <a:r>
              <a:rPr u="sng">
                <a:solidFill>
                  <a:srgbClr val="0000FF"/>
                </a:solidFill>
                <a:uFill>
                  <a:solidFill>
                    <a:srgbClr val="0000FF"/>
                  </a:solidFill>
                </a:uFill>
                <a:hlinkClick r:id="rId3" invalidUrl="" action="" tgtFrame="" tooltip="" history="1" highlightClick="0" endSnd="0"/>
              </a:rPr>
              <a:t>https://foodinsight.org/2020-food-and-health-survey/</a:t>
            </a:r>
            <a:r>
              <a:t>. Accessed Sept 28, 2020.</a:t>
            </a:r>
          </a:p>
          <a:p>
            <a:pPr marL="285750" indent="-285750">
              <a:buSzPct val="100000"/>
              <a:buFont typeface="Arial"/>
              <a:buChar char="•"/>
              <a:defRPr sz="1100"/>
            </a:pPr>
          </a:p>
          <a:p>
            <a:pPr marL="285750" indent="-285750">
              <a:buSzPct val="100000"/>
              <a:buFont typeface="Arial"/>
              <a:buChar char="•"/>
              <a:defRPr sz="1100"/>
            </a:pPr>
            <a:r>
              <a:t>Harrison ME, Norris ML, Obeid N, Fu M, Weinstangel H, Sampson M. Systematic review of the effects of family meal frequency on psychosocial outcomes in youth. </a:t>
            </a:r>
            <a:r>
              <a:rPr b="1" i="1"/>
              <a:t>Can Fam Physician</a:t>
            </a:r>
            <a:r>
              <a:t>. 2015;61(2):e96-e106.</a:t>
            </a:r>
          </a:p>
        </p:txBody>
      </p:sp>
      <p:sp>
        <p:nvSpPr>
          <p:cNvPr id="168" name="TextBox 11"/>
          <p:cNvSpPr txBox="1"/>
          <p:nvPr/>
        </p:nvSpPr>
        <p:spPr>
          <a:xfrm>
            <a:off x="739055" y="9493887"/>
            <a:ext cx="3457452" cy="23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lvl1pPr>
          </a:lstStyle>
          <a:p>
            <a:pPr/>
            <a:r>
              <a:t>Written By Lisa Andrews, MEd, RD, LD</a:t>
            </a:r>
          </a:p>
        </p:txBody>
      </p:sp>
      <p:pic>
        <p:nvPicPr>
          <p:cNvPr id="169" name="NM0009.jpeg" descr="NM0009.jpeg"/>
          <p:cNvPicPr>
            <a:picLocks noChangeAspect="1"/>
          </p:cNvPicPr>
          <p:nvPr/>
        </p:nvPicPr>
        <p:blipFill>
          <a:blip r:embed="rId4">
            <a:extLst/>
          </a:blip>
          <a:srcRect l="0" t="0" r="1632" b="0"/>
          <a:stretch>
            <a:fillRect/>
          </a:stretch>
        </p:blipFill>
        <p:spPr>
          <a:xfrm>
            <a:off x="4888780" y="1617207"/>
            <a:ext cx="2443353" cy="197052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ctangle 13"/>
          <p:cNvSpPr/>
          <p:nvPr/>
        </p:nvSpPr>
        <p:spPr>
          <a:xfrm>
            <a:off x="-1" y="200231"/>
            <a:ext cx="7772401" cy="791665"/>
          </a:xfrm>
          <a:prstGeom prst="rect">
            <a:avLst/>
          </a:prstGeom>
          <a:solidFill>
            <a:srgbClr val="05A79D">
              <a:alpha val="48540"/>
            </a:srgbClr>
          </a:solidFill>
          <a:ln w="12700">
            <a:miter lim="400000"/>
          </a:ln>
        </p:spPr>
        <p:txBody>
          <a:bodyPr lIns="45718" tIns="45718" rIns="45718" bIns="45718" anchor="ctr"/>
          <a:lstStyle/>
          <a:p>
            <a:pPr algn="ctr">
              <a:defRPr>
                <a:solidFill>
                  <a:srgbClr val="FFFFFF"/>
                </a:solidFill>
                <a:latin typeface="+mn-lt"/>
                <a:ea typeface="+mn-ea"/>
                <a:cs typeface="+mn-cs"/>
                <a:sym typeface="Avenir Book"/>
              </a:defRPr>
            </a:pPr>
          </a:p>
        </p:txBody>
      </p:sp>
      <p:sp>
        <p:nvSpPr>
          <p:cNvPr id="172" name="TextBox 3"/>
          <p:cNvSpPr txBox="1"/>
          <p:nvPr/>
        </p:nvSpPr>
        <p:spPr>
          <a:xfrm>
            <a:off x="45718" y="391626"/>
            <a:ext cx="7680960" cy="4088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500">
                <a:solidFill>
                  <a:srgbClr val="424242"/>
                </a:solidFill>
                <a:latin typeface="Rockwell"/>
                <a:ea typeface="Rockwell"/>
                <a:cs typeface="Rockwell"/>
                <a:sym typeface="Rockwell"/>
              </a:defRPr>
            </a:lvl1pPr>
          </a:lstStyle>
          <a:p>
            <a:pPr/>
            <a:r>
              <a:t>Tips for Reducing Ultra-Processed Foods</a:t>
            </a:r>
          </a:p>
        </p:txBody>
      </p:sp>
      <p:sp>
        <p:nvSpPr>
          <p:cNvPr id="173" name="Slide Number Placeholder 8"/>
          <p:cNvSpPr txBox="1"/>
          <p:nvPr>
            <p:ph type="sldNum" sz="quarter" idx="4294967295"/>
          </p:nvPr>
        </p:nvSpPr>
        <p:spPr>
          <a:xfrm>
            <a:off x="7063298" y="9455786"/>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4" name="Rectangle 7"/>
          <p:cNvSpPr/>
          <p:nvPr/>
        </p:nvSpPr>
        <p:spPr>
          <a:xfrm>
            <a:off x="-3" y="9976322"/>
            <a:ext cx="7772401" cy="77893"/>
          </a:xfrm>
          <a:prstGeom prst="rect">
            <a:avLst/>
          </a:prstGeom>
          <a:gradFill>
            <a:gsLst>
              <a:gs pos="0">
                <a:srgbClr val="00AA9E"/>
              </a:gs>
              <a:gs pos="100000">
                <a:srgbClr val="6719FC"/>
              </a:gs>
            </a:gsLst>
            <a:lin ang="10800000"/>
          </a:gradFill>
          <a:ln w="12700">
            <a:miter lim="400000"/>
          </a:ln>
        </p:spPr>
        <p:txBody>
          <a:bodyPr lIns="45718" tIns="45718" rIns="45718" bIns="45718" anchor="ctr"/>
          <a:lstStyle/>
          <a:p>
            <a:pPr>
              <a:defRPr>
                <a:latin typeface="+mn-lt"/>
                <a:ea typeface="+mn-ea"/>
                <a:cs typeface="+mn-cs"/>
                <a:sym typeface="Avenir Book"/>
              </a:defRPr>
            </a:pPr>
          </a:p>
        </p:txBody>
      </p:sp>
      <p:sp>
        <p:nvSpPr>
          <p:cNvPr id="175" name="TextBox 2"/>
          <p:cNvSpPr txBox="1"/>
          <p:nvPr/>
        </p:nvSpPr>
        <p:spPr>
          <a:xfrm>
            <a:off x="428748" y="3935155"/>
            <a:ext cx="6958642" cy="8480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a:latin typeface="Arial"/>
                <a:ea typeface="Arial"/>
                <a:cs typeface="Arial"/>
                <a:sym typeface="Arial"/>
              </a:defRPr>
            </a:pPr>
            <a:r>
              <a:t>In light of the apparent link between ultra-processed food and leptin resistance in women, you may need to check in with your audience about their eating patterns. </a:t>
            </a:r>
          </a:p>
          <a:p>
            <a:pPr algn="ctr">
              <a:defRPr sz="1300">
                <a:latin typeface="Arial"/>
                <a:ea typeface="Arial"/>
                <a:cs typeface="Arial"/>
                <a:sym typeface="Arial"/>
              </a:defRPr>
            </a:pPr>
          </a:p>
          <a:p>
            <a:pPr algn="ctr">
              <a:defRPr sz="1300">
                <a:latin typeface="Arial"/>
                <a:ea typeface="Arial"/>
                <a:cs typeface="Arial"/>
                <a:sym typeface="Arial"/>
              </a:defRPr>
            </a:pPr>
            <a:r>
              <a:t>Unsure about what exactly healthcare providers should advise? Consider the following…</a:t>
            </a:r>
          </a:p>
        </p:txBody>
      </p:sp>
      <p:pic>
        <p:nvPicPr>
          <p:cNvPr id="176" name="lentil-salad-bowl.jpeg" descr="lentil-salad-bowl.jpeg"/>
          <p:cNvPicPr>
            <a:picLocks noChangeAspect="1"/>
          </p:cNvPicPr>
          <p:nvPr/>
        </p:nvPicPr>
        <p:blipFill>
          <a:blip r:embed="rId2">
            <a:extLst/>
          </a:blip>
          <a:srcRect l="744" t="14028" r="744" b="39177"/>
          <a:stretch>
            <a:fillRect/>
          </a:stretch>
        </p:blipFill>
        <p:spPr>
          <a:xfrm>
            <a:off x="428749" y="1361692"/>
            <a:ext cx="7054892" cy="2297262"/>
          </a:xfrm>
          <a:prstGeom prst="rect">
            <a:avLst/>
          </a:prstGeom>
          <a:ln w="12700">
            <a:miter lim="400000"/>
          </a:ln>
        </p:spPr>
      </p:pic>
      <p:sp>
        <p:nvSpPr>
          <p:cNvPr id="177" name="TextBox 3"/>
          <p:cNvSpPr txBox="1"/>
          <p:nvPr/>
        </p:nvSpPr>
        <p:spPr>
          <a:xfrm>
            <a:off x="428749" y="9555454"/>
            <a:ext cx="3457451" cy="243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a:lvl1pPr>
          </a:lstStyle>
          <a:p>
            <a:pPr/>
            <a:r>
              <a:t>By Lisa Andrews, MEd, RD, LD</a:t>
            </a:r>
          </a:p>
        </p:txBody>
      </p:sp>
      <p:sp>
        <p:nvSpPr>
          <p:cNvPr id="178" name="TextBox 10"/>
          <p:cNvSpPr txBox="1"/>
          <p:nvPr/>
        </p:nvSpPr>
        <p:spPr>
          <a:xfrm>
            <a:off x="428748" y="7966688"/>
            <a:ext cx="6958642" cy="9242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300">
                <a:latin typeface="Arial"/>
                <a:ea typeface="Arial"/>
                <a:cs typeface="Arial"/>
                <a:sym typeface="Arial"/>
              </a:defRPr>
            </a:pPr>
            <a:r>
              <a:t>Reference:</a:t>
            </a:r>
          </a:p>
          <a:p>
            <a:pPr>
              <a:defRPr sz="500">
                <a:latin typeface="Arial"/>
                <a:ea typeface="Arial"/>
                <a:cs typeface="Arial"/>
                <a:sym typeface="Arial"/>
              </a:defRPr>
            </a:pPr>
          </a:p>
          <a:p>
            <a:pPr>
              <a:defRPr sz="1300">
                <a:latin typeface="Arial"/>
                <a:ea typeface="Arial"/>
                <a:cs typeface="Arial"/>
                <a:sym typeface="Arial"/>
              </a:defRPr>
            </a:pPr>
            <a:r>
              <a:rPr u="sng">
                <a:solidFill>
                  <a:srgbClr val="0000FF"/>
                </a:solidFill>
                <a:uFill>
                  <a:solidFill>
                    <a:srgbClr val="0000FF"/>
                  </a:solidFill>
                </a:uFill>
                <a:hlinkClick r:id="rId3" invalidUrl="" action="" tgtFrame="" tooltip="" history="1" highlightClick="0" endSnd="0"/>
              </a:rPr>
              <a:t>Fernandes</a:t>
            </a:r>
            <a:r>
              <a:rPr u="sng">
                <a:solidFill>
                  <a:srgbClr val="0000FF"/>
                </a:solidFill>
                <a:uFill>
                  <a:solidFill>
                    <a:srgbClr val="0000FF"/>
                  </a:solidFill>
                </a:uFill>
                <a:hlinkClick r:id="rId3" invalidUrl="" action="" tgtFrame="" tooltip="" history="1" highlightClick="0" endSnd="0"/>
              </a:rPr>
              <a:t> AE, et al. </a:t>
            </a:r>
            <a:r>
              <a:t>  Differences in the gut microbiota of women according to ultraprocessed food consumption. Nutr Metab Cardiovasc Dis. 2022;doi:10.1016/j.numecd.2022.09.025.</a:t>
            </a:r>
          </a:p>
        </p:txBody>
      </p:sp>
      <p:sp>
        <p:nvSpPr>
          <p:cNvPr id="179" name="TextBox 2"/>
          <p:cNvSpPr txBox="1"/>
          <p:nvPr/>
        </p:nvSpPr>
        <p:spPr>
          <a:xfrm>
            <a:off x="428748" y="5197500"/>
            <a:ext cx="6958642" cy="23720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buSzPct val="100000"/>
              <a:buAutoNum type="arabicPeriod" startAt="1"/>
              <a:defRPr sz="1300">
                <a:latin typeface="Arial"/>
                <a:ea typeface="Arial"/>
                <a:cs typeface="Arial"/>
                <a:sym typeface="Arial"/>
              </a:defRPr>
            </a:pPr>
            <a:r>
              <a:t>Limit intake of ultra-processed foods such as fast food, chips, commercial pastries, and other low nutrient quality food.</a:t>
            </a:r>
          </a:p>
          <a:p>
            <a:pPr marL="228600" indent="-228600">
              <a:buSzPct val="100000"/>
              <a:buAutoNum type="arabicPeriod" startAt="1"/>
              <a:defRPr sz="1300">
                <a:latin typeface="Arial"/>
                <a:ea typeface="Arial"/>
                <a:cs typeface="Arial"/>
                <a:sym typeface="Arial"/>
              </a:defRPr>
            </a:pPr>
          </a:p>
          <a:p>
            <a:pPr marL="228600" indent="-228600">
              <a:buSzPct val="100000"/>
              <a:buAutoNum type="arabicPeriod" startAt="2"/>
              <a:defRPr sz="1300">
                <a:latin typeface="Arial"/>
                <a:ea typeface="Arial"/>
                <a:cs typeface="Arial"/>
                <a:sym typeface="Arial"/>
              </a:defRPr>
            </a:pPr>
            <a:r>
              <a:t>Include a variety of fruits and vegetables daily.</a:t>
            </a:r>
          </a:p>
          <a:p>
            <a:pPr marL="228600" indent="-228600">
              <a:buSzPct val="100000"/>
              <a:buAutoNum type="arabicPeriod" startAt="2"/>
              <a:defRPr sz="1300">
                <a:latin typeface="Arial"/>
                <a:ea typeface="Arial"/>
                <a:cs typeface="Arial"/>
                <a:sym typeface="Arial"/>
              </a:defRPr>
            </a:pPr>
          </a:p>
          <a:p>
            <a:pPr marL="228600" indent="-228600">
              <a:buSzPct val="100000"/>
              <a:buAutoNum type="arabicPeriod" startAt="3"/>
              <a:defRPr sz="1300">
                <a:latin typeface="Arial"/>
                <a:ea typeface="Arial"/>
                <a:cs typeface="Arial"/>
                <a:sym typeface="Arial"/>
              </a:defRPr>
            </a:pPr>
            <a:r>
              <a:t>Add beans or lentils to salads and soups to increase dietary fiber.</a:t>
            </a:r>
          </a:p>
          <a:p>
            <a:pPr marL="228600" indent="-228600">
              <a:buSzPct val="100000"/>
              <a:buAutoNum type="arabicPeriod" startAt="3"/>
              <a:defRPr sz="1300">
                <a:latin typeface="Arial"/>
                <a:ea typeface="Arial"/>
                <a:cs typeface="Arial"/>
                <a:sym typeface="Arial"/>
              </a:defRPr>
            </a:pPr>
          </a:p>
          <a:p>
            <a:pPr marL="228600" indent="-228600">
              <a:buSzPct val="100000"/>
              <a:buAutoNum type="arabicPeriod" startAt="4"/>
              <a:defRPr sz="1300">
                <a:latin typeface="Arial"/>
                <a:ea typeface="Arial"/>
                <a:cs typeface="Arial"/>
                <a:sym typeface="Arial"/>
              </a:defRPr>
            </a:pPr>
            <a:r>
              <a:t>Try a variety of whole grains such as barley, bulgur, farro, and quinoa.</a:t>
            </a:r>
          </a:p>
          <a:p>
            <a:pPr marL="228600" indent="-228600">
              <a:buSzPct val="100000"/>
              <a:buAutoNum type="arabicPeriod" startAt="4"/>
              <a:defRPr sz="1300">
                <a:latin typeface="Arial"/>
                <a:ea typeface="Arial"/>
                <a:cs typeface="Arial"/>
                <a:sym typeface="Arial"/>
              </a:defRPr>
            </a:pPr>
          </a:p>
          <a:p>
            <a:pPr marL="228600" indent="-228600">
              <a:buSzPct val="100000"/>
              <a:buAutoNum type="arabicPeriod" startAt="5"/>
              <a:defRPr sz="1300">
                <a:latin typeface="Arial"/>
                <a:ea typeface="Arial"/>
                <a:cs typeface="Arial"/>
                <a:sym typeface="Arial"/>
              </a:defRPr>
            </a:pPr>
            <a:r>
              <a:t>Encourage fermented foods such as cottage cheese, kefir, kimchi, sauerkraut, and yogurt.</a:t>
            </a:r>
          </a:p>
          <a:p>
            <a:pPr marL="228600" indent="-228600">
              <a:buSzPct val="100000"/>
              <a:buAutoNum type="arabicPeriod" startAt="5"/>
              <a:defRPr sz="1300">
                <a:latin typeface="Arial"/>
                <a:ea typeface="Arial"/>
                <a:cs typeface="Arial"/>
                <a:sym typeface="Arial"/>
              </a:defRPr>
            </a:pPr>
          </a:p>
          <a:p>
            <a:pPr marL="228600" indent="-228600">
              <a:buSzPct val="100000"/>
              <a:buAutoNum type="arabicPeriod" startAt="6"/>
              <a:defRPr sz="1300">
                <a:latin typeface="Arial"/>
                <a:ea typeface="Arial"/>
                <a:cs typeface="Arial"/>
                <a:sym typeface="Arial"/>
              </a:defRPr>
            </a:pPr>
            <a:r>
              <a:t>Use brown rice instead of white rice. Try whole grain breads and cereals.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venir Book"/>
        <a:ea typeface="Avenir Book"/>
        <a:cs typeface="Avenir Book"/>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venir Book"/>
        <a:ea typeface="Avenir Book"/>
        <a:cs typeface="Avenir Book"/>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